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26" r:id="rId1"/>
  </p:sldMasterIdLst>
  <p:notesMasterIdLst>
    <p:notesMasterId r:id="rId33"/>
  </p:notesMasterIdLst>
  <p:handoutMasterIdLst>
    <p:handoutMasterId r:id="rId34"/>
  </p:handoutMasterIdLst>
  <p:sldIdLst>
    <p:sldId id="765" r:id="rId2"/>
    <p:sldId id="847" r:id="rId3"/>
    <p:sldId id="719" r:id="rId4"/>
    <p:sldId id="861" r:id="rId5"/>
    <p:sldId id="848" r:id="rId6"/>
    <p:sldId id="853" r:id="rId7"/>
    <p:sldId id="849" r:id="rId8"/>
    <p:sldId id="852" r:id="rId9"/>
    <p:sldId id="851" r:id="rId10"/>
    <p:sldId id="857" r:id="rId11"/>
    <p:sldId id="858" r:id="rId12"/>
    <p:sldId id="859" r:id="rId13"/>
    <p:sldId id="860" r:id="rId14"/>
    <p:sldId id="856" r:id="rId15"/>
    <p:sldId id="854" r:id="rId16"/>
    <p:sldId id="855" r:id="rId17"/>
    <p:sldId id="877" r:id="rId18"/>
    <p:sldId id="862" r:id="rId19"/>
    <p:sldId id="863" r:id="rId20"/>
    <p:sldId id="865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711" r:id="rId32"/>
  </p:sldIdLst>
  <p:sldSz cx="10058400" cy="7772400"/>
  <p:notesSz cx="9601200" cy="7315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2" autoAdjust="0"/>
    <p:restoredTop sz="94691" autoAdjust="0"/>
  </p:normalViewPr>
  <p:slideViewPr>
    <p:cSldViewPr>
      <p:cViewPr varScale="1">
        <p:scale>
          <a:sx n="46" d="100"/>
          <a:sy n="46" d="100"/>
        </p:scale>
        <p:origin x="-571" y="-72"/>
      </p:cViewPr>
      <p:guideLst>
        <p:guide orient="horz" pos="2160"/>
        <p:guide pos="2879"/>
      </p:guideLst>
    </p:cSldViewPr>
  </p:slideViewPr>
  <p:outlineViewPr>
    <p:cViewPr varScale="1">
      <p:scale>
        <a:sx n="170" d="200"/>
        <a:sy n="170" d="200"/>
      </p:scale>
      <p:origin x="418" y="520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195"/>
    </p:cViewPr>
  </p:sorterViewPr>
  <p:notesViewPr>
    <p:cSldViewPr>
      <p:cViewPr varScale="1">
        <p:scale>
          <a:sx n="82" d="100"/>
          <a:sy n="82" d="100"/>
        </p:scale>
        <p:origin x="-254" y="-82"/>
      </p:cViewPr>
      <p:guideLst>
        <p:guide orient="horz" pos="3012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9018"/>
            <a:ext cx="4159536" cy="3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8" tIns="47600" rIns="95198" bIns="476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000" dirty="0"/>
              <a:t>Copyright © </a:t>
            </a:r>
            <a:r>
              <a:rPr lang="en-US" sz="1000" dirty="0" smtClean="0"/>
              <a:t>2010, </a:t>
            </a:r>
            <a:r>
              <a:rPr lang="en-US" sz="1000" dirty="0"/>
              <a:t>Robert A Muenchen. All rights reserved.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387" y="6949018"/>
            <a:ext cx="4161176" cy="3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8" tIns="47600" rIns="95198" bIns="476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E7EE610-FF87-44BB-884A-7C0F622C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31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2"/>
            <a:ext cx="9601200" cy="7315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198" tIns="47600" rIns="95198" bIns="476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2"/>
            <a:ext cx="4156258" cy="362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698" tIns="48349" rIns="96698" bIns="4834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51984" algn="l"/>
                <a:tab pos="1903971" algn="l"/>
                <a:tab pos="2855955" algn="l"/>
                <a:tab pos="3807940" algn="l"/>
                <a:tab pos="4759925" algn="l"/>
                <a:tab pos="5711910" algn="l"/>
                <a:tab pos="6663895" algn="l"/>
                <a:tab pos="7615880" algn="l"/>
                <a:tab pos="8567866" algn="l"/>
                <a:tab pos="9519850" algn="l"/>
                <a:tab pos="10471835" algn="l"/>
              </a:tabLst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441664" y="2"/>
            <a:ext cx="4156257" cy="362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698" tIns="48349" rIns="96698" bIns="4834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51984" algn="l"/>
                <a:tab pos="1903971" algn="l"/>
                <a:tab pos="2855955" algn="l"/>
                <a:tab pos="3807940" algn="l"/>
                <a:tab pos="4759925" algn="l"/>
                <a:tab pos="5711910" algn="l"/>
                <a:tab pos="6663895" algn="l"/>
                <a:tab pos="7615880" algn="l"/>
                <a:tab pos="8567866" algn="l"/>
                <a:tab pos="9519850" algn="l"/>
                <a:tab pos="10471835" algn="l"/>
              </a:tabLst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25775" y="547688"/>
            <a:ext cx="3544888" cy="274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277212" y="3472824"/>
            <a:ext cx="7043502" cy="32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698" tIns="48349" rIns="96698" bIns="4834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6949020"/>
            <a:ext cx="4156258" cy="362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698" tIns="48349" rIns="96698" bIns="4834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51984" algn="l"/>
                <a:tab pos="1903971" algn="l"/>
                <a:tab pos="2855955" algn="l"/>
                <a:tab pos="3807940" algn="l"/>
                <a:tab pos="4759925" algn="l"/>
                <a:tab pos="5711910" algn="l"/>
                <a:tab pos="6663895" algn="l"/>
                <a:tab pos="7615880" algn="l"/>
                <a:tab pos="8567866" algn="l"/>
                <a:tab pos="9519850" algn="l"/>
                <a:tab pos="10471835" algn="l"/>
              </a:tabLst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2010, </a:t>
            </a:r>
            <a:r>
              <a:rPr lang="en-US" dirty="0"/>
              <a:t>Robert A Muenchen. All rights reserved.</a:t>
            </a: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441664" y="6949020"/>
            <a:ext cx="4156257" cy="362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698" tIns="48349" rIns="96698" bIns="4834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51984" algn="l"/>
                <a:tab pos="1903971" algn="l"/>
                <a:tab pos="2855955" algn="l"/>
                <a:tab pos="3807940" algn="l"/>
                <a:tab pos="4759925" algn="l"/>
                <a:tab pos="5711910" algn="l"/>
                <a:tab pos="6663895" algn="l"/>
                <a:tab pos="7615880" algn="l"/>
                <a:tab pos="8567866" algn="l"/>
                <a:tab pos="9519850" algn="l"/>
                <a:tab pos="10471835" algn="l"/>
              </a:tabLst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16D5CD8-188B-483A-B97B-6847EAFFF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55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050C1D-3B11-45F1-AA14-F255CAA66F7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043005" y="548433"/>
            <a:ext cx="3511914" cy="27421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198" tIns="47600" rIns="95198" bIns="476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1277211" y="3472824"/>
            <a:ext cx="7045142" cy="329394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© 2010, Robert A Muenchen. All rights reserved.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D10DC-247B-4E1F-8A92-E707420595D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413D3-88F5-4D18-9297-57C1DC530A6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F0880-63F7-4D51-B727-95C16ACC12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C42FB-723E-4418-8E70-EF8762302E3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FE9D1-D6BB-4DD8-BCC4-A3E0A6E072C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4193111"/>
            <a:ext cx="9136380" cy="1295400"/>
          </a:xfrm>
        </p:spPr>
        <p:txBody>
          <a:bodyPr>
            <a:noAutofit/>
          </a:bodyPr>
          <a:lstStyle>
            <a:lvl1pPr marL="0" indent="0" algn="ctr">
              <a:buNone/>
              <a:defRPr sz="2500" spc="111" baseline="0">
                <a:solidFill>
                  <a:schemeClr val="tx2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02920" y="1624896"/>
            <a:ext cx="9136380" cy="22453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9988" y="4023477"/>
            <a:ext cx="3268980" cy="180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79432" y="4023477"/>
            <a:ext cx="3268980" cy="180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94383" y="3996476"/>
            <a:ext cx="50292" cy="5181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8A797-ED79-4626-9D9F-50C7BF17F8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3F848-90CB-4AC4-A790-F28106CEAA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75525-1FF8-42B3-9188-932DCA41EEC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1727200"/>
            <a:ext cx="9052560" cy="5181600"/>
          </a:xfrm>
        </p:spPr>
        <p:txBody>
          <a:bodyPr/>
          <a:lstStyle>
            <a:lvl1pPr>
              <a:defRPr sz="3200" baseline="0"/>
            </a:lvl1pPr>
            <a:lvl2pPr>
              <a:defRPr sz="2900" baseline="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346960" y="7030823"/>
            <a:ext cx="5273040" cy="435254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6960" y="7030823"/>
            <a:ext cx="5349240" cy="435254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F81A4-CBFA-414B-8727-D58E0379892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972560"/>
            <a:ext cx="8717280" cy="15544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5620047"/>
            <a:ext cx="8717280" cy="1116034"/>
          </a:xfrm>
        </p:spPr>
        <p:txBody>
          <a:bodyPr anchor="t"/>
          <a:lstStyle>
            <a:lvl1pPr marL="0" indent="0">
              <a:buNone/>
              <a:defRPr sz="2200" spc="111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4380" y="5572592"/>
            <a:ext cx="8717280" cy="4874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17225-2BF3-4E46-99A9-DFD64E9319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02920" y="1727200"/>
            <a:ext cx="446593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13020" y="1727200"/>
            <a:ext cx="446593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4189A-E202-4552-976E-81E242557B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86205"/>
            <a:ext cx="4444207" cy="863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882" tIns="50941" rIns="101882" bIns="5094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02920" y="2495482"/>
            <a:ext cx="4442460" cy="44354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114767" y="2495482"/>
            <a:ext cx="4442460" cy="44354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6174"/>
            <a:ext cx="905256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113020" y="1586205"/>
            <a:ext cx="4444207" cy="863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882" tIns="50941" rIns="101882" bIns="5094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9240" y="2470915"/>
            <a:ext cx="4123944" cy="180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30368" y="2470915"/>
            <a:ext cx="4123944" cy="180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C6A3D-EAFC-4A57-94F6-A172EDF203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7209-73FC-4082-BCF0-D7AADB06F8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02920" y="518160"/>
            <a:ext cx="6873240" cy="6477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59981" y="1813560"/>
            <a:ext cx="2182673" cy="4231640"/>
          </a:xfrm>
        </p:spPr>
        <p:txBody>
          <a:bodyPr tIns="50941" bIns="50941" anchor="t" anchorCtr="0"/>
          <a:lstStyle>
            <a:lvl1pPr marL="0" indent="0">
              <a:lnSpc>
                <a:spcPct val="125000"/>
              </a:lnSpc>
              <a:spcAft>
                <a:spcPts val="1114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459980" y="518160"/>
            <a:ext cx="2179320" cy="1209040"/>
          </a:xfrm>
        </p:spPr>
        <p:txBody>
          <a:bodyPr lIns="101882" tIns="101882" anchor="b" anchorCtr="0"/>
          <a:lstStyle>
            <a:lvl1pPr algn="l">
              <a:buNone/>
              <a:defRPr sz="2000" b="1" spc="-5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78003B-4A45-4F0E-8135-9612E07EED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340" y="518160"/>
            <a:ext cx="2263140" cy="1209040"/>
          </a:xfrm>
        </p:spPr>
        <p:txBody>
          <a:bodyPr lIns="101882" tIns="101882" anchor="b" anchorCtr="0"/>
          <a:lstStyle>
            <a:lvl1pPr algn="l">
              <a:buNone/>
              <a:defRPr sz="2000" b="1" spc="-5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2920" y="518160"/>
            <a:ext cx="6621780" cy="630428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2340" y="1813560"/>
            <a:ext cx="2263140" cy="50088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14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D9DEBF-F19D-40A1-BDF9-D174DA6F91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2920" y="1640841"/>
            <a:ext cx="9052560" cy="5302145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370320" y="7030823"/>
            <a:ext cx="2849880" cy="435254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46960" y="7030823"/>
            <a:ext cx="3939540" cy="435254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© 2010, Robert A Muenchen. All rights reserved.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251633" y="7005735"/>
            <a:ext cx="670560" cy="5181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C70DB7-9443-42E5-A599-14AF1B0383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1381760"/>
          </a:xfrm>
          <a:prstGeom prst="rect">
            <a:avLst/>
          </a:prstGeom>
          <a:ln w="6350" cap="rnd">
            <a:noFill/>
          </a:ln>
        </p:spPr>
        <p:txBody>
          <a:bodyPr vert="horz" lIns="101882" tIns="50941" rIns="101882" bIns="50941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700" b="0" kern="1200" spc="-111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ts val="669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ts val="334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120707" indent="-254706" algn="l" rtl="0" eaLnBrk="1" latinLnBrk="0" hangingPunct="1">
        <a:spcBef>
          <a:spcPts val="334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54" indent="-254706" algn="l" rtl="0" eaLnBrk="1" latinLnBrk="0" hangingPunct="1">
        <a:spcBef>
          <a:spcPts val="33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002" indent="-254706" algn="l" rtl="0" eaLnBrk="1" latinLnBrk="0" hangingPunct="1">
        <a:spcBef>
          <a:spcPts val="37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649" indent="-254706" algn="l" rtl="0" eaLnBrk="1" latinLnBrk="0" hangingPunct="1">
        <a:spcBef>
          <a:spcPts val="37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41414" indent="-203765" algn="l" rtl="0" eaLnBrk="1" latinLnBrk="0" hangingPunct="1">
        <a:spcBef>
          <a:spcPts val="37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203765" algn="l" rtl="0" eaLnBrk="1" latinLnBrk="0" hangingPunct="1">
        <a:spcBef>
          <a:spcPts val="37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709" indent="-203765" algn="l" rtl="0" eaLnBrk="1" latinLnBrk="0" hangingPunct="1">
        <a:spcBef>
          <a:spcPts val="37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2920" y="4267200"/>
            <a:ext cx="9136380" cy="2819400"/>
          </a:xfrm>
        </p:spPr>
        <p:txBody>
          <a:bodyPr/>
          <a:lstStyle/>
          <a:p>
            <a:r>
              <a:rPr lang="en-US" dirty="0" smtClean="0"/>
              <a:t>Bob Muenchen (Pronounced </a:t>
            </a:r>
            <a:r>
              <a:rPr lang="en-US" dirty="0" err="1" smtClean="0"/>
              <a:t>Min’-chen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muenchen@utk.edu</a:t>
            </a:r>
          </a:p>
          <a:p>
            <a:r>
              <a:rPr lang="en-US" dirty="0" err="1" smtClean="0"/>
              <a:t>HelpDesk</a:t>
            </a:r>
            <a:r>
              <a:rPr lang="en-US" dirty="0" smtClean="0"/>
              <a:t>: 974-9900</a:t>
            </a:r>
          </a:p>
          <a:p>
            <a:r>
              <a:rPr lang="en-US" dirty="0" smtClean="0"/>
              <a:t>Newsletter: http://listserv.utk.edu/archives/rcnews.html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2920" y="1624896"/>
            <a:ext cx="9136380" cy="2108904"/>
          </a:xfrm>
        </p:spPr>
        <p:txBody>
          <a:bodyPr/>
          <a:lstStyle/>
          <a:p>
            <a:r>
              <a:rPr lang="en-US" dirty="0" smtClean="0"/>
              <a:t>Research Computing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AA007E61-D25B-4513-8B80-21961B2A2F6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0058400" cy="68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F6DA94D4-3A3F-4ABF-BEC1-BD4CFE22F20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00847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94BFE-93FA-4585-B320-F342D007746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" y="304800"/>
            <a:ext cx="997266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7E8F9-45E4-411C-B022-551D3A48E58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" y="152400"/>
            <a:ext cx="10037546" cy="73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752600"/>
            <a:ext cx="905256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Newton Linux Cluster</a:t>
            </a:r>
          </a:p>
          <a:p>
            <a:pPr lvl="1"/>
            <a:r>
              <a:rPr lang="en-US" dirty="0" smtClean="0"/>
              <a:t>2,400 cores, 17 TFLOPS</a:t>
            </a:r>
          </a:p>
          <a:p>
            <a:pPr lvl="1"/>
            <a:r>
              <a:rPr lang="en-US" dirty="0" smtClean="0"/>
              <a:t>128 GB of memory</a:t>
            </a:r>
          </a:p>
          <a:p>
            <a:pPr lvl="1"/>
            <a:r>
              <a:rPr lang="en-US" dirty="0" smtClean="0"/>
              <a:t>77 terabytes of disk space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high speed interconnect</a:t>
            </a:r>
          </a:p>
          <a:p>
            <a:pPr lvl="1"/>
            <a:r>
              <a:rPr lang="en-US" dirty="0" smtClean="0"/>
              <a:t>Maple, Mathematica, MATLAB, R, SAS, SPSS,…  </a:t>
            </a:r>
          </a:p>
          <a:p>
            <a:r>
              <a:rPr lang="en-US" dirty="0" smtClean="0"/>
              <a:t>The Kraken</a:t>
            </a:r>
          </a:p>
          <a:p>
            <a:pPr lvl="1"/>
            <a:r>
              <a:rPr lang="en-US" dirty="0" smtClean="0"/>
              <a:t>Cray XT5</a:t>
            </a:r>
          </a:p>
          <a:p>
            <a:pPr lvl="1"/>
            <a:r>
              <a:rPr lang="en-US" dirty="0" smtClean="0"/>
              <a:t>100,000 processors, soon 1 PFLOP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fastest computer in the world</a:t>
            </a:r>
          </a:p>
          <a:p>
            <a:pPr lvl="1"/>
            <a:endParaRPr lang="en-US" dirty="0" smtClean="0"/>
          </a:p>
          <a:p>
            <a:pPr lvl="1">
              <a:tabLst>
                <a:tab pos="1016000" algn="l"/>
                <a:tab pos="2035175" algn="l"/>
                <a:tab pos="3054350" algn="l"/>
                <a:tab pos="4073525" algn="l"/>
                <a:tab pos="5092700" algn="l"/>
                <a:tab pos="6111875" algn="l"/>
                <a:tab pos="7131050" algn="l"/>
                <a:tab pos="8150225" algn="l"/>
                <a:tab pos="9169400" algn="l"/>
                <a:tab pos="10188575" algn="l"/>
              </a:tabLst>
            </a:pPr>
            <a:endParaRPr lang="en-GB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(continued)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Newton Project: 2,400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F28111E5-BF3B-4B81-AD58-6F2C6991A4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7560" y="1813560"/>
            <a:ext cx="5923280" cy="5129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Kraken: 100,000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022EA9D2-890A-4313-8B28-68AA4FC7F4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760" y="1899920"/>
            <a:ext cx="72294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Provided </a:t>
            </a:r>
            <a:r>
              <a:rPr lang="en-US" dirty="0" smtClean="0"/>
              <a:t>support </a:t>
            </a:r>
            <a:r>
              <a:rPr lang="en-US" dirty="0"/>
              <a:t>to 1,714 </a:t>
            </a:r>
            <a:r>
              <a:rPr lang="en-US" dirty="0" smtClean="0"/>
              <a:t>projects</a:t>
            </a:r>
          </a:p>
          <a:p>
            <a:pPr lvl="0"/>
            <a:r>
              <a:rPr lang="en-US" dirty="0" smtClean="0"/>
              <a:t>Scored </a:t>
            </a:r>
            <a:r>
              <a:rPr lang="en-US" dirty="0"/>
              <a:t>244,649 scan sheets in 1,998 batches   </a:t>
            </a:r>
          </a:p>
          <a:p>
            <a:pPr lvl="0"/>
            <a:r>
              <a:rPr lang="en-US" dirty="0"/>
              <a:t>Managed 896 web-based </a:t>
            </a:r>
            <a:r>
              <a:rPr lang="en-US" dirty="0" smtClean="0"/>
              <a:t>surveys</a:t>
            </a:r>
          </a:p>
          <a:p>
            <a:r>
              <a:rPr lang="en-US" dirty="0"/>
              <a:t>Years of HPC time provided: </a:t>
            </a:r>
            <a:r>
              <a:rPr lang="en-US" dirty="0" smtClean="0"/>
              <a:t>1,222</a:t>
            </a:r>
            <a:endParaRPr lang="en-US" dirty="0" smtClean="0"/>
          </a:p>
          <a:p>
            <a:pPr lvl="0"/>
            <a:r>
              <a:rPr lang="en-US" dirty="0" smtClean="0"/>
              <a:t>Maintained 30 research packages in </a:t>
            </a:r>
            <a:r>
              <a:rPr lang="en-US" dirty="0" smtClean="0"/>
              <a:t>download </a:t>
            </a:r>
            <a:br>
              <a:rPr lang="en-US" dirty="0" smtClean="0"/>
            </a:br>
            <a:r>
              <a:rPr lang="en-US" dirty="0" smtClean="0"/>
              <a:t>area, DVD </a:t>
            </a:r>
            <a:r>
              <a:rPr lang="en-US" dirty="0" smtClean="0"/>
              <a:t>and on servers</a:t>
            </a:r>
          </a:p>
          <a:p>
            <a:r>
              <a:rPr lang="en-US" dirty="0"/>
              <a:t>Updated handouts and taught 50 workshops on research computing on topics including: High Performance Computing, ATLAS.ti, </a:t>
            </a:r>
            <a:r>
              <a:rPr lang="en-US" dirty="0" err="1"/>
              <a:t>LabVIEW</a:t>
            </a:r>
            <a:r>
              <a:rPr lang="en-US" dirty="0"/>
              <a:t>, Linux, MATLAB, Maple, QDA Miner, R, SAS, SPSS, WordStat.  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Stats for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satisfaction is 4.02/5.00</a:t>
            </a:r>
          </a:p>
          <a:p>
            <a:r>
              <a:rPr lang="en-US" dirty="0" smtClean="0"/>
              <a:t>All groups more satisfied with email </a:t>
            </a:r>
            <a:br>
              <a:rPr lang="en-US" dirty="0" smtClean="0"/>
            </a:br>
            <a:r>
              <a:rPr lang="en-US" dirty="0" smtClean="0"/>
              <a:t>(e.g. students 3.99 to 4.25)</a:t>
            </a:r>
          </a:p>
          <a:p>
            <a:r>
              <a:rPr lang="en-US" dirty="0" smtClean="0"/>
              <a:t>Faculty more satisfied with </a:t>
            </a:r>
            <a:r>
              <a:rPr lang="en-US" dirty="0" err="1" smtClean="0"/>
              <a:t>HelpDesk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(4.36 to 4.52)</a:t>
            </a:r>
          </a:p>
          <a:p>
            <a:r>
              <a:rPr lang="en-US" dirty="0" smtClean="0"/>
              <a:t>Staff less satisfied with enterprise systems </a:t>
            </a:r>
            <a:br>
              <a:rPr lang="en-US" dirty="0" smtClean="0"/>
            </a:br>
            <a:r>
              <a:rPr lang="en-US" dirty="0" smtClean="0"/>
              <a:t>(4.25 to 3.98)</a:t>
            </a:r>
          </a:p>
          <a:p>
            <a:r>
              <a:rPr lang="en-US" dirty="0" smtClean="0"/>
              <a:t>Students </a:t>
            </a:r>
          </a:p>
          <a:p>
            <a:pPr lvl="1"/>
            <a:r>
              <a:rPr lang="en-US" dirty="0" smtClean="0"/>
              <a:t>Web search up, 3.56 to 3.78</a:t>
            </a:r>
          </a:p>
          <a:p>
            <a:pPr lvl="1"/>
            <a:r>
              <a:rPr lang="en-US" dirty="0" smtClean="0"/>
              <a:t>Registration down,  3.92 to 3.34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OIT Customer Satisfaction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362200"/>
            <a:ext cx="9052560" cy="4546600"/>
          </a:xfrm>
        </p:spPr>
        <p:txBody>
          <a:bodyPr/>
          <a:lstStyle/>
          <a:p>
            <a:r>
              <a:rPr lang="en-US" dirty="0" smtClean="0"/>
              <a:t>Students: 60%</a:t>
            </a:r>
          </a:p>
          <a:p>
            <a:r>
              <a:rPr lang="en-US" dirty="0" smtClean="0"/>
              <a:t>Faculty: 44%</a:t>
            </a:r>
          </a:p>
          <a:p>
            <a:r>
              <a:rPr lang="en-US" dirty="0" smtClean="0"/>
              <a:t>Staff: 17%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research computing?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438400"/>
            <a:ext cx="9052560" cy="4470400"/>
          </a:xfrm>
        </p:spPr>
        <p:txBody>
          <a:bodyPr/>
          <a:lstStyle/>
          <a:p>
            <a:r>
              <a:rPr lang="en-US" dirty="0" smtClean="0"/>
              <a:t>To help UT researchers use information technology and analytic methods to:</a:t>
            </a:r>
          </a:p>
          <a:p>
            <a:pPr lvl="1"/>
            <a:r>
              <a:rPr lang="en-US" dirty="0" smtClean="0"/>
              <a:t>Acquire Data</a:t>
            </a:r>
          </a:p>
          <a:p>
            <a:pPr lvl="1"/>
            <a:r>
              <a:rPr lang="en-US" dirty="0" smtClean="0"/>
              <a:t>Manage Data</a:t>
            </a:r>
          </a:p>
          <a:p>
            <a:pPr lvl="1"/>
            <a:r>
              <a:rPr lang="en-US" dirty="0" smtClean="0"/>
              <a:t>Visualize &amp; Analyze Data</a:t>
            </a:r>
          </a:p>
          <a:p>
            <a:pPr lvl="1"/>
            <a:r>
              <a:rPr lang="en-US" dirty="0" smtClean="0"/>
              <a:t>Disseminate Results</a:t>
            </a:r>
          </a:p>
          <a:p>
            <a:pPr lvl="1"/>
            <a:r>
              <a:rPr lang="en-US" dirty="0" smtClean="0"/>
              <a:t>Archive &amp; Share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7209-73FC-4082-BCF0-D7AADB06F8C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10577"/>
              </p:ext>
            </p:extLst>
          </p:nvPr>
        </p:nvGraphicFramePr>
        <p:xfrm>
          <a:off x="762000" y="304800"/>
          <a:ext cx="8382000" cy="7315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7452"/>
                <a:gridCol w="2814548"/>
              </a:tblGrid>
              <a:tr h="581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dirty="0" smtClean="0">
                          <a:effectLst/>
                          <a:latin typeface="+mn-lt"/>
                          <a:cs typeface="Times New Roman"/>
                        </a:rPr>
                        <a:t>Research Computing Task</a:t>
                      </a:r>
                      <a:endParaRPr lang="en-US" sz="2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Percent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Statistics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55.7%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Excel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51.7%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Mapping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35.9%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Science &amp; Engineering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34.6%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Programming Languages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31.6%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Image Analysis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23.4%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Survey Design &amp; 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Deploy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21.9%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Graphics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14.7%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Text Analysis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12.1%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Database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11.4%</a:t>
                      </a:r>
                      <a:endParaRPr lang="en-US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4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High </a:t>
                      </a:r>
                      <a:r>
                        <a:rPr lang="en-US" sz="2800" dirty="0" err="1" smtClean="0">
                          <a:effectLst/>
                          <a:latin typeface="+mn-lt"/>
                        </a:rPr>
                        <a:t>Perf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2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Computing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11.0%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8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SPSS*</a:t>
            </a:r>
          </a:p>
          <a:p>
            <a:r>
              <a:rPr lang="en-US" dirty="0" smtClean="0"/>
              <a:t>SAS*</a:t>
            </a:r>
          </a:p>
          <a:p>
            <a:r>
              <a:rPr lang="en-US" dirty="0" smtClean="0"/>
              <a:t>Stata</a:t>
            </a:r>
          </a:p>
          <a:p>
            <a:r>
              <a:rPr lang="en-US" dirty="0" smtClean="0"/>
              <a:t>R*</a:t>
            </a:r>
          </a:p>
          <a:p>
            <a:r>
              <a:rPr lang="en-US" dirty="0" smtClean="0"/>
              <a:t>JMP</a:t>
            </a:r>
          </a:p>
          <a:p>
            <a:r>
              <a:rPr lang="en-US" dirty="0" smtClean="0"/>
              <a:t>SAS Enterprise Miner*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= fully supported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MATLAB*</a:t>
            </a:r>
          </a:p>
          <a:p>
            <a:r>
              <a:rPr lang="en-US" dirty="0" smtClean="0"/>
              <a:t>Mathematica</a:t>
            </a:r>
          </a:p>
          <a:p>
            <a:r>
              <a:rPr lang="en-US" dirty="0" smtClean="0"/>
              <a:t>AutoCAD</a:t>
            </a:r>
          </a:p>
          <a:p>
            <a:r>
              <a:rPr lang="en-US" dirty="0" smtClean="0"/>
              <a:t>Maple*</a:t>
            </a:r>
          </a:p>
          <a:p>
            <a:r>
              <a:rPr lang="en-US" dirty="0" smtClean="0"/>
              <a:t>FEMLAB </a:t>
            </a:r>
          </a:p>
          <a:p>
            <a:r>
              <a:rPr lang="en-US" dirty="0" err="1" smtClean="0"/>
              <a:t>LabVIEW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Engineering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QDA Miner*</a:t>
            </a:r>
          </a:p>
          <a:p>
            <a:r>
              <a:rPr lang="en-US" dirty="0" smtClean="0"/>
              <a:t>SPSS Text Analytics for Surveys*</a:t>
            </a:r>
          </a:p>
          <a:p>
            <a:r>
              <a:rPr lang="en-US" dirty="0" smtClean="0"/>
              <a:t>ATLAS.ti*</a:t>
            </a:r>
          </a:p>
          <a:p>
            <a:r>
              <a:rPr lang="en-US" dirty="0" err="1" smtClean="0"/>
              <a:t>Nvivo</a:t>
            </a:r>
            <a:endParaRPr lang="en-US" dirty="0" smtClean="0"/>
          </a:p>
          <a:p>
            <a:r>
              <a:rPr lang="en-US" dirty="0" smtClean="0"/>
              <a:t>SAS Text Miner*</a:t>
            </a:r>
          </a:p>
          <a:p>
            <a:r>
              <a:rPr lang="en-US" dirty="0" smtClean="0"/>
              <a:t>SPSS Text Workbench</a:t>
            </a:r>
          </a:p>
          <a:p>
            <a:r>
              <a:rPr lang="en-US" dirty="0" smtClean="0"/>
              <a:t>WordStat* (part of QDA Miner)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/ Qualitative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 ArcGIS Desktop*</a:t>
            </a:r>
          </a:p>
          <a:p>
            <a:r>
              <a:rPr lang="en-US" dirty="0" smtClean="0"/>
              <a:t>Google Maps/Earth</a:t>
            </a:r>
          </a:p>
          <a:p>
            <a:r>
              <a:rPr lang="en-US" dirty="0" smtClean="0"/>
              <a:t>ERDAS</a:t>
            </a:r>
          </a:p>
          <a:p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/ 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Photoshop</a:t>
            </a:r>
          </a:p>
          <a:p>
            <a:r>
              <a:rPr lang="en-US" dirty="0" err="1" smtClean="0"/>
              <a:t>ImageJ</a:t>
            </a:r>
            <a:r>
              <a:rPr lang="en-US" dirty="0"/>
              <a:t>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SPSS Data Collection* </a:t>
            </a:r>
            <a:br>
              <a:rPr lang="en-US" dirty="0" smtClean="0"/>
            </a:br>
            <a:r>
              <a:rPr lang="en-US" dirty="0" smtClean="0"/>
              <a:t>(formerly mrInterview)</a:t>
            </a:r>
          </a:p>
          <a:p>
            <a:r>
              <a:rPr lang="en-US" dirty="0" err="1" smtClean="0"/>
              <a:t>SurveyMonkey</a:t>
            </a:r>
            <a:endParaRPr lang="en-US" dirty="0" smtClean="0"/>
          </a:p>
          <a:p>
            <a:r>
              <a:rPr lang="en-US" dirty="0" err="1" smtClean="0"/>
              <a:t>Qualtrics</a:t>
            </a:r>
            <a:endParaRPr lang="en-US" dirty="0" smtClean="0"/>
          </a:p>
          <a:p>
            <a:r>
              <a:rPr lang="en-US" dirty="0" smtClean="0"/>
              <a:t>Zoomerang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</a:t>
            </a:r>
          </a:p>
          <a:p>
            <a:r>
              <a:rPr lang="en-US" dirty="0" smtClean="0"/>
              <a:t>FORTRAN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Basic</a:t>
            </a:r>
          </a:p>
          <a:p>
            <a:r>
              <a:rPr lang="en-US" dirty="0" smtClean="0"/>
              <a:t>Perl</a:t>
            </a:r>
          </a:p>
          <a:p>
            <a:r>
              <a:rPr lang="en-US" dirty="0" smtClean="0"/>
              <a:t>C#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(most on Newton)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Cluster*</a:t>
            </a:r>
          </a:p>
          <a:p>
            <a:r>
              <a:rPr lang="en-US" dirty="0" smtClean="0"/>
              <a:t>MPI*</a:t>
            </a:r>
          </a:p>
          <a:p>
            <a:r>
              <a:rPr lang="en-US" dirty="0" smtClean="0"/>
              <a:t>Windows HPC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Sigmaplot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Origin </a:t>
            </a:r>
          </a:p>
          <a:p>
            <a:r>
              <a:rPr lang="en-US" dirty="0" err="1" smtClean="0"/>
              <a:t>Gnuplot</a:t>
            </a:r>
            <a:endParaRPr lang="en-US" dirty="0" smtClean="0"/>
          </a:p>
          <a:p>
            <a:r>
              <a:rPr lang="en-US" dirty="0" smtClean="0"/>
              <a:t>Tableau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idx="1"/>
          </p:nvPr>
        </p:nvSpPr>
        <p:spPr>
          <a:xfrm>
            <a:off x="502920" y="1727200"/>
            <a:ext cx="9052560" cy="3416605"/>
          </a:xfrm>
        </p:spPr>
        <p:txBody>
          <a:bodyPr wrap="square">
            <a:spAutoFit/>
          </a:bodyPr>
          <a:lstStyle/>
          <a:p>
            <a:r>
              <a:rPr lang="en-US" sz="3200" dirty="0" smtClean="0"/>
              <a:t>How much to acquire?</a:t>
            </a:r>
          </a:p>
          <a:p>
            <a:r>
              <a:rPr lang="en-US" sz="3200" dirty="0" smtClean="0"/>
              <a:t>Survey design &amp; web deployment</a:t>
            </a:r>
          </a:p>
          <a:p>
            <a:r>
              <a:rPr lang="en-US" sz="3200" dirty="0" smtClean="0"/>
              <a:t>Control lab instruments &amp; log data: </a:t>
            </a:r>
            <a:r>
              <a:rPr lang="en-US" sz="3200" dirty="0" err="1" smtClean="0"/>
              <a:t>LabVIEW</a:t>
            </a:r>
            <a:endParaRPr lang="en-US" sz="3200" dirty="0" smtClean="0"/>
          </a:p>
          <a:p>
            <a:r>
              <a:rPr lang="en-US" sz="3200" dirty="0" smtClean="0"/>
              <a:t>Scantron scanner</a:t>
            </a:r>
          </a:p>
          <a:p>
            <a:r>
              <a:rPr lang="en-US" sz="3200" dirty="0" smtClean="0"/>
              <a:t>Secondary data from data archives </a:t>
            </a:r>
            <a:br>
              <a:rPr lang="en-US" sz="3200" dirty="0" smtClean="0"/>
            </a:br>
            <a:r>
              <a:rPr lang="en-US" sz="3200" dirty="0" smtClean="0"/>
              <a:t>(Data Librarian, Ellie Read)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>
            <a:normAutofit/>
          </a:bodyPr>
          <a:lstStyle/>
          <a:p>
            <a:fld id="{52F0A0C1-0034-423F-83A7-CF3E5B78B6E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502920" y="728328"/>
            <a:ext cx="9052560" cy="826152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1017588" algn="l"/>
                <a:tab pos="2036763" algn="l"/>
                <a:tab pos="3055938" algn="l"/>
                <a:tab pos="4075113" algn="l"/>
                <a:tab pos="5094288" algn="l"/>
                <a:tab pos="6113463" algn="l"/>
                <a:tab pos="7132638" algn="l"/>
                <a:tab pos="8151813" algn="l"/>
                <a:tab pos="9170988" algn="l"/>
                <a:tab pos="10190163" algn="l"/>
              </a:tabLst>
            </a:pPr>
            <a:r>
              <a:rPr lang="en-GB" dirty="0" smtClean="0"/>
              <a:t>Acquiring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9052560" cy="5181600"/>
          </a:xfrm>
        </p:spPr>
        <p:txBody>
          <a:bodyPr/>
          <a:lstStyle/>
          <a:p>
            <a:r>
              <a:rPr lang="en-US" dirty="0" smtClean="0"/>
              <a:t>Microsoft SQL Server</a:t>
            </a:r>
          </a:p>
          <a:p>
            <a:r>
              <a:rPr lang="en-US" dirty="0" smtClean="0"/>
              <a:t>MySQL</a:t>
            </a:r>
          </a:p>
          <a:p>
            <a:r>
              <a:rPr lang="en-US" dirty="0" smtClean="0"/>
              <a:t>Oracle</a:t>
            </a:r>
          </a:p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formats</a:t>
            </a:r>
          </a:p>
          <a:p>
            <a:r>
              <a:rPr lang="en-US" dirty="0" smtClean="0"/>
              <a:t>Merge / Concatenate / Transpose</a:t>
            </a:r>
          </a:p>
          <a:p>
            <a:r>
              <a:rPr lang="en-US" dirty="0" smtClean="0"/>
              <a:t>Convert from relational to data warehouse</a:t>
            </a:r>
          </a:p>
          <a:p>
            <a:r>
              <a:rPr lang="en-US" dirty="0" smtClean="0"/>
              <a:t>Cleaning data</a:t>
            </a:r>
          </a:p>
          <a:p>
            <a:r>
              <a:rPr lang="en-US" dirty="0" smtClean="0"/>
              <a:t>Backing up</a:t>
            </a:r>
          </a:p>
          <a:p>
            <a:r>
              <a:rPr lang="en-US" dirty="0" smtClean="0"/>
              <a:t>Archiving &amp; Sharing Data /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Math, Statistics</a:t>
            </a:r>
          </a:p>
          <a:p>
            <a:pPr lvl="1"/>
            <a:r>
              <a:rPr lang="en-US" dirty="0" smtClean="0"/>
              <a:t>Data Mining </a:t>
            </a:r>
          </a:p>
          <a:p>
            <a:pPr lvl="1"/>
            <a:r>
              <a:rPr lang="en-US" dirty="0" smtClean="0"/>
              <a:t>Geographic Maps / Geospatial Analyses</a:t>
            </a:r>
          </a:p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Qualitative Analysis</a:t>
            </a:r>
          </a:p>
          <a:p>
            <a:pPr lvl="1"/>
            <a:r>
              <a:rPr lang="en-US" dirty="0" smtClean="0"/>
              <a:t>Content Analysis</a:t>
            </a:r>
          </a:p>
          <a:p>
            <a:pPr lvl="1"/>
            <a:r>
              <a:rPr lang="en-US" dirty="0" smtClean="0"/>
              <a:t>Linguistics / Sentiment Analysis</a:t>
            </a:r>
          </a:p>
          <a:p>
            <a:pPr lvl="1"/>
            <a:r>
              <a:rPr lang="en-US" dirty="0" smtClean="0"/>
              <a:t>Latent Semantic Analysis</a:t>
            </a:r>
          </a:p>
          <a:p>
            <a:pPr lvl="1"/>
            <a:r>
              <a:rPr lang="en-US" dirty="0" smtClean="0"/>
              <a:t>Content vs. Style</a:t>
            </a:r>
          </a:p>
          <a:p>
            <a:pPr lvl="1">
              <a:tabLst>
                <a:tab pos="1016000" algn="l"/>
                <a:tab pos="2035175" algn="l"/>
                <a:tab pos="3054350" algn="l"/>
                <a:tab pos="4073525" algn="l"/>
                <a:tab pos="5092700" algn="l"/>
                <a:tab pos="6111875" algn="l"/>
                <a:tab pos="7131050" algn="l"/>
                <a:tab pos="8150225" algn="l"/>
                <a:tab pos="9169400" algn="l"/>
                <a:tab pos="10188575" algn="l"/>
              </a:tabLst>
            </a:pPr>
            <a:endParaRPr lang="en-GB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Visualization &amp;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Quantitative </a:t>
            </a:r>
          </a:p>
          <a:p>
            <a:pPr lvl="1"/>
            <a:r>
              <a:rPr lang="en-US" dirty="0" smtClean="0"/>
              <a:t>Qualitative</a:t>
            </a:r>
          </a:p>
          <a:p>
            <a:r>
              <a:rPr lang="en-US" dirty="0" smtClean="0"/>
              <a:t>Audio &amp; Video: Qualitative only for now</a:t>
            </a:r>
          </a:p>
          <a:p>
            <a:pPr lvl="1">
              <a:tabLst>
                <a:tab pos="1016000" algn="l"/>
                <a:tab pos="2035175" algn="l"/>
                <a:tab pos="3054350" algn="l"/>
                <a:tab pos="4073525" algn="l"/>
                <a:tab pos="5092700" algn="l"/>
                <a:tab pos="6111875" algn="l"/>
                <a:tab pos="7131050" algn="l"/>
                <a:tab pos="8150225" algn="l"/>
                <a:tab pos="9169400" algn="l"/>
                <a:tab pos="10188575" algn="l"/>
              </a:tabLst>
            </a:pPr>
            <a:endParaRPr lang="en-GB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(continued)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&amp; Visualization</a:t>
            </a:r>
          </a:p>
          <a:p>
            <a:r>
              <a:rPr lang="en-US" dirty="0" smtClean="0"/>
              <a:t>Tables</a:t>
            </a:r>
          </a:p>
          <a:p>
            <a:r>
              <a:rPr lang="en-US" dirty="0" smtClean="0"/>
              <a:t>Writing up results</a:t>
            </a:r>
          </a:p>
          <a:p>
            <a:pPr lvl="1">
              <a:tabLst>
                <a:tab pos="1016000" algn="l"/>
                <a:tab pos="2035175" algn="l"/>
                <a:tab pos="3054350" algn="l"/>
                <a:tab pos="4073525" algn="l"/>
                <a:tab pos="5092700" algn="l"/>
                <a:tab pos="6111875" algn="l"/>
                <a:tab pos="7131050" algn="l"/>
                <a:tab pos="8150225" algn="l"/>
                <a:tab pos="9169400" algn="l"/>
                <a:tab pos="10188575" algn="l"/>
              </a:tabLst>
            </a:pPr>
            <a:endParaRPr lang="en-GB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Disseminate Results</a:t>
            </a:r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810000"/>
            <a:ext cx="3124200" cy="3477333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810000"/>
            <a:ext cx="4182538" cy="344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45440"/>
            <a:ext cx="9136380" cy="863600"/>
          </a:xfrm>
        </p:spPr>
        <p:txBody>
          <a:bodyPr/>
          <a:lstStyle/>
          <a:p>
            <a:pPr eaLnBrk="1" hangingPunct="1"/>
            <a:r>
              <a:rPr lang="en-US" dirty="0" smtClean="0"/>
              <a:t>Fully Supported Research Software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04A89AA1-58E3-431B-ABBC-3B57E6FF185F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13937"/>
              </p:ext>
            </p:extLst>
          </p:nvPr>
        </p:nvGraphicFramePr>
        <p:xfrm>
          <a:off x="502920" y="1752599"/>
          <a:ext cx="9136380" cy="51816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85160"/>
                <a:gridCol w="5951220"/>
              </a:tblGrid>
              <a:tr h="1066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Acquisition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LabVIEW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SPSS Data Collection (web survey server), Stat/Transfer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</a:tr>
              <a:tr h="102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Amos, Arc/GIS, MATLAB, Maple,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SAS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SPSS, R,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SAS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Enterprise Miner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</a:tr>
              <a:tr h="15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Text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ATLAS.ti, QDA Miner, </a:t>
                      </a:r>
                      <a:b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SPSS Text Analysis for Surveys, </a:t>
                      </a:r>
                      <a:b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SAS Text Miner, WordStat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ourier New" pitchFamily="49" charset="0"/>
                      </a:endParaRPr>
                    </a:p>
                  </a:txBody>
                  <a:tcPr marL="100584" marR="100584" marT="51816" marB="51816" horzOverflow="overflow"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Images</a:t>
                      </a:r>
                    </a:p>
                  </a:txBody>
                  <a:tcPr marL="100584" marR="100584" marT="51816" marB="518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ATLAS.ti,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ImageJ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, QDA Miner </a:t>
                      </a:r>
                    </a:p>
                  </a:txBody>
                  <a:tcPr marL="100584" marR="100584" marT="51816" marB="51816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Audio/Video</a:t>
                      </a:r>
                    </a:p>
                  </a:txBody>
                  <a:tcPr marL="100584" marR="100584" marT="51816" marB="518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ATLAS.ti</a:t>
                      </a:r>
                    </a:p>
                  </a:txBody>
                  <a:tcPr marL="100584" marR="100584" marT="51816" marB="51816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752600"/>
            <a:ext cx="905256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Labs – 1,000 machines</a:t>
            </a:r>
          </a:p>
          <a:p>
            <a:r>
              <a:rPr lang="en-US" dirty="0" smtClean="0"/>
              <a:t>Analysis.utk.edu Terminal Server</a:t>
            </a:r>
          </a:p>
          <a:p>
            <a:pPr lvl="1"/>
            <a:r>
              <a:rPr lang="en-US" dirty="0" smtClean="0"/>
              <a:t>Software appears to run on your computer</a:t>
            </a:r>
          </a:p>
          <a:p>
            <a:pPr lvl="1"/>
            <a:r>
              <a:rPr lang="en-US" dirty="0" smtClean="0"/>
              <a:t>Opens/saves files stored on your computer</a:t>
            </a:r>
          </a:p>
          <a:p>
            <a:pPr lvl="1"/>
            <a:r>
              <a:rPr lang="en-US" dirty="0" smtClean="0"/>
              <a:t>Prints to your printer</a:t>
            </a:r>
          </a:p>
          <a:p>
            <a:pPr lvl="1"/>
            <a:r>
              <a:rPr lang="en-US" dirty="0" smtClean="0"/>
              <a:t>Supports Windows, Mac, Linux,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iPhone</a:t>
            </a:r>
            <a:r>
              <a:rPr lang="en-US" dirty="0" smtClean="0"/>
              <a:t>…</a:t>
            </a:r>
            <a:endParaRPr lang="en-GB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BD3709-69B6-4A45-9024-2E3A5B1C04D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21535</TotalTime>
  <Words>567</Words>
  <Application>Microsoft Office PowerPoint</Application>
  <PresentationFormat>Custom</PresentationFormat>
  <Paragraphs>216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Research Computing Support</vt:lpstr>
      <vt:lpstr>Our Mission</vt:lpstr>
      <vt:lpstr>Acquiring Data</vt:lpstr>
      <vt:lpstr>Managing Data</vt:lpstr>
      <vt:lpstr>Data Visualization &amp; Analysis</vt:lpstr>
      <vt:lpstr>Data Analysis (continued)</vt:lpstr>
      <vt:lpstr>Disseminate Results</vt:lpstr>
      <vt:lpstr>Fully Supported Research Software</vt:lpstr>
      <vt:lpstr>Hardware</vt:lpstr>
      <vt:lpstr>PowerPoint Presentation</vt:lpstr>
      <vt:lpstr>PowerPoint Presentation</vt:lpstr>
      <vt:lpstr>PowerPoint Presentation</vt:lpstr>
      <vt:lpstr>PowerPoint Presentation</vt:lpstr>
      <vt:lpstr>Hardware (continued)</vt:lpstr>
      <vt:lpstr>The Newton Project: 2,400 Cores</vt:lpstr>
      <vt:lpstr>The Kraken: 100,000 processors</vt:lpstr>
      <vt:lpstr>RCS Stats for 2010</vt:lpstr>
      <vt:lpstr>OIT Customer Satisfaction Survey</vt:lpstr>
      <vt:lpstr>Who does research computing?</vt:lpstr>
      <vt:lpstr>PowerPoint Presentation</vt:lpstr>
      <vt:lpstr>Statistics</vt:lpstr>
      <vt:lpstr>Science &amp; Engineering </vt:lpstr>
      <vt:lpstr>Text / Qualitative</vt:lpstr>
      <vt:lpstr>Mapping / GIS</vt:lpstr>
      <vt:lpstr>Image Analysis </vt:lpstr>
      <vt:lpstr>Surveys</vt:lpstr>
      <vt:lpstr>Languages (most on Newton)</vt:lpstr>
      <vt:lpstr>High Performance Computing</vt:lpstr>
      <vt:lpstr>Graphics</vt:lpstr>
      <vt:lpstr>Database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Data Analysis</dc:title>
  <dc:creator>Bob</dc:creator>
  <cp:lastModifiedBy>Robert A. Muenchen</cp:lastModifiedBy>
  <cp:revision>655</cp:revision>
  <dcterms:modified xsi:type="dcterms:W3CDTF">2011-04-07T11:35:27Z</dcterms:modified>
</cp:coreProperties>
</file>