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98" r:id="rId2"/>
    <p:sldId id="399" r:id="rId3"/>
    <p:sldId id="424" r:id="rId4"/>
    <p:sldId id="400" r:id="rId5"/>
    <p:sldId id="425" r:id="rId6"/>
    <p:sldId id="426" r:id="rId7"/>
    <p:sldId id="427" r:id="rId8"/>
    <p:sldId id="428" r:id="rId9"/>
    <p:sldId id="435" r:id="rId10"/>
    <p:sldId id="429" r:id="rId11"/>
    <p:sldId id="430" r:id="rId12"/>
    <p:sldId id="431" r:id="rId13"/>
    <p:sldId id="432" r:id="rId14"/>
    <p:sldId id="401" r:id="rId15"/>
    <p:sldId id="402" r:id="rId16"/>
    <p:sldId id="403" r:id="rId17"/>
    <p:sldId id="422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16" r:id="rId31"/>
    <p:sldId id="417" r:id="rId32"/>
    <p:sldId id="418" r:id="rId33"/>
    <p:sldId id="419" r:id="rId34"/>
    <p:sldId id="420" r:id="rId35"/>
    <p:sldId id="433" r:id="rId36"/>
    <p:sldId id="434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FF00"/>
    <a:srgbClr val="FF82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fld id="{D9A9BBF7-F683-4844-B9CC-EBE768BAD5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92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34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128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51250" y="6232525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NE421 Nuclear Criticality Safety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 wrap="none" lIns="92075" tIns="46038" rIns="92075" bIns="46038" anchor="ctr"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 altLang="en-US"/>
              <a:t>4-</a:t>
            </a:r>
            <a:fld id="{FFD0D63E-3255-4051-959F-ACCFD99BEC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7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313DF3BC-8BF6-4F7A-90B5-78EDDB1FD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13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CB6EA085-78C3-4E0E-B230-EAC8BDF15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9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F09A14C4-ED9D-43B7-B744-DFF8068B7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48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1AEFD0F7-4696-417F-8FA5-1C3BC32062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62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28E81842-375E-47D8-A74C-993006791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88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4B04A832-E01C-46BB-B95E-EA7E2AF50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25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61AC3B2A-D113-4319-9831-FBF91119A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95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8C8E5E47-31FD-4B84-AC3E-7B00541A36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76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FCC0C033-3F1A-4A5C-A398-D4A4F64D6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38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A4A57953-A212-4A06-93CC-F503C9E58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5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	</a:t>
            </a:r>
          </a:p>
          <a:p>
            <a:pPr lvl="2"/>
            <a:r>
              <a:rPr lang="en-US"/>
              <a:t>Third</a:t>
            </a:r>
          </a:p>
          <a:p>
            <a:pPr lvl="2"/>
            <a:endParaRPr lang="en-US"/>
          </a:p>
        </p:txBody>
      </p:sp>
      <p:pic>
        <p:nvPicPr>
          <p:cNvPr id="35844" name="Picture 4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9475" y="6629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4-</a:t>
            </a:r>
            <a:fld id="{93D6DBBC-C544-43A7-A2B5-A5D141911C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i="1" u="sng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59.wmf"/><Relationship Id="rId2" Type="http://schemas.openxmlformats.org/officeDocument/2006/relationships/oleObject" Target="../embeddings/oleObject5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5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7B05D78B-69A2-4066-A02F-801E2470FA86}" type="slidenum">
              <a:rPr lang="en-US" altLang="en-US" sz="1400">
                <a:solidFill>
                  <a:schemeClr val="tx1"/>
                </a:solidFill>
              </a:rPr>
              <a:pPr/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Lesson 4 Objectives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1824038"/>
            <a:ext cx="7772400" cy="4695825"/>
          </a:xfrm>
        </p:spPr>
        <p:txBody>
          <a:bodyPr/>
          <a:lstStyle/>
          <a:p>
            <a:pPr>
              <a:defRPr/>
            </a:pPr>
            <a:r>
              <a:rPr lang="en-US" dirty="0"/>
              <a:t>Development of source terms</a:t>
            </a:r>
          </a:p>
          <a:p>
            <a:pPr lvl="1">
              <a:defRPr/>
            </a:pPr>
            <a:r>
              <a:rPr lang="en-US" dirty="0"/>
              <a:t>Review of Legendre expansions</a:t>
            </a:r>
          </a:p>
          <a:p>
            <a:pPr>
              <a:defRPr/>
            </a:pPr>
            <a:r>
              <a:rPr lang="en-US" dirty="0"/>
              <a:t>Resulting full Boltzmann Equation</a:t>
            </a:r>
          </a:p>
          <a:p>
            <a:pPr>
              <a:defRPr/>
            </a:pPr>
            <a:r>
              <a:rPr lang="en-US" dirty="0"/>
              <a:t>Source vs. </a:t>
            </a:r>
            <a:r>
              <a:rPr lang="en-US" dirty="0" err="1"/>
              <a:t>Eigenvalue</a:t>
            </a:r>
            <a:r>
              <a:rPr lang="en-US" dirty="0"/>
              <a:t> calculations</a:t>
            </a:r>
          </a:p>
          <a:p>
            <a:pPr lvl="1">
              <a:defRPr/>
            </a:pPr>
            <a:r>
              <a:rPr lang="en-US" dirty="0"/>
              <a:t>Four </a:t>
            </a:r>
            <a:r>
              <a:rPr lang="en-US" dirty="0" err="1"/>
              <a:t>eigenvalue</a:t>
            </a:r>
            <a:r>
              <a:rPr lang="en-US" dirty="0"/>
              <a:t> formulations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451DFF6D-4CFA-4B77-8C4D-AD8F146E5DDD}" type="slidenum">
              <a:rPr lang="en-US" altLang="en-US" sz="1400">
                <a:solidFill>
                  <a:schemeClr val="tx1"/>
                </a:solidFill>
              </a:rPr>
              <a:pPr/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Functional expansions (6)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1282700"/>
            <a:ext cx="8794750" cy="1600200"/>
          </a:xfrm>
        </p:spPr>
        <p:txBody>
          <a:bodyPr/>
          <a:lstStyle/>
          <a:p>
            <a:pPr marL="533400" indent="-533400">
              <a:defRPr/>
            </a:pPr>
            <a:r>
              <a:rPr lang="en-US" sz="2800" dirty="0"/>
              <a:t>Solving for the coefficients becomes much easier if the basis functions are orthogonal (which means that the integral of the product of any two different basis functions is zero):</a:t>
            </a:r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r>
              <a:rPr lang="en-US" sz="2800" dirty="0"/>
              <a:t>This makes the A matrix diagonal and simplifies the solution of the coefficients to:</a:t>
            </a:r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buFontTx/>
              <a:buNone/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2216150" y="3055938"/>
          <a:ext cx="43307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482400" progId="Equation.3">
                  <p:embed/>
                </p:oleObj>
              </mc:Choice>
              <mc:Fallback>
                <p:oleObj name="Equation" r:id="rId2" imgW="17269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3055938"/>
                        <a:ext cx="43307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533525" y="5456238"/>
          <a:ext cx="59245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61960" imgH="482400" progId="Equation.3">
                  <p:embed/>
                </p:oleObj>
              </mc:Choice>
              <mc:Fallback>
                <p:oleObj name="Equation" r:id="rId4" imgW="23619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5456238"/>
                        <a:ext cx="592455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B7FB73A0-6819-4997-8088-44F5167ABD49}" type="slidenum">
              <a:rPr lang="en-US" altLang="en-US" sz="1400">
                <a:solidFill>
                  <a:schemeClr val="tx1"/>
                </a:solidFill>
              </a:rPr>
              <a:pPr/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of Legendre expansions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905000"/>
            <a:ext cx="7772400" cy="1600200"/>
          </a:xfrm>
        </p:spPr>
        <p:txBody>
          <a:bodyPr/>
          <a:lstStyle/>
          <a:p>
            <a:pPr>
              <a:defRPr/>
            </a:pPr>
            <a:r>
              <a:rPr lang="en-US" sz="2800"/>
              <a:t>Using the cosine of the deflection angle, we can represent the angular dependence of the distribution in a Legendre expansion:</a:t>
            </a:r>
          </a:p>
        </p:txBody>
      </p:sp>
      <p:graphicFrame>
        <p:nvGraphicFramePr>
          <p:cNvPr id="9218" name="Object 3072"/>
          <p:cNvGraphicFramePr>
            <a:graphicFrameLocks noChangeAspect="1"/>
          </p:cNvGraphicFramePr>
          <p:nvPr/>
        </p:nvGraphicFramePr>
        <p:xfrm>
          <a:off x="1384300" y="3414713"/>
          <a:ext cx="63722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469800" progId="Equation.3">
                  <p:embed/>
                </p:oleObj>
              </mc:Choice>
              <mc:Fallback>
                <p:oleObj name="Equation" r:id="rId2" imgW="2539800" imgH="469800" progId="Equation.3">
                  <p:embed/>
                  <p:pic>
                    <p:nvPicPr>
                      <p:cNvPr id="0" name="Object 30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414713"/>
                        <a:ext cx="63722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717550" y="47371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This allows us to represent the scattering distribution by determining the Legendre coefficients:</a:t>
            </a:r>
          </a:p>
        </p:txBody>
      </p:sp>
      <p:graphicFrame>
        <p:nvGraphicFramePr>
          <p:cNvPr id="9219" name="Object 3073"/>
          <p:cNvGraphicFramePr>
            <a:graphicFrameLocks noChangeAspect="1"/>
          </p:cNvGraphicFramePr>
          <p:nvPr/>
        </p:nvGraphicFramePr>
        <p:xfrm>
          <a:off x="2693988" y="6240463"/>
          <a:ext cx="3729037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190440" progId="Equation.3">
                  <p:embed/>
                </p:oleObj>
              </mc:Choice>
              <mc:Fallback>
                <p:oleObj name="Equation" r:id="rId4" imgW="1485720" imgH="190440" progId="Equation.3">
                  <p:embed/>
                  <p:pic>
                    <p:nvPicPr>
                      <p:cNvPr id="0" name="Object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6240463"/>
                        <a:ext cx="3729037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1FD8686D-01EC-42F4-BEA4-CC4622726A07}" type="slidenum">
              <a:rPr lang="en-US" altLang="en-US" sz="1400">
                <a:solidFill>
                  <a:schemeClr val="tx1"/>
                </a:solidFill>
              </a:rPr>
              <a:pPr/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of Legendre expansions (2)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49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Using the </a:t>
            </a:r>
            <a:r>
              <a:rPr lang="en-US" sz="2800" dirty="0" err="1"/>
              <a:t>orthogonality</a:t>
            </a:r>
            <a:r>
              <a:rPr lang="en-US" sz="2800" dirty="0"/>
              <a:t> of the Legendre polynomials:</a:t>
            </a:r>
          </a:p>
        </p:txBody>
      </p:sp>
      <p:graphicFrame>
        <p:nvGraphicFramePr>
          <p:cNvPr id="10242" name="Object 2048"/>
          <p:cNvGraphicFramePr>
            <a:graphicFrameLocks noChangeAspect="1"/>
          </p:cNvGraphicFramePr>
          <p:nvPr/>
        </p:nvGraphicFramePr>
        <p:xfrm>
          <a:off x="2139950" y="2338388"/>
          <a:ext cx="46831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469800" progId="Equation.DSMT4">
                  <p:embed/>
                </p:oleObj>
              </mc:Choice>
              <mc:Fallback>
                <p:oleObj name="Equation" r:id="rId2" imgW="1866600" imgH="469800" progId="Equation.DSMT4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2338388"/>
                        <a:ext cx="46831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514350" y="39497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We can operate on both sides of the expansion (1</a:t>
            </a:r>
            <a:r>
              <a:rPr lang="en-US" sz="28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eqn. previous slide) with:</a:t>
            </a:r>
          </a:p>
        </p:txBody>
      </p:sp>
      <p:graphicFrame>
        <p:nvGraphicFramePr>
          <p:cNvPr id="10243" name="Object 2049"/>
          <p:cNvGraphicFramePr>
            <a:graphicFrameLocks noChangeAspect="1"/>
          </p:cNvGraphicFramePr>
          <p:nvPr/>
        </p:nvGraphicFramePr>
        <p:xfrm>
          <a:off x="3306763" y="5256213"/>
          <a:ext cx="2200275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469800" progId="Equation.DSMT4">
                  <p:embed/>
                </p:oleObj>
              </mc:Choice>
              <mc:Fallback>
                <p:oleObj name="Equation" r:id="rId4" imgW="876240" imgH="469800" progId="Equation.DSMT4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5256213"/>
                        <a:ext cx="2200275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ACA7AB72-8C8C-4EC6-B943-34AD8B8FDA3A}" type="slidenum">
              <a:rPr lang="en-US" altLang="en-US" sz="1400">
                <a:solidFill>
                  <a:schemeClr val="tx1"/>
                </a:solidFill>
              </a:rPr>
              <a:pPr/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Use of Legendre expansions (3)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7653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And remembering that a </a:t>
            </a:r>
            <a:r>
              <a:rPr lang="en-US" sz="2800" dirty="0" err="1"/>
              <a:t>Kronecker</a:t>
            </a:r>
            <a:r>
              <a:rPr lang="en-US" sz="2800" dirty="0"/>
              <a:t> delta works pulls out a single element like this: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To get:</a:t>
            </a:r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1404938" y="4356100"/>
          <a:ext cx="63119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495000" progId="Equation.3">
                  <p:embed/>
                </p:oleObj>
              </mc:Choice>
              <mc:Fallback>
                <p:oleObj name="Equation" r:id="rId2" imgW="2514600" imgH="4950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4356100"/>
                        <a:ext cx="631190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844550" y="4699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Work this out for yourself  (Prob. 4-1)</a:t>
            </a:r>
          </a:p>
        </p:txBody>
      </p:sp>
      <p:graphicFrame>
        <p:nvGraphicFramePr>
          <p:cNvPr id="11267" name="Object 0"/>
          <p:cNvGraphicFramePr>
            <a:graphicFrameLocks noChangeAspect="1"/>
          </p:cNvGraphicFramePr>
          <p:nvPr/>
        </p:nvGraphicFramePr>
        <p:xfrm>
          <a:off x="660400" y="2770188"/>
          <a:ext cx="792480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431640" progId="Equation.DSMT4">
                  <p:embed/>
                </p:oleObj>
              </mc:Choice>
              <mc:Fallback>
                <p:oleObj name="Equation" r:id="rId4" imgW="3543120" imgH="4316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770188"/>
                        <a:ext cx="792480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A91E985E-83A5-4E35-8E08-5AA9DF8DAC93}" type="slidenum">
              <a:rPr lang="en-US" altLang="en-US" sz="1400">
                <a:solidFill>
                  <a:schemeClr val="tx1"/>
                </a:solidFill>
              </a:rPr>
              <a:pPr/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Scattering Source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16605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/>
              <a:t>This source term comprises all particle reactions (other than fission) from which particles that we are interested in are emitted</a:t>
            </a:r>
          </a:p>
          <a:p>
            <a:pPr>
              <a:lnSpc>
                <a:spcPct val="90000"/>
              </a:lnSpc>
              <a:defRPr/>
            </a:pPr>
            <a:r>
              <a:rPr lang="en-US" sz="2800"/>
              <a:t>The basic cross section is:</a:t>
            </a:r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r>
              <a:rPr lang="en-US" sz="2800"/>
              <a:t>Note that it is a distribution in </a:t>
            </a:r>
            <a:r>
              <a:rPr lang="en-US" sz="2800" u="sng"/>
              <a:t>destination</a:t>
            </a:r>
            <a:r>
              <a:rPr lang="en-US" sz="2800"/>
              <a:t> energy and direction</a:t>
            </a:r>
          </a:p>
          <a:p>
            <a:pPr>
              <a:lnSpc>
                <a:spcPct val="90000"/>
              </a:lnSpc>
              <a:defRPr/>
            </a:pPr>
            <a:endParaRPr lang="en-US" sz="280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736600" y="3414713"/>
          <a:ext cx="7678738" cy="164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60360" imgH="660240" progId="Equation.3">
                  <p:embed/>
                </p:oleObj>
              </mc:Choice>
              <mc:Fallback>
                <p:oleObj name="Equation" r:id="rId2" imgW="30603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414713"/>
                        <a:ext cx="7678738" cy="164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7A306D99-3D1B-40C6-932F-40D1BB2EE8CF}" type="slidenum">
              <a:rPr lang="en-US" altLang="en-US" sz="1400">
                <a:solidFill>
                  <a:schemeClr val="tx1"/>
                </a:solidFill>
              </a:rPr>
              <a:pPr/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Scattering Source (2)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3865562"/>
          </a:xfrm>
        </p:spPr>
        <p:txBody>
          <a:bodyPr/>
          <a:lstStyle/>
          <a:p>
            <a:pPr>
              <a:defRPr/>
            </a:pPr>
            <a:r>
              <a:rPr lang="en-US" sz="2800"/>
              <a:t>The scattering source is:</a:t>
            </a:r>
          </a:p>
          <a:p>
            <a:pPr>
              <a:defRPr/>
            </a:pPr>
            <a:endParaRPr lang="en-US" sz="2800"/>
          </a:p>
          <a:p>
            <a:pPr>
              <a:defRPr/>
            </a:pPr>
            <a:endParaRPr lang="en-US" sz="2800"/>
          </a:p>
          <a:p>
            <a:pPr>
              <a:defRPr/>
            </a:pPr>
            <a:endParaRPr lang="en-US" sz="2800"/>
          </a:p>
          <a:p>
            <a:pPr>
              <a:defRPr/>
            </a:pPr>
            <a:endParaRPr lang="en-US" sz="2800"/>
          </a:p>
          <a:p>
            <a:pPr>
              <a:defRPr/>
            </a:pPr>
            <a:r>
              <a:rPr lang="en-US" sz="2800"/>
              <a:t>Again, Legendre expansions are normally used for the scattering cross section:</a:t>
            </a:r>
          </a:p>
          <a:p>
            <a:pPr>
              <a:defRPr/>
            </a:pPr>
            <a:endParaRPr lang="en-US" sz="2800"/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858838" y="2116138"/>
          <a:ext cx="7392987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46240" imgH="723600" progId="Equation.3">
                  <p:embed/>
                </p:oleObj>
              </mc:Choice>
              <mc:Fallback>
                <p:oleObj name="Equation" r:id="rId2" imgW="2946240" imgH="7236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2116138"/>
                        <a:ext cx="7392987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142875" y="5027613"/>
          <a:ext cx="8824913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17560" imgH="431640" progId="Equation.3">
                  <p:embed/>
                </p:oleObj>
              </mc:Choice>
              <mc:Fallback>
                <p:oleObj name="Equation" r:id="rId4" imgW="3517560" imgH="4316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027613"/>
                        <a:ext cx="8824913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674CDB21-F3B6-4960-8071-9CAD1B07BD3A}" type="slidenum">
              <a:rPr lang="en-US" altLang="en-US" sz="1400">
                <a:solidFill>
                  <a:schemeClr val="tx1"/>
                </a:solidFill>
              </a:rPr>
              <a:pPr/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Scattering Source (3)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347345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The coefficients are given by: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Substituting </a:t>
            </a:r>
            <a:r>
              <a:rPr lang="en-US" sz="2800"/>
              <a:t>this expression </a:t>
            </a:r>
            <a:r>
              <a:rPr lang="en-US" sz="2800" dirty="0"/>
              <a:t>gives:</a:t>
            </a:r>
          </a:p>
          <a:p>
            <a:pPr>
              <a:defRPr/>
            </a:pPr>
            <a:endParaRPr lang="en-US" sz="2800" dirty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000125" y="1925638"/>
          <a:ext cx="6626225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41320" imgH="723600" progId="Equation.3">
                  <p:embed/>
                </p:oleObj>
              </mc:Choice>
              <mc:Fallback>
                <p:oleObj name="Equation" r:id="rId2" imgW="2641320" imgH="723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925638"/>
                        <a:ext cx="6626225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1185863" y="4610100"/>
          <a:ext cx="6689725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66880" imgH="863280" progId="Equation.3">
                  <p:embed/>
                </p:oleObj>
              </mc:Choice>
              <mc:Fallback>
                <p:oleObj name="Equation" r:id="rId4" imgW="2666880" imgH="863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610100"/>
                        <a:ext cx="6689725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5751B79F-B63B-4AC3-AC6E-3B1CDF753EF0}" type="slidenum">
              <a:rPr lang="en-US" altLang="en-US" sz="1400">
                <a:solidFill>
                  <a:schemeClr val="tx1"/>
                </a:solidFill>
              </a:rPr>
              <a:pPr/>
              <a:t>17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0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Scattering Source (4)</a:t>
            </a:r>
          </a:p>
        </p:txBody>
      </p:sp>
      <p:sp>
        <p:nvSpPr>
          <p:cNvPr id="450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3092450"/>
          </a:xfrm>
        </p:spPr>
        <p:txBody>
          <a:bodyPr/>
          <a:lstStyle/>
          <a:p>
            <a:pPr>
              <a:defRPr/>
            </a:pPr>
            <a:r>
              <a:rPr lang="en-US"/>
              <a:t>However, we can use the Legendre addition theorem, which says: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buFontTx/>
              <a:buNone/>
              <a:defRPr/>
            </a:pPr>
            <a:r>
              <a:rPr lang="en-US"/>
              <a:t>	where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1844675" y="2592388"/>
          <a:ext cx="53848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45960" imgH="431640" progId="Equation.3">
                  <p:embed/>
                </p:oleObj>
              </mc:Choice>
              <mc:Fallback>
                <p:oleObj name="Equation" r:id="rId2" imgW="2145960" imgH="43164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2592388"/>
                        <a:ext cx="538480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1236663" y="4160838"/>
          <a:ext cx="54308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43200" imgH="507960" progId="Equation.3">
                  <p:embed/>
                </p:oleObj>
              </mc:Choice>
              <mc:Fallback>
                <p:oleObj name="Equation" r:id="rId4" imgW="2743200" imgH="50796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4160838"/>
                        <a:ext cx="543083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892175" y="5113338"/>
          <a:ext cx="57578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22560" imgH="444240" progId="Equation.DSMT4">
                  <p:embed/>
                </p:oleObj>
              </mc:Choice>
              <mc:Fallback>
                <p:oleObj name="Equation" r:id="rId6" imgW="3022560" imgH="444240" progId="Equation.DSMT4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5113338"/>
                        <a:ext cx="5757863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8"/>
          <p:cNvGraphicFramePr>
            <a:graphicFrameLocks noChangeAspect="1"/>
          </p:cNvGraphicFramePr>
          <p:nvPr/>
        </p:nvGraphicFramePr>
        <p:xfrm>
          <a:off x="1871663" y="5927725"/>
          <a:ext cx="37973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93680" imgH="469800" progId="Equation.DSMT4">
                  <p:embed/>
                </p:oleObj>
              </mc:Choice>
              <mc:Fallback>
                <p:oleObj name="Equation" r:id="rId8" imgW="1993680" imgH="46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5927725"/>
                        <a:ext cx="37973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69C34976-FEC2-4D43-AF6E-87ADB146971F}" type="slidenum">
              <a:rPr lang="en-US" altLang="en-US" sz="1400">
                <a:solidFill>
                  <a:schemeClr val="tx1"/>
                </a:solidFill>
              </a:rPr>
              <a:pPr/>
              <a:t>18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Scattering Source (5)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3092450"/>
          </a:xfrm>
        </p:spPr>
        <p:txBody>
          <a:bodyPr/>
          <a:lstStyle/>
          <a:p>
            <a:pPr>
              <a:defRPr/>
            </a:pPr>
            <a:r>
              <a:rPr lang="en-US"/>
              <a:t>Substituting this expression gives: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buFontTx/>
              <a:buNone/>
              <a:defRPr/>
            </a:pPr>
            <a:r>
              <a:rPr lang="en-US"/>
              <a:t>	where</a:t>
            </a:r>
          </a:p>
          <a:p>
            <a:pPr>
              <a:defRPr/>
            </a:pPr>
            <a:endParaRPr lang="en-US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277813" y="2278063"/>
          <a:ext cx="8507412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482400" progId="Equation.3">
                  <p:embed/>
                </p:oleObj>
              </mc:Choice>
              <mc:Fallback>
                <p:oleObj name="Equation" r:id="rId2" imgW="339084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2278063"/>
                        <a:ext cx="8507412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1770063" y="4437063"/>
          <a:ext cx="551338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97080" imgH="380880" progId="Equation.3">
                  <p:embed/>
                </p:oleObj>
              </mc:Choice>
              <mc:Fallback>
                <p:oleObj name="Equation" r:id="rId4" imgW="2197080" imgH="380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4437063"/>
                        <a:ext cx="5513387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F7BA19E7-8DDD-4C28-9092-FE04843FA6E5}" type="slidenum">
              <a:rPr lang="en-US" altLang="en-US" sz="1400">
                <a:solidFill>
                  <a:schemeClr val="tx1"/>
                </a:solidFill>
              </a:rPr>
              <a:pPr/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Scattering Source (5)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284288"/>
            <a:ext cx="7772400" cy="3238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/>
              <a:t>Conveniently, this term is also the coefficient of the angular flux expansion in spherical coordinates:</a:t>
            </a:r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r>
              <a:rPr lang="en-US" sz="2800"/>
              <a:t>The scattering terms are therefore implemented through these flux moments</a:t>
            </a:r>
          </a:p>
          <a:p>
            <a:pPr>
              <a:lnSpc>
                <a:spcPct val="90000"/>
              </a:lnSpc>
              <a:defRPr/>
            </a:pPr>
            <a:endParaRPr lang="en-US" sz="2800"/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1703388" y="2720975"/>
          <a:ext cx="54483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520" imgH="431640" progId="Equation.3">
                  <p:embed/>
                </p:oleObj>
              </mc:Choice>
              <mc:Fallback>
                <p:oleObj name="Equation" r:id="rId2" imgW="2171520" imgH="431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720975"/>
                        <a:ext cx="54483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C1C90004-3F45-4BCB-AE9C-CEC6E4BF6944}" type="slidenum">
              <a:rPr lang="en-US" altLang="en-US" sz="1400">
                <a:solidFill>
                  <a:schemeClr val="tx1"/>
                </a:solidFill>
              </a:rPr>
              <a:pPr/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BE so far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2444750"/>
          </a:xfrm>
        </p:spPr>
        <p:txBody>
          <a:bodyPr/>
          <a:lstStyle/>
          <a:p>
            <a:pPr>
              <a:defRPr/>
            </a:pPr>
            <a:r>
              <a:rPr lang="en-US" dirty="0"/>
              <a:t>The time-independent Boltzmann Equation we have derived to this point is: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you will remember that we swept a bunch of terms under the rug by wrapping them up into the q term</a:t>
            </a:r>
          </a:p>
          <a:p>
            <a:pPr lvl="1">
              <a:defRPr/>
            </a:pPr>
            <a:r>
              <a:rPr lang="en-US" dirty="0"/>
              <a:t>(Which ones?)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871538" y="3111500"/>
          <a:ext cx="675005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92080" imgH="533160" progId="Equation.DSMT4">
                  <p:embed/>
                </p:oleObj>
              </mc:Choice>
              <mc:Fallback>
                <p:oleObj name="Equation" r:id="rId2" imgW="2692080" imgH="53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3111500"/>
                        <a:ext cx="6750050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299F69C6-E8B7-448C-A529-3A14B6381B19}" type="slidenum">
              <a:rPr lang="en-US" altLang="en-US" sz="1400">
                <a:solidFill>
                  <a:schemeClr val="tx1"/>
                </a:solidFill>
              </a:rPr>
              <a:pPr/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Fission Source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284288"/>
            <a:ext cx="7772400" cy="3238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/>
              <a:t>The text develops the time-dependent fission source term, including prompt and delayed fission neutron terms.</a:t>
            </a:r>
          </a:p>
          <a:p>
            <a:pPr>
              <a:lnSpc>
                <a:spcPct val="90000"/>
              </a:lnSpc>
              <a:defRPr/>
            </a:pPr>
            <a:r>
              <a:rPr lang="en-US" sz="2800"/>
              <a:t>Our primary concern is not time-dependent, so we will use:</a:t>
            </a:r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r>
              <a:rPr lang="en-US" sz="2800"/>
              <a:t>Note that there is no angular dependence and that it is “per unit solid angle”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1392238" y="3435350"/>
          <a:ext cx="6276975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640" imgH="749160" progId="Equation.3">
                  <p:embed/>
                </p:oleObj>
              </mc:Choice>
              <mc:Fallback>
                <p:oleObj name="Equation" r:id="rId2" imgW="2501640" imgH="749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3435350"/>
                        <a:ext cx="6276975" cy="18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1E65C260-77DE-42CB-A922-C0C93F6819EB}" type="slidenum">
              <a:rPr lang="en-US" altLang="en-US" sz="1400">
                <a:solidFill>
                  <a:schemeClr val="tx1"/>
                </a:solidFill>
              </a:rPr>
              <a:pPr/>
              <a:t>21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Complete Source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284288"/>
            <a:ext cx="7772400" cy="3238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/>
              <a:t>Combining the three parts of the source:</a:t>
            </a:r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defRPr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/>
              <a:t>	where the “double zero” moment is equivalent to the normal scalar flux.</a:t>
            </a:r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798513" y="2168525"/>
          <a:ext cx="7137400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4720" imgH="1218960" progId="Equation.3">
                  <p:embed/>
                </p:oleObj>
              </mc:Choice>
              <mc:Fallback>
                <p:oleObj name="Equation" r:id="rId2" imgW="2844720" imgH="121896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2168525"/>
                        <a:ext cx="7137400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9DDD245B-CDED-4524-A881-6D58B9C94EAB}" type="slidenum">
              <a:rPr lang="en-US" altLang="en-US" sz="1400">
                <a:solidFill>
                  <a:schemeClr val="tx1"/>
                </a:solidFill>
              </a:rPr>
              <a:pPr/>
              <a:t>22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Full Equation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11263"/>
            <a:ext cx="7772400" cy="3238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/>
              <a:t>The full time-independent Boltzmann Equation is:</a:t>
            </a:r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719138" y="2417763"/>
          <a:ext cx="7229475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82880" imgH="1473120" progId="Equation.3">
                  <p:embed/>
                </p:oleObj>
              </mc:Choice>
              <mc:Fallback>
                <p:oleObj name="Equation" r:id="rId2" imgW="2882880" imgH="147312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417763"/>
                        <a:ext cx="7229475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4116426D-D549-40FC-B0D6-CE2A4EAB9191}" type="slidenum">
              <a:rPr lang="en-US" altLang="en-US" sz="1400">
                <a:solidFill>
                  <a:schemeClr val="tx1"/>
                </a:solidFill>
              </a:rPr>
              <a:pPr/>
              <a:t>23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Source vs. Eigenvalue Calculations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11263"/>
            <a:ext cx="7772400" cy="3238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/>
              <a:t>The nature of the source terms divides the solution into two categories: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/>
              <a:t>Source problems: subcritical with:</a:t>
            </a:r>
          </a:p>
          <a:p>
            <a:pPr lvl="1">
              <a:lnSpc>
                <a:spcPct val="90000"/>
              </a:lnSpc>
              <a:defRPr/>
            </a:pPr>
            <a:endParaRPr lang="en-US" sz="2400"/>
          </a:p>
          <a:p>
            <a:pPr lvl="1">
              <a:lnSpc>
                <a:spcPct val="90000"/>
              </a:lnSpc>
              <a:defRPr/>
            </a:pPr>
            <a:endParaRPr lang="en-US" sz="2400"/>
          </a:p>
          <a:p>
            <a:pPr lvl="1">
              <a:lnSpc>
                <a:spcPct val="90000"/>
              </a:lnSpc>
              <a:defRPr/>
            </a:pPr>
            <a:r>
              <a:rPr lang="en-US" sz="2400"/>
              <a:t>Eigenvalue problems with:</a:t>
            </a:r>
          </a:p>
          <a:p>
            <a:pPr lvl="1">
              <a:lnSpc>
                <a:spcPct val="90000"/>
              </a:lnSpc>
              <a:defRPr/>
            </a:pPr>
            <a:endParaRPr lang="en-US" sz="2400"/>
          </a:p>
          <a:p>
            <a:pPr lvl="1">
              <a:lnSpc>
                <a:spcPct val="90000"/>
              </a:lnSpc>
              <a:defRPr/>
            </a:pPr>
            <a:endParaRPr lang="en-US" sz="2400"/>
          </a:p>
          <a:p>
            <a:pPr>
              <a:lnSpc>
                <a:spcPct val="90000"/>
              </a:lnSpc>
              <a:defRPr/>
            </a:pPr>
            <a:r>
              <a:rPr lang="en-US" sz="2800"/>
              <a:t>The subcriticality requirement is because there is no time-independent </a:t>
            </a:r>
            <a:r>
              <a:rPr lang="en-US" sz="2800" u="sng"/>
              <a:t>physical</a:t>
            </a:r>
            <a:r>
              <a:rPr lang="en-US" sz="2800"/>
              <a:t> solution for critical or super-critical systems with sources</a:t>
            </a:r>
          </a:p>
          <a:p>
            <a:pPr>
              <a:lnSpc>
                <a:spcPct val="90000"/>
              </a:lnSpc>
              <a:defRPr/>
            </a:pPr>
            <a:r>
              <a:rPr lang="en-US" sz="2800"/>
              <a:t>Mathematical solutions would have negative fluxes</a:t>
            </a:r>
          </a:p>
        </p:txBody>
      </p:sp>
      <p:graphicFrame>
        <p:nvGraphicFramePr>
          <p:cNvPr id="21506" name="Object 1024"/>
          <p:cNvGraphicFramePr>
            <a:graphicFrameLocks noChangeAspect="1"/>
          </p:cNvGraphicFramePr>
          <p:nvPr/>
        </p:nvGraphicFramePr>
        <p:xfrm>
          <a:off x="2733675" y="2576513"/>
          <a:ext cx="2420938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253800" progId="Equation.3">
                  <p:embed/>
                </p:oleObj>
              </mc:Choice>
              <mc:Fallback>
                <p:oleObj name="Equation" r:id="rId2" imgW="965160" imgH="2538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5" y="2576513"/>
                        <a:ext cx="2420938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1025"/>
          <p:cNvGraphicFramePr>
            <a:graphicFrameLocks noChangeAspect="1"/>
          </p:cNvGraphicFramePr>
          <p:nvPr/>
        </p:nvGraphicFramePr>
        <p:xfrm>
          <a:off x="2755900" y="3817938"/>
          <a:ext cx="2420938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65160" imgH="253800" progId="Equation.3">
                  <p:embed/>
                </p:oleObj>
              </mc:Choice>
              <mc:Fallback>
                <p:oleObj name="Equation" r:id="rId4" imgW="965160" imgH="2538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3817938"/>
                        <a:ext cx="2420938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50B4DA43-152B-4BC9-B8A3-FB2D39C7BB53}" type="slidenum">
              <a:rPr lang="en-US" altLang="en-US" sz="1400">
                <a:solidFill>
                  <a:schemeClr val="tx1"/>
                </a:solidFill>
              </a:rPr>
              <a:pPr/>
              <a:t>24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Eigenvalue Calculations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11263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Without external souces, we get the homogeneous equation: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Two characteristics of the solution: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/>
              <a:t>Any constant times a solution is a solution.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/>
              <a:t>There probably isn’t a meaningful solution</a:t>
            </a:r>
          </a:p>
        </p:txBody>
      </p:sp>
      <p:graphicFrame>
        <p:nvGraphicFramePr>
          <p:cNvPr id="22530" name="Object 1024"/>
          <p:cNvGraphicFramePr>
            <a:graphicFrameLocks noChangeAspect="1"/>
          </p:cNvGraphicFramePr>
          <p:nvPr/>
        </p:nvGraphicFramePr>
        <p:xfrm>
          <a:off x="820738" y="2209800"/>
          <a:ext cx="7229475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82880" imgH="1218960" progId="Equation.3">
                  <p:embed/>
                </p:oleObj>
              </mc:Choice>
              <mc:Fallback>
                <p:oleObj name="Equation" r:id="rId2" imgW="2882880" imgH="1218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209800"/>
                        <a:ext cx="7229475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3FEE555B-F398-441E-9944-77EB5C131124}" type="slidenum">
              <a:rPr lang="en-US" altLang="en-US" sz="1400">
                <a:solidFill>
                  <a:schemeClr val="tx1"/>
                </a:solidFill>
              </a:rPr>
              <a:pPr/>
              <a:t>25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Eigenvalue solution normalization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11263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For the first point, we generally either normalize to 1 fission neutron: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800"/>
              <a:t>     or to a desired power level:</a:t>
            </a: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800"/>
              <a:t>     where k is a conversion constant (e.g., 200 MeV/fission)</a:t>
            </a:r>
          </a:p>
        </p:txBody>
      </p:sp>
      <p:graphicFrame>
        <p:nvGraphicFramePr>
          <p:cNvPr id="23554" name="Object 1024"/>
          <p:cNvGraphicFramePr>
            <a:graphicFrameLocks noChangeAspect="1"/>
          </p:cNvGraphicFramePr>
          <p:nvPr/>
        </p:nvGraphicFramePr>
        <p:xfrm>
          <a:off x="1373188" y="2159000"/>
          <a:ext cx="624205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482400" progId="Equation.3">
                  <p:embed/>
                </p:oleObj>
              </mc:Choice>
              <mc:Fallback>
                <p:oleObj name="Equation" r:id="rId2" imgW="2489040" imgH="4824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2159000"/>
                        <a:ext cx="624205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1025"/>
          <p:cNvGraphicFramePr>
            <a:graphicFrameLocks noChangeAspect="1"/>
          </p:cNvGraphicFramePr>
          <p:nvPr/>
        </p:nvGraphicFramePr>
        <p:xfrm>
          <a:off x="1417638" y="4283075"/>
          <a:ext cx="64008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52400" imgH="482400" progId="Equation.3">
                  <p:embed/>
                </p:oleObj>
              </mc:Choice>
              <mc:Fallback>
                <p:oleObj name="Equation" r:id="rId4" imgW="2552400" imgH="4824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4283075"/>
                        <a:ext cx="64008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5F651BF1-91FF-48B4-8902-D2B119A57C04}" type="slidenum">
              <a:rPr lang="en-US" altLang="en-US" sz="1400">
                <a:solidFill>
                  <a:schemeClr val="tx1"/>
                </a:solidFill>
              </a:rPr>
              <a:pPr/>
              <a:t>26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Eigenvalue approach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662113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For the second problem (i.e., no meaningful solution), we deal with it by adding a term with a constant that we can adjust to achieve balance in the equation.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We will discuss four different </a:t>
            </a:r>
            <a:r>
              <a:rPr lang="en-US" sz="2800" dirty="0" err="1"/>
              <a:t>eigenvalue</a:t>
            </a:r>
            <a:r>
              <a:rPr lang="en-US" sz="2800" dirty="0"/>
              <a:t> formulations: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/>
              <a:t>Lambda (k-effective) </a:t>
            </a:r>
            <a:r>
              <a:rPr lang="en-US" dirty="0" err="1"/>
              <a:t>eigenvalue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/>
              <a:t>Alpha (time-absorption) </a:t>
            </a:r>
            <a:r>
              <a:rPr lang="en-US" dirty="0" err="1"/>
              <a:t>eigenvalue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 (buckling) </a:t>
            </a:r>
            <a:r>
              <a:rPr lang="en-US" dirty="0" err="1"/>
              <a:t>eigenvalue</a:t>
            </a:r>
            <a:endParaRPr lang="en-US" dirty="0"/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dirty="0"/>
              <a:t>Material search “</a:t>
            </a:r>
            <a:r>
              <a:rPr lang="en-US" dirty="0" err="1"/>
              <a:t>eigenvalue</a:t>
            </a:r>
            <a:r>
              <a:rPr lang="en-US" dirty="0"/>
              <a:t>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66F80BD7-13EC-4D49-9A2C-5BC59ACF7FDD}" type="slidenum">
              <a:rPr lang="en-US" altLang="en-US" sz="1400">
                <a:solidFill>
                  <a:schemeClr val="tx1"/>
                </a:solidFill>
              </a:rPr>
              <a:pPr/>
              <a:t>27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Lambda (k-effective) eigenvalue</a:t>
            </a:r>
            <a:endParaRPr lang="en-US" sz="440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357313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The first (and most common) eigenvalue form involves dividing </a:t>
            </a:r>
            <a:r>
              <a:rPr lang="en-US" sz="2800">
                <a:latin typeface="Symbol" pitchFamily="18" charset="2"/>
              </a:rPr>
              <a:t>n</a:t>
            </a:r>
            <a:r>
              <a:rPr lang="en-US" sz="2800"/>
              <a:t>, the number of neutrons emitted per fission: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Keep largest of multiple eigenvalues </a:t>
            </a:r>
            <a:endParaRPr lang="en-US"/>
          </a:p>
        </p:txBody>
      </p:sp>
      <p:graphicFrame>
        <p:nvGraphicFramePr>
          <p:cNvPr id="24578" name="Object 1024"/>
          <p:cNvGraphicFramePr>
            <a:graphicFrameLocks noChangeAspect="1"/>
          </p:cNvGraphicFramePr>
          <p:nvPr/>
        </p:nvGraphicFramePr>
        <p:xfrm>
          <a:off x="1014413" y="2636838"/>
          <a:ext cx="7261225" cy="304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95480" imgH="1218960" progId="Equation.3">
                  <p:embed/>
                </p:oleObj>
              </mc:Choice>
              <mc:Fallback>
                <p:oleObj name="Equation" r:id="rId2" imgW="2895480" imgH="1218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636838"/>
                        <a:ext cx="7261225" cy="304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1025"/>
          <p:cNvGraphicFramePr>
            <a:graphicFrameLocks noChangeAspect="1"/>
          </p:cNvGraphicFramePr>
          <p:nvPr/>
        </p:nvGraphicFramePr>
        <p:xfrm>
          <a:off x="2811463" y="6288088"/>
          <a:ext cx="25479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228600" progId="Equation.3">
                  <p:embed/>
                </p:oleObj>
              </mc:Choice>
              <mc:Fallback>
                <p:oleObj name="Equation" r:id="rId4" imgW="1015920" imgH="2286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6288088"/>
                        <a:ext cx="25479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9094CB94-B159-422D-805A-B9A1FEC6708B}" type="slidenum">
              <a:rPr lang="en-US" altLang="en-US" sz="1400">
                <a:solidFill>
                  <a:schemeClr val="tx1"/>
                </a:solidFill>
              </a:rPr>
              <a:pPr/>
              <a:t>28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Lambda eigenvalue (2)</a:t>
            </a:r>
            <a:endParaRPr lang="en-US" sz="440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428750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The criticality state is given by: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Advantages: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Everybody uses it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Guaranteed real solution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Fairly intuitive (if you don’t take it too seriously)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Good measure of distance from criticality for reactors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Very straightforward calculation (no search required)</a:t>
            </a:r>
            <a:endParaRPr lang="en-US" sz="2400" dirty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Disadvantages: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No physical basis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Not a good measure of distance from criticality for CS</a:t>
            </a: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2308225" y="1922463"/>
          <a:ext cx="4043363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800" imgH="571320" progId="Equation.3">
                  <p:embed/>
                </p:oleObj>
              </mc:Choice>
              <mc:Fallback>
                <p:oleObj name="Equation" r:id="rId2" imgW="1612800" imgH="5713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1922463"/>
                        <a:ext cx="4043363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B8511109-B531-497E-8EC2-9F400270676A}" type="slidenum">
              <a:rPr lang="en-US" altLang="en-US" sz="1400">
                <a:solidFill>
                  <a:schemeClr val="tx1"/>
                </a:solidFill>
              </a:rPr>
              <a:pPr/>
              <a:t>29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Alpha (time-absorption) eigenvalue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357313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The second eigenvalue form involves adding a term to the removal term: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Keep largest of multiple eigenvalues </a:t>
            </a:r>
            <a:endParaRPr lang="en-US"/>
          </a:p>
          <a:p>
            <a:pPr marL="533400" indent="-533400">
              <a:lnSpc>
                <a:spcPct val="90000"/>
              </a:lnSpc>
              <a:defRPr/>
            </a:pPr>
            <a:endParaRPr lang="en-US"/>
          </a:p>
        </p:txBody>
      </p:sp>
      <p:graphicFrame>
        <p:nvGraphicFramePr>
          <p:cNvPr id="26626" name="Object 1024"/>
          <p:cNvGraphicFramePr>
            <a:graphicFrameLocks noChangeAspect="1"/>
          </p:cNvGraphicFramePr>
          <p:nvPr/>
        </p:nvGraphicFramePr>
        <p:xfrm>
          <a:off x="1068388" y="2030413"/>
          <a:ext cx="7229475" cy="358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82880" imgH="1434960" progId="Equation.3">
                  <p:embed/>
                </p:oleObj>
              </mc:Choice>
              <mc:Fallback>
                <p:oleObj name="Equation" r:id="rId2" imgW="2882880" imgH="1434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2030413"/>
                        <a:ext cx="7229475" cy="358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1025"/>
          <p:cNvGraphicFramePr>
            <a:graphicFrameLocks noChangeAspect="1"/>
          </p:cNvGraphicFramePr>
          <p:nvPr/>
        </p:nvGraphicFramePr>
        <p:xfrm>
          <a:off x="2865438" y="6008688"/>
          <a:ext cx="26431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228600" progId="Equation.3">
                  <p:embed/>
                </p:oleObj>
              </mc:Choice>
              <mc:Fallback>
                <p:oleObj name="Equation" r:id="rId4" imgW="1054080" imgH="2286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6008688"/>
                        <a:ext cx="26431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AAB0EAAA-F8F8-4940-A837-5699A2784C29}" type="slidenum">
              <a:rPr lang="en-US" altLang="en-US" sz="1400">
                <a:solidFill>
                  <a:schemeClr val="tx1"/>
                </a:solidFill>
              </a:rPr>
              <a:pPr/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Transport with Secondary Particles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2444750"/>
          </a:xfrm>
        </p:spPr>
        <p:txBody>
          <a:bodyPr/>
          <a:lstStyle/>
          <a:p>
            <a:pPr>
              <a:defRPr/>
            </a:pPr>
            <a:r>
              <a:rPr lang="en-US" dirty="0"/>
              <a:t>We will now “unwrap” the source terms:</a:t>
            </a:r>
          </a:p>
          <a:p>
            <a:pPr lvl="1">
              <a:defRPr/>
            </a:pPr>
            <a:r>
              <a:rPr lang="en-US" dirty="0"/>
              <a:t>External fixed sources</a:t>
            </a:r>
          </a:p>
          <a:p>
            <a:pPr lvl="1">
              <a:defRPr/>
            </a:pPr>
            <a:r>
              <a:rPr lang="en-US" dirty="0"/>
              <a:t>Scattering sources</a:t>
            </a:r>
          </a:p>
          <a:p>
            <a:pPr lvl="1">
              <a:defRPr/>
            </a:pPr>
            <a:r>
              <a:rPr lang="en-US" dirty="0"/>
              <a:t>Fission sources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1158875" y="4214813"/>
          <a:ext cx="6881813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927000" progId="Equation.3">
                  <p:embed/>
                </p:oleObj>
              </mc:Choice>
              <mc:Fallback>
                <p:oleObj name="Equation" r:id="rId2" imgW="2743200" imgH="9270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214813"/>
                        <a:ext cx="6881813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5C3FE609-64C9-4FB1-B621-3DC114B2F676}" type="slidenum">
              <a:rPr lang="en-US" altLang="en-US" sz="1400">
                <a:solidFill>
                  <a:schemeClr val="tx1"/>
                </a:solidFill>
              </a:rPr>
              <a:pPr/>
              <a:t>30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Alpha eigenvalue (2)</a:t>
            </a:r>
            <a:endParaRPr lang="en-US" sz="440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428750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Physical basis is the representation of the time dependence as exponential: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77788" y="2771775"/>
          <a:ext cx="8916987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4920" imgH="482400" progId="Equation.3">
                  <p:embed/>
                </p:oleObj>
              </mc:Choice>
              <mc:Fallback>
                <p:oleObj name="Equation" r:id="rId2" imgW="4444920" imgH="4824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2771775"/>
                        <a:ext cx="8916987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246063" y="4125913"/>
          <a:ext cx="86360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05240" imgH="482400" progId="Equation.3">
                  <p:embed/>
                </p:oleObj>
              </mc:Choice>
              <mc:Fallback>
                <p:oleObj name="Equation" r:id="rId4" imgW="430524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4125913"/>
                        <a:ext cx="8636000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1062038" y="5484813"/>
          <a:ext cx="6980237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79760" imgH="482400" progId="Equation.3">
                  <p:embed/>
                </p:oleObj>
              </mc:Choice>
              <mc:Fallback>
                <p:oleObj name="Equation" r:id="rId6" imgW="347976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5484813"/>
                        <a:ext cx="6980237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F8CE9010-A7F1-4CB8-AF64-EAFD40C6F576}" type="slidenum">
              <a:rPr lang="en-US" altLang="en-US" sz="1400">
                <a:solidFill>
                  <a:schemeClr val="tx1"/>
                </a:solidFill>
              </a:rPr>
              <a:pPr/>
              <a:t>31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Alpha eigenvalue (3)</a:t>
            </a:r>
            <a:endParaRPr lang="en-US" sz="440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428750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The criticality state is given by: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Advantages: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Physical basis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Intuitive for kinetics work</a:t>
            </a:r>
            <a:endParaRPr lang="en-US" sz="2400" dirty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Disadvantages: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No guaranteed real solution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Not intuitive for reactor design or CS work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Search required (to make k-effective go to 1)</a:t>
            </a:r>
          </a:p>
        </p:txBody>
      </p:sp>
      <p:graphicFrame>
        <p:nvGraphicFramePr>
          <p:cNvPr id="28674" name="Object 1024"/>
          <p:cNvGraphicFramePr>
            <a:graphicFrameLocks noChangeAspect="1"/>
          </p:cNvGraphicFramePr>
          <p:nvPr/>
        </p:nvGraphicFramePr>
        <p:xfrm>
          <a:off x="2222500" y="2332038"/>
          <a:ext cx="4106863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571320" progId="Equation.3">
                  <p:embed/>
                </p:oleObj>
              </mc:Choice>
              <mc:Fallback>
                <p:oleObj name="Equation" r:id="rId2" imgW="1638000" imgH="57132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2332038"/>
                        <a:ext cx="4106863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19984827-6E5A-455C-8A48-2FFADD9E67E7}" type="slidenum">
              <a:rPr lang="en-US" altLang="en-US" sz="1400">
                <a:solidFill>
                  <a:schemeClr val="tx1"/>
                </a:solidFill>
              </a:rPr>
              <a:pPr/>
              <a:t>32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(buckling) eigenvalue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613" y="1343025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The third eigenvalue form also involves adding a term to the removal term: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Physical basis is the diffusion theory approximation of leakage by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765175" y="2262188"/>
          <a:ext cx="7705725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73320" imgH="1218960" progId="Equation.3">
                  <p:embed/>
                </p:oleObj>
              </mc:Choice>
              <mc:Fallback>
                <p:oleObj name="Equation" r:id="rId2" imgW="3073320" imgH="121896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2262188"/>
                        <a:ext cx="7705725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5788025" y="5924550"/>
          <a:ext cx="21034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228600" progId="Equation.3">
                  <p:embed/>
                </p:oleObj>
              </mc:Choice>
              <mc:Fallback>
                <p:oleObj name="Equation" r:id="rId4" imgW="952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5924550"/>
                        <a:ext cx="21034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267525E2-78DE-44A2-AAAC-06C195E63354}" type="slidenum">
              <a:rPr lang="en-US" altLang="en-US" sz="1400">
                <a:solidFill>
                  <a:schemeClr val="tx1"/>
                </a:solidFill>
              </a:rPr>
              <a:pPr/>
              <a:t>33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eigenvalue (2)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428750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Mathematical basis is the representation of spatial dependence of flux as Fourier transform: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/>
              <a:t>This substitutes to give us: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2241550" y="2803525"/>
          <a:ext cx="39735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81080" imgH="241200" progId="Equation.3">
                  <p:embed/>
                </p:oleObj>
              </mc:Choice>
              <mc:Fallback>
                <p:oleObj name="Equation" r:id="rId2" imgW="19810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2803525"/>
                        <a:ext cx="39735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1387475" y="4071938"/>
          <a:ext cx="6292850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965160" progId="Equation.3">
                  <p:embed/>
                </p:oleObj>
              </mc:Choice>
              <mc:Fallback>
                <p:oleObj name="Equation" r:id="rId4" imgW="313668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4071938"/>
                        <a:ext cx="6292850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4F9E7C30-AA7E-48F9-A6ED-1A7F0066ECE9}" type="slidenum">
              <a:rPr lang="en-US" altLang="en-US" sz="1400">
                <a:solidFill>
                  <a:schemeClr val="tx1"/>
                </a:solidFill>
              </a:rPr>
              <a:pPr/>
              <a:t>34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/>
              <a:t>B</a:t>
            </a:r>
            <a:r>
              <a:rPr lang="en-US" baseline="30000"/>
              <a:t>2</a:t>
            </a:r>
            <a:r>
              <a:rPr lang="en-US"/>
              <a:t> eigenvalue (3)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428750"/>
            <a:ext cx="7772400" cy="3238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The criticality state is given by: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Advantages: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Physical basis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Good measure of distance from criticality</a:t>
            </a:r>
            <a:endParaRPr lang="en-US" sz="2400" dirty="0"/>
          </a:p>
          <a:p>
            <a:pPr marL="533400" indent="-533400">
              <a:lnSpc>
                <a:spcPct val="90000"/>
              </a:lnSpc>
              <a:defRPr/>
            </a:pPr>
            <a:r>
              <a:rPr lang="en-US" sz="2800" dirty="0"/>
              <a:t>Disadvantages: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No guaranteed real solution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Not intuitive for kinetics or CS work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000" dirty="0"/>
              <a:t>Search required (to make k-effective go to 1)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2000" dirty="0"/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990600" y="2068513"/>
          <a:ext cx="70373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6560" imgH="736560" progId="Equation.DSMT4">
                  <p:embed/>
                </p:oleObj>
              </mc:Choice>
              <mc:Fallback>
                <p:oleObj name="Equation" r:id="rId2" imgW="280656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68513"/>
                        <a:ext cx="703738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1-</a:t>
            </a:r>
            <a:fld id="{832389A1-F633-4E76-8530-94472E3ABE14}" type="slidenum">
              <a:rPr lang="en-US" altLang="en-US" sz="1400">
                <a:solidFill>
                  <a:schemeClr val="tx1"/>
                </a:solidFill>
              </a:rPr>
              <a:pPr/>
              <a:t>35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Homework 4-1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422400"/>
            <a:ext cx="7772400" cy="6477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a. Show that if we expand: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	that the coefficients can be found from: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	b. Use this fact to expand                                        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    Expand it to enough terms so that the error is less </a:t>
            </a:r>
            <a:r>
              <a:rPr lang="en-US" sz="2800"/>
              <a:t>than 0.1</a:t>
            </a:r>
            <a:r>
              <a:rPr lang="en-US" sz="2800" dirty="0"/>
              <a:t>% at all values of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/>
              <a:t>. </a:t>
            </a:r>
          </a:p>
        </p:txBody>
      </p:sp>
      <p:graphicFrame>
        <p:nvGraphicFramePr>
          <p:cNvPr id="33794" name="Object 5"/>
          <p:cNvGraphicFramePr>
            <a:graphicFrameLocks noChangeAspect="1"/>
          </p:cNvGraphicFramePr>
          <p:nvPr/>
        </p:nvGraphicFramePr>
        <p:xfrm>
          <a:off x="1257300" y="1979613"/>
          <a:ext cx="6372225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469800" progId="Equation.3">
                  <p:embed/>
                </p:oleObj>
              </mc:Choice>
              <mc:Fallback>
                <p:oleObj name="Equation" r:id="rId2" imgW="253980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979613"/>
                        <a:ext cx="6372225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6"/>
          <p:cNvGraphicFramePr>
            <a:graphicFrameLocks noChangeAspect="1"/>
          </p:cNvGraphicFramePr>
          <p:nvPr/>
        </p:nvGraphicFramePr>
        <p:xfrm>
          <a:off x="1011238" y="3962400"/>
          <a:ext cx="6311900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495000" progId="Equation.3">
                  <p:embed/>
                </p:oleObj>
              </mc:Choice>
              <mc:Fallback>
                <p:oleObj name="Equation" r:id="rId4" imgW="2514600" imgH="495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238" y="3962400"/>
                        <a:ext cx="6311900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7"/>
          <p:cNvGraphicFramePr>
            <a:graphicFrameLocks noChangeAspect="1"/>
          </p:cNvGraphicFramePr>
          <p:nvPr/>
        </p:nvGraphicFramePr>
        <p:xfrm>
          <a:off x="5199063" y="5195888"/>
          <a:ext cx="32194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680" imgH="228600" progId="Equation.3">
                  <p:embed/>
                </p:oleObj>
              </mc:Choice>
              <mc:Fallback>
                <p:oleObj name="Equation" r:id="rId6" imgW="12826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5195888"/>
                        <a:ext cx="32194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EE09278C-BFEC-435A-A950-C201C64C12FD}" type="slidenum">
              <a:rPr lang="en-US" altLang="en-US" sz="1400">
                <a:solidFill>
                  <a:schemeClr val="tx1"/>
                </a:solidFill>
              </a:rPr>
              <a:pPr/>
              <a:t>36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204788"/>
            <a:ext cx="7162800" cy="1143000"/>
          </a:xfrm>
        </p:spPr>
        <p:txBody>
          <a:bodyPr/>
          <a:lstStyle/>
          <a:p>
            <a:pPr marL="838200" indent="-838200">
              <a:defRPr/>
            </a:pPr>
            <a:r>
              <a:rPr lang="en-US" dirty="0"/>
              <a:t>Homework 4-2 (</a:t>
            </a:r>
            <a:r>
              <a:rPr lang="en-US"/>
              <a:t>extra credit)</a:t>
            </a:r>
            <a:endParaRPr lang="en-US" dirty="0"/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871538" y="2717800"/>
            <a:ext cx="712946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53707" name="Group 75"/>
          <p:cNvGraphicFramePr>
            <a:graphicFrameLocks noGrp="1"/>
          </p:cNvGraphicFramePr>
          <p:nvPr>
            <p:ph type="body" idx="1"/>
          </p:nvPr>
        </p:nvGraphicFramePr>
        <p:xfrm>
          <a:off x="665163" y="2297113"/>
          <a:ext cx="7772400" cy="2210047"/>
        </p:xfrm>
        <a:graphic>
          <a:graphicData uri="http://schemas.openxmlformats.org/drawingml/2006/table">
            <a:tbl>
              <a:tblPr/>
              <a:tblGrid>
                <a:gridCol w="1554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7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Group constants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Group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Group 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Group 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Group4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ns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0.0055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0.068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2.48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2.00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s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.072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.20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2.02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1.0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D (cm)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.7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0.2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0.3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6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V (cm/sec)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2.2e9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3.2e8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2.7E7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2.5e5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53668" name="Rectangle 36"/>
          <p:cNvSpPr>
            <a:spLocks noChangeArrowheads="1"/>
          </p:cNvSpPr>
          <p:nvPr/>
        </p:nvSpPr>
        <p:spPr bwMode="auto">
          <a:xfrm>
            <a:off x="423863" y="1323975"/>
            <a:ext cx="83693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Find the lambda, B</a:t>
            </a:r>
            <a:r>
              <a:rPr lang="en-US" sz="2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and alpha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eigenvalues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for infinite medium cross sections (Use EXCEL,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MatLab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whatever)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Find the resulting group fluxes.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Use  </a:t>
            </a:r>
            <a:r>
              <a:rPr lang="en-US" sz="24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Scattering      1-&gt;2=.07      2-&gt;3=.13     3-&gt;4=.58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(others 0)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Base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eqn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             </a:t>
            </a:r>
          </a:p>
        </p:txBody>
      </p:sp>
      <p:graphicFrame>
        <p:nvGraphicFramePr>
          <p:cNvPr id="34818" name="Object 6"/>
          <p:cNvGraphicFramePr>
            <a:graphicFrameLocks noChangeAspect="1"/>
          </p:cNvGraphicFramePr>
          <p:nvPr/>
        </p:nvGraphicFramePr>
        <p:xfrm>
          <a:off x="2620963" y="5916613"/>
          <a:ext cx="56467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76360" imgH="444240" progId="Equation.DSMT4">
                  <p:embed/>
                </p:oleObj>
              </mc:Choice>
              <mc:Fallback>
                <p:oleObj name="Equation" r:id="rId2" imgW="327636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5916613"/>
                        <a:ext cx="56467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5656" y="6013869"/>
            <a:ext cx="3352277" cy="7243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BD01F405-F98A-441D-A5B0-E507ED4233B5}" type="slidenum">
              <a:rPr lang="en-US" altLang="en-US" sz="1400">
                <a:solidFill>
                  <a:schemeClr val="tx1"/>
                </a:solidFill>
              </a:rPr>
              <a:pPr/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6888" y="2555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US"/>
              <a:t>External Fixed Source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1357313"/>
            <a:ext cx="7772400" cy="24447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This source term comprises particle sources that </a:t>
            </a:r>
            <a:r>
              <a:rPr lang="en-US" sz="2800" u="sng" dirty="0"/>
              <a:t>do not</a:t>
            </a:r>
            <a:r>
              <a:rPr lang="en-US" sz="2800" dirty="0"/>
              <a:t> depend on flux (e.g., radioactive isotopes, cosmic rays)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These are simply </a:t>
            </a:r>
            <a:r>
              <a:rPr lang="en-US" sz="2800" u="sng" dirty="0"/>
              <a:t>specified</a:t>
            </a:r>
            <a:r>
              <a:rPr lang="en-US" sz="2800" dirty="0"/>
              <a:t> for the calculation as:</a:t>
            </a: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In many cases of interest there is no      or    dependence.</a:t>
            </a:r>
          </a:p>
        </p:txBody>
      </p:sp>
      <p:graphicFrame>
        <p:nvGraphicFramePr>
          <p:cNvPr id="3074" name="Object 2048"/>
          <p:cNvGraphicFramePr>
            <a:graphicFrameLocks noChangeAspect="1"/>
          </p:cNvGraphicFramePr>
          <p:nvPr/>
        </p:nvGraphicFramePr>
        <p:xfrm>
          <a:off x="920750" y="3825875"/>
          <a:ext cx="73279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0680" imgH="444240" progId="Equation.3">
                  <p:embed/>
                </p:oleObj>
              </mc:Choice>
              <mc:Fallback>
                <p:oleObj name="Equation" r:id="rId2" imgW="2920680" imgH="44424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825875"/>
                        <a:ext cx="73279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049"/>
          <p:cNvGraphicFramePr>
            <a:graphicFrameLocks noChangeAspect="1"/>
          </p:cNvGraphicFramePr>
          <p:nvPr/>
        </p:nvGraphicFramePr>
        <p:xfrm>
          <a:off x="6877050" y="5695950"/>
          <a:ext cx="414338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03040" progId="Equation.3">
                  <p:embed/>
                </p:oleObj>
              </mc:Choice>
              <mc:Fallback>
                <p:oleObj name="Equation" r:id="rId4" imgW="164880" imgH="203040" progId="Equation.3">
                  <p:embed/>
                  <p:pic>
                    <p:nvPicPr>
                      <p:cNvPr id="0" name="Object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5695950"/>
                        <a:ext cx="414338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050"/>
          <p:cNvGraphicFramePr>
            <a:graphicFrameLocks noChangeAspect="1"/>
          </p:cNvGraphicFramePr>
          <p:nvPr/>
        </p:nvGraphicFramePr>
        <p:xfrm>
          <a:off x="7696200" y="5792788"/>
          <a:ext cx="3190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720" imgH="152280" progId="Equation.3">
                  <p:embed/>
                </p:oleObj>
              </mc:Choice>
              <mc:Fallback>
                <p:oleObj name="Equation" r:id="rId6" imgW="126720" imgH="152280" progId="Equation.3">
                  <p:embed/>
                  <p:pic>
                    <p:nvPicPr>
                      <p:cNvPr id="0" name="Object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792788"/>
                        <a:ext cx="3190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E6E2A409-BDFC-43E9-B133-BE230A8689CF}" type="slidenum">
              <a:rPr lang="en-US" altLang="en-US" sz="1400">
                <a:solidFill>
                  <a:schemeClr val="tx1"/>
                </a:solidFill>
              </a:rPr>
              <a:pPr/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Functional expansions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827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The general field of functional expansion involves the approximation of a continuous function as a linear combination of a basis function set:</a:t>
            </a:r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Use of a “complete” basis functions set means that as L goes to infinity, the approximation approaches the function</a:t>
            </a:r>
          </a:p>
          <a:p>
            <a:pPr>
              <a:defRPr/>
            </a:pPr>
            <a:r>
              <a:rPr lang="en-US" sz="2400" dirty="0"/>
              <a:t>The trick is finding the coefficients     that “best” fit the function</a:t>
            </a:r>
          </a:p>
          <a:p>
            <a:pPr>
              <a:defRPr/>
            </a:pPr>
            <a:r>
              <a:rPr lang="en-US" sz="2400" dirty="0"/>
              <a:t>Determining the “best” comes down to finding the approximation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571750" y="2382838"/>
          <a:ext cx="28035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431640" progId="Equation.3">
                  <p:embed/>
                </p:oleObj>
              </mc:Choice>
              <mc:Fallback>
                <p:oleObj name="Equation" r:id="rId2" imgW="11174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382838"/>
                        <a:ext cx="28035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645150" y="4667250"/>
          <a:ext cx="4143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50" y="4667250"/>
                        <a:ext cx="41433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C2C9CF09-D1FF-41C3-A4B2-EA3378BE6C3F}" type="slidenum">
              <a:rPr lang="en-US" altLang="en-US" sz="1400">
                <a:solidFill>
                  <a:schemeClr val="tx1"/>
                </a:solidFill>
              </a:rPr>
              <a:pPr/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Functional expansions (2)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82700"/>
            <a:ext cx="7772400" cy="1600200"/>
          </a:xfrm>
        </p:spPr>
        <p:txBody>
          <a:bodyPr/>
          <a:lstStyle/>
          <a:p>
            <a:pPr marL="533400" indent="-533400">
              <a:defRPr/>
            </a:pPr>
            <a:r>
              <a:rPr lang="en-US" sz="2800" dirty="0"/>
              <a:t>Determining the “best” comes down to finding the approximation (for a given L) that is “closest” to the function according to some “norm”</a:t>
            </a:r>
          </a:p>
          <a:p>
            <a:pPr marL="533400" indent="-533400">
              <a:defRPr/>
            </a:pPr>
            <a:r>
              <a:rPr lang="en-US" sz="2800" dirty="0"/>
              <a:t>A “norm” is simply a measure of difference between two functions that satisfies two simple criteria: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/>
              <a:t>The value of the norm is always positive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/>
              <a:t>The value is only zero if the two are identical</a:t>
            </a:r>
          </a:p>
          <a:p>
            <a:pPr marL="533400" indent="-533400">
              <a:defRPr/>
            </a:pPr>
            <a:r>
              <a:rPr lang="en-US" sz="2800" dirty="0"/>
              <a:t>Example: Distance norms for points from Pythagorean theorem</a:t>
            </a: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483CFC9F-0C20-4840-9BB2-B5C93FCCAC44}" type="slidenum">
              <a:rPr lang="en-US" altLang="en-US" sz="1400">
                <a:solidFill>
                  <a:schemeClr val="tx1"/>
                </a:solidFill>
              </a:rPr>
              <a:pPr/>
              <a:t>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Functional expansions (3)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282700"/>
            <a:ext cx="7772400" cy="1600200"/>
          </a:xfrm>
        </p:spPr>
        <p:txBody>
          <a:bodyPr/>
          <a:lstStyle/>
          <a:p>
            <a:pPr marL="533400" indent="-533400">
              <a:defRPr/>
            </a:pPr>
            <a:r>
              <a:rPr lang="en-US" sz="2800"/>
              <a:t>The norm that we will use is the least-square norm,     , which is a member of the     series defined by:</a:t>
            </a:r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r>
              <a:rPr lang="en-US" sz="2800"/>
              <a:t>For a basic function expansion, this becomes:</a:t>
            </a:r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401888" y="2814638"/>
          <a:ext cx="38544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482400" progId="Equation.3">
                  <p:embed/>
                </p:oleObj>
              </mc:Choice>
              <mc:Fallback>
                <p:oleObj name="Equation" r:id="rId2" imgW="15364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2814638"/>
                        <a:ext cx="385445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6835775" y="1708150"/>
          <a:ext cx="4460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480" imgH="228600" progId="Equation.3">
                  <p:embed/>
                </p:oleObj>
              </mc:Choice>
              <mc:Fallback>
                <p:oleObj name="Equation" r:id="rId4" imgW="177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1708150"/>
                        <a:ext cx="44608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2174875" y="1724025"/>
          <a:ext cx="4460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480" imgH="215640" progId="Equation.3">
                  <p:embed/>
                </p:oleObj>
              </mc:Choice>
              <mc:Fallback>
                <p:oleObj name="Equation" r:id="rId6" imgW="1774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1724025"/>
                        <a:ext cx="4460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417513" y="5122863"/>
          <a:ext cx="7519987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97000" imgH="495000" progId="Equation.DSMT4">
                  <p:embed/>
                </p:oleObj>
              </mc:Choice>
              <mc:Fallback>
                <p:oleObj name="Equation" r:id="rId8" imgW="299700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5122863"/>
                        <a:ext cx="7519987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070FE6C3-2926-4838-8E15-3C53A19426EE}" type="slidenum">
              <a:rPr lang="en-US" altLang="en-US" sz="1400">
                <a:solidFill>
                  <a:schemeClr val="tx1"/>
                </a:solidFill>
              </a:rPr>
              <a:pPr/>
              <a:t>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Functional expansions (4)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08100"/>
            <a:ext cx="8858250" cy="1600200"/>
          </a:xfrm>
        </p:spPr>
        <p:txBody>
          <a:bodyPr/>
          <a:lstStyle/>
          <a:p>
            <a:pPr marL="533400" indent="-533400">
              <a:defRPr/>
            </a:pPr>
            <a:r>
              <a:rPr lang="en-US" sz="2800"/>
              <a:t>We find the optimum coefficients by setting the partial derivatives to zero:</a:t>
            </a:r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r>
              <a:rPr lang="en-US" sz="2800"/>
              <a:t>This gives us a set of linear (matrix)  equations:</a:t>
            </a:r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r>
              <a:rPr lang="en-US" sz="2800"/>
              <a:t>Thus minimizing the least squares norm comes down to preserving the moments of the expansion functions themselves (Galerkin method).</a:t>
            </a:r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defRPr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414463" y="2357438"/>
          <a:ext cx="65944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720" imgH="482400" progId="Equation.3">
                  <p:embed/>
                </p:oleObj>
              </mc:Choice>
              <mc:Fallback>
                <p:oleObj name="Equation" r:id="rId2" imgW="262872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2357438"/>
                        <a:ext cx="65944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555750" y="4249738"/>
          <a:ext cx="59563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74560" imgH="482400" progId="Equation.3">
                  <p:embed/>
                </p:oleObj>
              </mc:Choice>
              <mc:Fallback>
                <p:oleObj name="Equation" r:id="rId4" imgW="2374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249738"/>
                        <a:ext cx="59563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4-</a:t>
            </a:r>
            <a:fld id="{75952FB4-606B-426D-96AE-0BEEF1076B3B}" type="slidenum">
              <a:rPr lang="en-US" altLang="en-US" sz="1400">
                <a:solidFill>
                  <a:schemeClr val="tx1"/>
                </a:solidFill>
              </a:rPr>
              <a:pPr/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Functional expansions (5)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08100"/>
            <a:ext cx="8858250" cy="1600200"/>
          </a:xfrm>
        </p:spPr>
        <p:txBody>
          <a:bodyPr/>
          <a:lstStyle/>
          <a:p>
            <a:pPr marL="533400" indent="-533400">
              <a:defRPr/>
            </a:pPr>
            <a:r>
              <a:rPr lang="en-US" sz="2800" dirty="0"/>
              <a:t>This can be written as a (L+1)*(L+1) matrix equation as:</a:t>
            </a:r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buFontTx/>
              <a:buNone/>
              <a:defRPr/>
            </a:pPr>
            <a:r>
              <a:rPr lang="en-US" sz="2800" dirty="0"/>
              <a:t>where</a:t>
            </a:r>
          </a:p>
          <a:p>
            <a:pPr marL="533400" indent="-533400">
              <a:buFontTx/>
              <a:buNone/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1000" dirty="0"/>
          </a:p>
          <a:p>
            <a:pPr marL="533400" indent="-533400">
              <a:defRPr/>
            </a:pPr>
            <a:r>
              <a:rPr lang="en-US" sz="2800" dirty="0"/>
              <a:t>Notice </a:t>
            </a:r>
            <a:r>
              <a:rPr lang="en-US" sz="2400" dirty="0"/>
              <a:t>that the A matrix (and its inverse) just depend on the basis functions (not the function being examined), so can be pre-calculated </a:t>
            </a:r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defRPr/>
            </a:pPr>
            <a:endParaRPr lang="en-US" sz="2800" dirty="0"/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2800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701800" y="3368675"/>
          <a:ext cx="6858000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49280" imgH="965160" progId="Equation.DSMT4">
                  <p:embed/>
                </p:oleObj>
              </mc:Choice>
              <mc:Fallback>
                <p:oleObj name="Equation" r:id="rId2" imgW="314928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3368675"/>
                        <a:ext cx="6858000" cy="208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211513" y="1963738"/>
          <a:ext cx="21637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533160" progId="Equation.DSMT4">
                  <p:embed/>
                </p:oleObj>
              </mc:Choice>
              <mc:Fallback>
                <p:oleObj name="Equation" r:id="rId4" imgW="86328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1963738"/>
                        <a:ext cx="2163762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EAEAEA"/>
      </a:accent2>
      <a:accent3>
        <a:srgbClr val="FFFFFF"/>
      </a:accent3>
      <a:accent4>
        <a:srgbClr val="000000"/>
      </a:accent4>
      <a:accent5>
        <a:srgbClr val="E2E2E2"/>
      </a:accent5>
      <a:accent6>
        <a:srgbClr val="D4D4D4"/>
      </a:accent6>
      <a:hlink>
        <a:srgbClr val="5F5F5F"/>
      </a:hlink>
      <a:folHlink>
        <a:srgbClr val="969696"/>
      </a:folHlink>
    </a:clrScheme>
    <a:fontScheme name="Spark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3470" dir="2700000" algn="ctr" rotWithShape="0">
            <a:schemeClr val="bg2"/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3470" dir="2700000" algn="ctr" rotWithShape="0">
            <a:schemeClr val="bg2"/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2301</TotalTime>
  <Words>1464</Words>
  <Application>Microsoft Office PowerPoint</Application>
  <PresentationFormat>On-screen Show (4:3)</PresentationFormat>
  <Paragraphs>368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Monotype Sorts</vt:lpstr>
      <vt:lpstr>Symbol</vt:lpstr>
      <vt:lpstr>Times New Roman</vt:lpstr>
      <vt:lpstr>Wingdings</vt:lpstr>
      <vt:lpstr>Sparkle</vt:lpstr>
      <vt:lpstr>Equation</vt:lpstr>
      <vt:lpstr>Lesson 4 Objectives</vt:lpstr>
      <vt:lpstr>BE so far</vt:lpstr>
      <vt:lpstr>Transport with Secondary Particles</vt:lpstr>
      <vt:lpstr>External Fixed Source</vt:lpstr>
      <vt:lpstr>Functional expansions</vt:lpstr>
      <vt:lpstr>Functional expansions (2)</vt:lpstr>
      <vt:lpstr>Functional expansions (3)</vt:lpstr>
      <vt:lpstr>Functional expansions (4)</vt:lpstr>
      <vt:lpstr>Functional expansions (5)</vt:lpstr>
      <vt:lpstr>Functional expansions (6)</vt:lpstr>
      <vt:lpstr>Use of Legendre expansions</vt:lpstr>
      <vt:lpstr>Use of Legendre expansions (2)</vt:lpstr>
      <vt:lpstr>Use of Legendre expansions (3)</vt:lpstr>
      <vt:lpstr>Scattering Source</vt:lpstr>
      <vt:lpstr>Scattering Source (2)</vt:lpstr>
      <vt:lpstr>Scattering Source (3)</vt:lpstr>
      <vt:lpstr>Scattering Source (4)</vt:lpstr>
      <vt:lpstr>Scattering Source (5)</vt:lpstr>
      <vt:lpstr>Scattering Source (5)</vt:lpstr>
      <vt:lpstr>Fission Source</vt:lpstr>
      <vt:lpstr>Complete Source</vt:lpstr>
      <vt:lpstr>Full Equation</vt:lpstr>
      <vt:lpstr>Source vs. Eigenvalue Calculations</vt:lpstr>
      <vt:lpstr>Eigenvalue Calculations</vt:lpstr>
      <vt:lpstr>Eigenvalue solution normalization</vt:lpstr>
      <vt:lpstr>Eigenvalue approach</vt:lpstr>
      <vt:lpstr>Lambda (k-effective) eigenvalue</vt:lpstr>
      <vt:lpstr>Lambda eigenvalue (2)</vt:lpstr>
      <vt:lpstr>Alpha (time-absorption) eigenvalue</vt:lpstr>
      <vt:lpstr>Alpha eigenvalue (2)</vt:lpstr>
      <vt:lpstr>Alpha eigenvalue (3)</vt:lpstr>
      <vt:lpstr>B2 (buckling) eigenvalue</vt:lpstr>
      <vt:lpstr>B2 eigenvalue (2)</vt:lpstr>
      <vt:lpstr>B2 eigenvalue (3)</vt:lpstr>
      <vt:lpstr>Homework 4-1</vt:lpstr>
      <vt:lpstr>Homework 4-2 (extra credit)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Criticality Safety and Radiation Shielding Team</dc:title>
  <dc:creator>Ronald E. Pevey</dc:creator>
  <cp:lastModifiedBy>Pevey, Ronald E</cp:lastModifiedBy>
  <cp:revision>157</cp:revision>
  <cp:lastPrinted>1999-08-30T19:39:18Z</cp:lastPrinted>
  <dcterms:created xsi:type="dcterms:W3CDTF">1995-05-28T16:29:18Z</dcterms:created>
  <dcterms:modified xsi:type="dcterms:W3CDTF">2022-09-15T18:10:20Z</dcterms:modified>
</cp:coreProperties>
</file>