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57" r:id="rId2"/>
    <p:sldId id="276" r:id="rId3"/>
    <p:sldId id="277" r:id="rId4"/>
    <p:sldId id="278" r:id="rId5"/>
    <p:sldId id="283" r:id="rId6"/>
    <p:sldId id="280" r:id="rId7"/>
    <p:sldId id="279" r:id="rId8"/>
    <p:sldId id="281" r:id="rId9"/>
    <p:sldId id="282" r:id="rId10"/>
    <p:sldId id="295" r:id="rId11"/>
    <p:sldId id="284" r:id="rId12"/>
    <p:sldId id="285" r:id="rId13"/>
    <p:sldId id="286" r:id="rId14"/>
    <p:sldId id="287" r:id="rId15"/>
    <p:sldId id="288" r:id="rId16"/>
    <p:sldId id="289" r:id="rId17"/>
    <p:sldId id="290" r:id="rId18"/>
    <p:sldId id="291" r:id="rId19"/>
    <p:sldId id="292" r:id="rId20"/>
    <p:sldId id="294" r:id="rId21"/>
    <p:sldId id="296" r:id="rId22"/>
    <p:sldId id="297" r:id="rId23"/>
    <p:sldId id="298" r:id="rId24"/>
    <p:sldId id="299" r:id="rId25"/>
    <p:sldId id="300" r:id="rId26"/>
    <p:sldId id="302" r:id="rId27"/>
    <p:sldId id="301" r:id="rId28"/>
    <p:sldId id="303" r:id="rId29"/>
    <p:sldId id="304" r:id="rId30"/>
    <p:sldId id="313" r:id="rId31"/>
    <p:sldId id="305" r:id="rId32"/>
    <p:sldId id="306" r:id="rId33"/>
    <p:sldId id="317" r:id="rId34"/>
    <p:sldId id="307" r:id="rId35"/>
    <p:sldId id="308" r:id="rId36"/>
    <p:sldId id="316" r:id="rId37"/>
    <p:sldId id="310" r:id="rId38"/>
    <p:sldId id="309" r:id="rId39"/>
    <p:sldId id="311" r:id="rId40"/>
    <p:sldId id="312" r:id="rId41"/>
    <p:sldId id="318" r:id="rId42"/>
    <p:sldId id="315"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8"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Haught" initials="CH" lastIdx="1" clrIdx="0">
    <p:extLst>
      <p:ext uri="{19B8F6BF-5375-455C-9EA6-DF929625EA0E}">
        <p15:presenceInfo xmlns:p15="http://schemas.microsoft.com/office/powerpoint/2012/main" userId="bbf40490245931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674" autoAdjust="0"/>
  </p:normalViewPr>
  <p:slideViewPr>
    <p:cSldViewPr>
      <p:cViewPr>
        <p:scale>
          <a:sx n="110" d="100"/>
          <a:sy n="110" d="100"/>
        </p:scale>
        <p:origin x="162" y="-15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022FFF-4CF8-4B32-AED7-8F7307CE4BA2}" type="datetimeFigureOut">
              <a:rPr lang="en-US" smtClean="0"/>
              <a:t>11/7/2018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C57762-3A12-464F-908C-D344E6DF2F4C}" type="datetimeFigureOut">
              <a:rPr lang="en-US"/>
              <a:pPr>
                <a:defRPr/>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dirty="0"/>
          </a:p>
        </p:txBody>
      </p:sp>
      <p:sp>
        <p:nvSpPr>
          <p:cNvPr id="5" name="Footer Placeholder 4"/>
          <p:cNvSpPr>
            <a:spLocks noGrp="1"/>
          </p:cNvSpPr>
          <p:nvPr>
            <p:ph type="ftr" sz="quarter" idx="11"/>
          </p:nvPr>
        </p:nvSpPr>
        <p:spPr>
          <a:xfrm>
            <a:off x="0" y="8685213"/>
            <a:ext cx="2971800" cy="457200"/>
          </a:xfrm>
          <a:prstGeom prst="rect">
            <a:avLst/>
          </a:prstGeom>
        </p:spPr>
        <p:txBody>
          <a:bodyPr/>
          <a:lstStyle/>
          <a:p>
            <a:pPr>
              <a:defRPr/>
            </a:pPr>
            <a:r>
              <a:rPr lang="en-US" dirty="0"/>
              <a:t>Internal Use Only</a:t>
            </a:r>
          </a:p>
        </p:txBody>
      </p:sp>
    </p:spTree>
    <p:extLst>
      <p:ext uri="{BB962C8B-B14F-4D97-AF65-F5344CB8AC3E}">
        <p14:creationId xmlns:p14="http://schemas.microsoft.com/office/powerpoint/2010/main" val="2196620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AA9C43-D170-490E-8BBF-B1AF9B9D128B}" type="slidenum">
              <a:rPr lang="en-US" altLang="en-US"/>
              <a:pPr>
                <a:spcBef>
                  <a:spcPct val="0"/>
                </a:spcBef>
              </a:pPr>
              <a:t>53</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3469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BFC3BE-8766-4B3C-B827-A13E66141F66}" type="slidenum">
              <a:rPr lang="en-US" altLang="en-US"/>
              <a:pPr>
                <a:spcBef>
                  <a:spcPct val="0"/>
                </a:spcBef>
              </a:pPr>
              <a:t>54</a:t>
            </a:fld>
            <a:endParaRPr lang="en-US" alt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KsubL is the limit with bias and bias uncertainty</a:t>
            </a:r>
          </a:p>
        </p:txBody>
      </p:sp>
    </p:spTree>
    <p:extLst>
      <p:ext uri="{BB962C8B-B14F-4D97-AF65-F5344CB8AC3E}">
        <p14:creationId xmlns:p14="http://schemas.microsoft.com/office/powerpoint/2010/main" val="2947500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8CEFD9-26CC-44FF-995A-9339B64A38CE}" type="slidenum">
              <a:rPr lang="en-US" altLang="en-US"/>
              <a:pPr>
                <a:spcBef>
                  <a:spcPct val="0"/>
                </a:spcBef>
              </a:pPr>
              <a:t>55</a:t>
            </a:fld>
            <a:endParaRPr lang="en-US" alt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6932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C2E0B1-41B1-44D4-9923-1D0458F9FB5A}" type="slidenum">
              <a:rPr lang="en-US" altLang="en-US"/>
              <a:pPr>
                <a:spcBef>
                  <a:spcPct val="0"/>
                </a:spcBef>
              </a:pPr>
              <a:t>56</a:t>
            </a:fld>
            <a:endParaRPr lang="en-US" alt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9571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6864E1-0C28-408D-AF50-E3E0734CCD57}" type="slidenum">
              <a:rPr lang="en-US" altLang="en-US"/>
              <a:pPr>
                <a:spcBef>
                  <a:spcPct val="0"/>
                </a:spcBef>
              </a:pPr>
              <a:t>57</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Sp2 is the sum of the squares of the deviations divided by n-1</a:t>
            </a:r>
          </a:p>
        </p:txBody>
      </p:sp>
    </p:spTree>
    <p:extLst>
      <p:ext uri="{BB962C8B-B14F-4D97-AF65-F5344CB8AC3E}">
        <p14:creationId xmlns:p14="http://schemas.microsoft.com/office/powerpoint/2010/main" val="221544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232DFC-FF18-4EB3-859C-9C9DF0D4828E}" type="slidenum">
              <a:rPr lang="en-US" altLang="en-US"/>
              <a:pPr>
                <a:spcBef>
                  <a:spcPct val="0"/>
                </a:spcBef>
              </a:pPr>
              <a:t>58</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73427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6C5DAF-6D4F-439B-B259-D18D6BF3BF2D}" type="slidenum">
              <a:rPr lang="en-US" altLang="en-US"/>
              <a:pPr>
                <a:spcBef>
                  <a:spcPct val="0"/>
                </a:spcBef>
              </a:pPr>
              <a:t>59</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2026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D2BB5A-5BB9-4F30-91CA-B92E43C4CE19}" type="slidenum">
              <a:rPr lang="en-US" altLang="en-US"/>
              <a:pPr>
                <a:spcBef>
                  <a:spcPct val="0"/>
                </a:spcBef>
              </a:pPr>
              <a:t>60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73535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E1926A-48AC-46F7-9844-B7294CAF275A}" type="slidenum">
              <a:rPr lang="en-US" altLang="en-US"/>
              <a:pPr>
                <a:spcBef>
                  <a:spcPct val="0"/>
                </a:spcBef>
              </a:pPr>
              <a:t>61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9836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3FC38B-CB82-438C-B074-CA7A0218ADA6}" type="slidenum">
              <a:rPr lang="en-US" altLang="en-US"/>
              <a:pPr>
                <a:spcBef>
                  <a:spcPct val="0"/>
                </a:spcBef>
              </a:pPr>
              <a:t>62</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2486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55C8C-F307-41DF-B466-0CCA0BE158F7}" type="slidenum">
              <a:rPr lang="en-US" altLang="en-US"/>
              <a:pPr>
                <a:spcBef>
                  <a:spcPct val="0"/>
                </a:spcBef>
              </a:pPr>
              <a:t>45</a:t>
            </a:fld>
            <a:endParaRPr lang="en-US" alt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59628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82DC2D-37B6-4F89-84F3-AD632AC650C6}" type="slidenum">
              <a:rPr lang="en-US" altLang="en-US"/>
              <a:pPr>
                <a:spcBef>
                  <a:spcPct val="0"/>
                </a:spcBef>
              </a:pPr>
              <a:t>63</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6495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305057-80FB-4EF0-8B83-E945522A6123}" type="slidenum">
              <a:rPr lang="en-US" altLang="en-US"/>
              <a:pPr>
                <a:spcBef>
                  <a:spcPct val="0"/>
                </a:spcBef>
              </a:pPr>
              <a:t>64</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68251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EA8E23-C0AC-4681-90F2-9C8A30CFB021}" type="slidenum">
              <a:rPr lang="en-US" altLang="en-US"/>
              <a:pPr>
                <a:spcBef>
                  <a:spcPct val="0"/>
                </a:spcBef>
              </a:pPr>
              <a:t>65</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19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6EDD10-248D-46F2-B04C-5DEF6E706B01}" type="slidenum">
              <a:rPr lang="en-US" altLang="en-US"/>
              <a:pPr>
                <a:spcBef>
                  <a:spcPct val="0"/>
                </a:spcBef>
              </a:pPr>
              <a:t>66</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71943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1A8DBE-6BEA-4985-9515-DDDF07E631C0}" type="slidenum">
              <a:rPr lang="en-US" altLang="en-US"/>
              <a:pPr>
                <a:spcBef>
                  <a:spcPct val="0"/>
                </a:spcBef>
              </a:pPr>
              <a:t>67</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06190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AAE3A9-3D2B-468A-8873-3BA79C74C27A}" type="slidenum">
              <a:rPr lang="en-US" altLang="en-US"/>
              <a:pPr>
                <a:spcBef>
                  <a:spcPct val="0"/>
                </a:spcBef>
              </a:pPr>
              <a:t>68</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31390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A7A8EA-F968-4972-B59D-56771F7529AA}" type="slidenum">
              <a:rPr lang="en-US" altLang="en-US"/>
              <a:pPr>
                <a:spcBef>
                  <a:spcPct val="0"/>
                </a:spcBef>
              </a:pPr>
              <a:t>69</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9149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45EA92-E1FC-4C07-91DF-D49828C4D636}" type="slidenum">
              <a:rPr lang="en-US" altLang="en-US"/>
              <a:pPr>
                <a:spcBef>
                  <a:spcPct val="0"/>
                </a:spcBef>
              </a:pPr>
              <a:t>46</a:t>
            </a:fld>
            <a:endParaRPr lang="en-US" alt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7695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DA0452-9B69-44F8-8535-72F1A523D3E9}" type="slidenum">
              <a:rPr lang="en-US" altLang="en-US"/>
              <a:pPr>
                <a:spcBef>
                  <a:spcPct val="0"/>
                </a:spcBef>
              </a:pPr>
              <a:t>47</a:t>
            </a:fld>
            <a:endParaRPr lang="en-US" alt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4605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E5E882-BDF5-4CF0-8A17-D3A09AAB8EA1}" type="slidenum">
              <a:rPr lang="en-US" altLang="en-US"/>
              <a:pPr>
                <a:spcBef>
                  <a:spcPct val="0"/>
                </a:spcBef>
              </a:pPr>
              <a:t>48</a:t>
            </a:fld>
            <a:endParaRPr lang="en-US" alt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6812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03D274-EFBF-40F9-93E6-3BDE7C0728A4}" type="slidenum">
              <a:rPr lang="en-US" altLang="en-US"/>
              <a:pPr>
                <a:spcBef>
                  <a:spcPct val="0"/>
                </a:spcBef>
              </a:pPr>
              <a:t>49</a:t>
            </a:fld>
            <a:endParaRPr lang="en-US" alt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9662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F9D8BC-2AD1-432C-BF41-57EBF8E458F6}" type="slidenum">
              <a:rPr lang="en-US" altLang="en-US"/>
              <a:pPr>
                <a:spcBef>
                  <a:spcPct val="0"/>
                </a:spcBef>
              </a:pPr>
              <a:t>50</a:t>
            </a:fld>
            <a:endParaRPr lang="en-US" alt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6475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782D8D-A029-4A5E-91BB-41CBA475046E}" type="slidenum">
              <a:rPr lang="en-US" altLang="en-US"/>
              <a:pPr>
                <a:spcBef>
                  <a:spcPct val="0"/>
                </a:spcBef>
              </a:pPr>
              <a:t>51</a:t>
            </a:fld>
            <a:endParaRPr lang="en-US" alt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63893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57480C-0809-494C-998A-6CF791933468}" type="slidenum">
              <a:rPr lang="en-US" altLang="en-US"/>
              <a:pPr>
                <a:spcBef>
                  <a:spcPct val="0"/>
                </a:spcBef>
              </a:pPr>
              <a:t>52</a:t>
            </a:fld>
            <a:endParaRPr lang="en-US" alt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S2 is the sum of the squares of the deviation, not the variance</a:t>
            </a:r>
          </a:p>
        </p:txBody>
      </p:sp>
    </p:spTree>
    <p:extLst>
      <p:ext uri="{BB962C8B-B14F-4D97-AF65-F5344CB8AC3E}">
        <p14:creationId xmlns:p14="http://schemas.microsoft.com/office/powerpoint/2010/main" val="946699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sp>
        <p:nvSpPr>
          <p:cNvPr id="10" name="Rectangle 9"/>
          <p:cNvSpPr/>
          <p:nvPr/>
        </p:nvSpPr>
        <p:spPr>
          <a:xfrm>
            <a:off x="0" y="3200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4724400" y="28956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a:t>Click to edit Master text styles</a:t>
            </a:r>
          </a:p>
        </p:txBody>
      </p:sp>
      <p:sp>
        <p:nvSpPr>
          <p:cNvPr id="18" name="Text Placeholder 14"/>
          <p:cNvSpPr>
            <a:spLocks noGrp="1"/>
          </p:cNvSpPr>
          <p:nvPr>
            <p:ph type="body" sz="quarter" idx="14"/>
          </p:nvPr>
        </p:nvSpPr>
        <p:spPr>
          <a:xfrm>
            <a:off x="4724400" y="4114800"/>
            <a:ext cx="3881437" cy="304800"/>
          </a:xfrm>
        </p:spPr>
        <p:txBody>
          <a:bodyPr lIns="0" rIns="0">
            <a:noAutofit/>
          </a:bodyPr>
          <a:lstStyle>
            <a:lvl1pPr marL="0" indent="0">
              <a:buFontTx/>
              <a:buNone/>
              <a:defRPr sz="1600" b="1" i="0" baseline="0">
                <a:solidFill>
                  <a:schemeClr val="accent3"/>
                </a:solidFill>
              </a:defRPr>
            </a:lvl1pPr>
          </a:lstStyle>
          <a:p>
            <a:pPr lvl="0"/>
            <a:r>
              <a:rPr lang="en-US"/>
              <a:t>Click to edit Master text styles</a:t>
            </a:r>
          </a:p>
        </p:txBody>
      </p:sp>
      <p:sp>
        <p:nvSpPr>
          <p:cNvPr id="19" name="Text Placeholder 14"/>
          <p:cNvSpPr>
            <a:spLocks noGrp="1"/>
          </p:cNvSpPr>
          <p:nvPr>
            <p:ph type="body" sz="quarter" idx="15"/>
          </p:nvPr>
        </p:nvSpPr>
        <p:spPr>
          <a:xfrm>
            <a:off x="4724400" y="4678680"/>
            <a:ext cx="3881437" cy="807720"/>
          </a:xfrm>
        </p:spPr>
        <p:txBody>
          <a:bodyPr lIns="0" rIns="0">
            <a:normAutofit/>
          </a:bodyPr>
          <a:lstStyle>
            <a:lvl1pPr marL="0" indent="0">
              <a:buFontTx/>
              <a:buNone/>
              <a:defRPr sz="1400" b="0" i="0" baseline="0">
                <a:solidFill>
                  <a:schemeClr val="accent3"/>
                </a:solidFill>
              </a:defRPr>
            </a:lvl1pPr>
          </a:lstStyle>
          <a:p>
            <a:pPr lvl="0"/>
            <a:r>
              <a:rPr lang="en-US" dirty="0"/>
              <a:t>Click to edit Master text styles</a:t>
            </a:r>
          </a:p>
        </p:txBody>
      </p:sp>
      <p:sp>
        <p:nvSpPr>
          <p:cNvPr id="21" name="Text Placeholder 14"/>
          <p:cNvSpPr>
            <a:spLocks noGrp="1"/>
          </p:cNvSpPr>
          <p:nvPr>
            <p:ph type="body" sz="quarter" idx="16"/>
          </p:nvPr>
        </p:nvSpPr>
        <p:spPr>
          <a:xfrm>
            <a:off x="4724400" y="4419600"/>
            <a:ext cx="3881437" cy="256032"/>
          </a:xfrm>
        </p:spPr>
        <p:txBody>
          <a:bodyPr lIns="0" rIns="0" anchor="ctr">
            <a:noAutofit/>
          </a:bodyPr>
          <a:lstStyle>
            <a:lvl1pPr marL="0" indent="0">
              <a:buFontTx/>
              <a:buNone/>
              <a:defRPr sz="1600" b="0" i="1" baseline="0">
                <a:solidFill>
                  <a:schemeClr val="accent1"/>
                </a:solidFill>
              </a:defRPr>
            </a:lvl1pPr>
          </a:lstStyle>
          <a:p>
            <a:pPr lvl="0"/>
            <a:r>
              <a:rPr lang="en-US"/>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11/7/2018</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00" y="3398520"/>
            <a:ext cx="3886200" cy="1554480"/>
          </a:xfrm>
          <a:prstGeom prst="rect">
            <a:avLst/>
          </a:prstGeom>
        </p:spPr>
      </p:pic>
      <p:sp>
        <p:nvSpPr>
          <p:cNvPr id="14" name="TextBox 13"/>
          <p:cNvSpPr txBox="1"/>
          <p:nvPr userDrawn="1"/>
        </p:nvSpPr>
        <p:spPr>
          <a:xfrm>
            <a:off x="381000" y="5486400"/>
            <a:ext cx="1715746" cy="1011815"/>
          </a:xfrm>
          <a:prstGeom prst="rect">
            <a:avLst/>
          </a:prstGeom>
          <a:noFill/>
          <a:ln>
            <a:solidFill>
              <a:schemeClr val="bg1">
                <a:lumMod val="65000"/>
              </a:schemeClr>
            </a:solidFill>
          </a:ln>
        </p:spPr>
        <p:txBody>
          <a:bodyPr wrap="square" rtlCol="0">
            <a:spAutoFit/>
          </a:bodyPr>
          <a:lstStyle/>
          <a:p>
            <a:pPr algn="ctr">
              <a:lnSpc>
                <a:spcPts val="900"/>
              </a:lnSpc>
            </a:pPr>
            <a:r>
              <a:rPr lang="en-US" sz="600" b="1" dirty="0">
                <a:solidFill>
                  <a:schemeClr val="tx1">
                    <a:lumMod val="50000"/>
                    <a:lumOff val="50000"/>
                  </a:schemeClr>
                </a:solidFill>
                <a:latin typeface="Arial"/>
                <a:cs typeface="Arial"/>
              </a:rPr>
              <a:t>UNCLASSIFIED</a:t>
            </a:r>
          </a:p>
          <a:p>
            <a:pPr>
              <a:lnSpc>
                <a:spcPts val="900"/>
              </a:lnSpc>
            </a:pPr>
            <a:r>
              <a:rPr lang="en-US" sz="600" dirty="0">
                <a:solidFill>
                  <a:schemeClr val="tx1">
                    <a:lumMod val="50000"/>
                    <a:lumOff val="50000"/>
                  </a:schemeClr>
                </a:solidFill>
                <a:latin typeface="Arial"/>
                <a:cs typeface="Arial"/>
              </a:rPr>
              <a:t>This document has been reviewed by a Y-12 DC/UCNI-RO and has been determined to be UNCLASSIFIED and contains no UCNI. This review does not constitute clearance for public release.</a:t>
            </a:r>
          </a:p>
          <a:p>
            <a:pPr>
              <a:lnSpc>
                <a:spcPts val="900"/>
              </a:lnSpc>
            </a:pPr>
            <a:r>
              <a:rPr lang="en-US" sz="600" dirty="0">
                <a:solidFill>
                  <a:schemeClr val="tx1">
                    <a:lumMod val="50000"/>
                    <a:lumOff val="50000"/>
                  </a:schemeClr>
                </a:solidFill>
                <a:latin typeface="Arial"/>
                <a:cs typeface="Arial"/>
              </a:rPr>
              <a:t>Name: </a:t>
            </a:r>
          </a:p>
          <a:p>
            <a:pPr>
              <a:lnSpc>
                <a:spcPts val="900"/>
              </a:lnSpc>
            </a:pPr>
            <a:r>
              <a:rPr lang="en-US" sz="600" dirty="0">
                <a:solidFill>
                  <a:schemeClr val="tx1">
                    <a:lumMod val="50000"/>
                    <a:lumOff val="50000"/>
                  </a:schemeClr>
                </a:solidFill>
                <a:latin typeface="Arial"/>
                <a:cs typeface="Arial"/>
              </a:rPr>
              <a:t>Date:</a:t>
            </a:r>
            <a:r>
              <a:rPr lang="en-US" sz="600" baseline="0" dirty="0">
                <a:solidFill>
                  <a:schemeClr val="tx1">
                    <a:lumMod val="50000"/>
                    <a:lumOff val="50000"/>
                  </a:schemeClr>
                </a:solidFill>
                <a:latin typeface="Arial"/>
                <a:cs typeface="Arial"/>
              </a:rPr>
              <a:t> </a:t>
            </a:r>
            <a:endParaRPr lang="en-US" sz="600" dirty="0">
              <a:solidFill>
                <a:schemeClr val="tx1">
                  <a:lumMod val="50000"/>
                  <a:lumOff val="50000"/>
                </a:schemeClr>
              </a:solidFill>
              <a:latin typeface="Arial"/>
              <a:cs typeface="Arial"/>
            </a:endParaRPr>
          </a:p>
        </p:txBody>
      </p:sp>
      <p:sp>
        <p:nvSpPr>
          <p:cNvPr id="20" name="Text Placeholder 8"/>
          <p:cNvSpPr>
            <a:spLocks noGrp="1"/>
          </p:cNvSpPr>
          <p:nvPr>
            <p:ph type="body" sz="quarter" idx="20" hasCustomPrompt="1"/>
          </p:nvPr>
        </p:nvSpPr>
        <p:spPr>
          <a:xfrm>
            <a:off x="685800" y="6172200"/>
            <a:ext cx="1371600" cy="304800"/>
          </a:xfrm>
          <a:noFill/>
          <a:ln w="3175" cmpd="sng">
            <a:noFill/>
          </a:ln>
        </p:spPr>
        <p:txBody>
          <a:bodyPr/>
          <a:lstStyle>
            <a:lvl1pPr marL="0" indent="0">
              <a:buFontTx/>
              <a:buNone/>
              <a:defRPr sz="700" u="sng">
                <a:solidFill>
                  <a:schemeClr val="bg1">
                    <a:lumMod val="50000"/>
                  </a:schemeClr>
                </a:solidFill>
              </a:defRPr>
            </a:lvl1pPr>
          </a:lstStyle>
          <a:p>
            <a:r>
              <a:rPr lang="en-US" dirty="0"/>
              <a:t>Click to enter Name and Date</a:t>
            </a:r>
          </a:p>
        </p:txBody>
      </p:sp>
      <p:pic>
        <p:nvPicPr>
          <p:cNvPr id="5" name="Picture 4">
            <a:extLst>
              <a:ext uri="{FF2B5EF4-FFF2-40B4-BE49-F238E27FC236}">
                <a16:creationId xmlns:a16="http://schemas.microsoft.com/office/drawing/2014/main" id="{64908CD4-F3DF-BF47-BEAA-A7197A4AAF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828"/>
            <a:ext cx="9144000" cy="3200400"/>
          </a:xfrm>
          <a:prstGeom prst="rect">
            <a:avLst/>
          </a:prstGeom>
        </p:spPr>
      </p:pic>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Tree>
    <p:extLst>
      <p:ext uri="{BB962C8B-B14F-4D97-AF65-F5344CB8AC3E}">
        <p14:creationId xmlns:p14="http://schemas.microsoft.com/office/powerpoint/2010/main" val="394464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11/7/2018</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11/7/2018</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11/7/2018</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11/7/2018</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11/7/2018</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11/7/2018</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11/7/2018</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11/7/2018</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11/7/2018</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5.xml"/><Relationship Id="rId5" Type="http://schemas.openxmlformats.org/officeDocument/2006/relationships/image" Target="../media/image24.emf"/><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1.emf"/><Relationship Id="rId4" Type="http://schemas.openxmlformats.org/officeDocument/2006/relationships/oleObject" Target="../embeddings/Microsoft_Excel_97-2003_Worksheet.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2.e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8.emf"/><Relationship Id="rId4" Type="http://schemas.openxmlformats.org/officeDocument/2006/relationships/oleObject" Target="../embeddings/oleObject4.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0.emf"/><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a:xfrm>
            <a:off x="4724400" y="3276600"/>
            <a:ext cx="3881437" cy="1143000"/>
          </a:xfrm>
        </p:spPr>
        <p:txBody>
          <a:bodyPr/>
          <a:lstStyle/>
          <a:p>
            <a:r>
              <a:rPr lang="en-US" altLang="en-US" dirty="0"/>
              <a:t>NCS Code Validation</a:t>
            </a:r>
          </a:p>
          <a:p>
            <a:r>
              <a:rPr lang="en-US" altLang="en-US" dirty="0"/>
              <a:t>ANSI/ANS-8.24</a:t>
            </a:r>
          </a:p>
        </p:txBody>
      </p:sp>
      <p:sp>
        <p:nvSpPr>
          <p:cNvPr id="10" name="Text Placeholder 9"/>
          <p:cNvSpPr>
            <a:spLocks noGrp="1"/>
          </p:cNvSpPr>
          <p:nvPr>
            <p:ph type="body" sz="quarter" idx="14"/>
          </p:nvPr>
        </p:nvSpPr>
        <p:spPr>
          <a:xfrm>
            <a:off x="4724400" y="4754880"/>
            <a:ext cx="3881437" cy="304800"/>
          </a:xfrm>
        </p:spPr>
        <p:txBody>
          <a:bodyPr rtlCol="0"/>
          <a:lstStyle/>
          <a:p>
            <a:pPr fontAlgn="auto">
              <a:spcAft>
                <a:spcPts val="0"/>
              </a:spcAft>
              <a:defRPr/>
            </a:pPr>
            <a:r>
              <a:rPr lang="en-US" dirty="0"/>
              <a:t>Chris Haught</a:t>
            </a:r>
          </a:p>
        </p:txBody>
      </p:sp>
      <p:sp>
        <p:nvSpPr>
          <p:cNvPr id="11" name="Text Placeholder 10"/>
          <p:cNvSpPr>
            <a:spLocks noGrp="1"/>
          </p:cNvSpPr>
          <p:nvPr>
            <p:ph type="body" sz="quarter" idx="15"/>
          </p:nvPr>
        </p:nvSpPr>
        <p:spPr>
          <a:xfrm>
            <a:off x="4724400" y="5135880"/>
            <a:ext cx="3881437" cy="807720"/>
          </a:xfrm>
        </p:spPr>
        <p:txBody>
          <a:bodyPr rtlCol="0"/>
          <a:lstStyle/>
          <a:p>
            <a:pPr fontAlgn="auto">
              <a:spcAft>
                <a:spcPts val="0"/>
              </a:spcAft>
              <a:defRPr/>
            </a:pPr>
            <a:r>
              <a:rPr lang="en-US" dirty="0"/>
              <a:t>Chief NCS Engineer for Consolidated Nuclear Security, LLC</a:t>
            </a:r>
          </a:p>
        </p:txBody>
      </p:sp>
      <p:sp>
        <p:nvSpPr>
          <p:cNvPr id="2" name="Text Placeholder 1"/>
          <p:cNvSpPr>
            <a:spLocks noGrp="1"/>
          </p:cNvSpPr>
          <p:nvPr>
            <p:ph type="body" sz="quarter" idx="20"/>
          </p:nvPr>
        </p:nvSpPr>
        <p:spPr/>
        <p:txBody>
          <a:bodyPr/>
          <a:lstStyle/>
          <a:p>
            <a:endParaRPr lang="en-US" dirty="0"/>
          </a:p>
        </p:txBody>
      </p:sp>
      <p:sp>
        <p:nvSpPr>
          <p:cNvPr id="3" name="Slide Number Placeholder 2"/>
          <p:cNvSpPr>
            <a:spLocks noGrp="1"/>
          </p:cNvSpPr>
          <p:nvPr>
            <p:ph type="sldNum" sz="quarter" idx="19"/>
          </p:nvPr>
        </p:nvSpPr>
        <p:spPr/>
        <p:txBody>
          <a:bodyPr/>
          <a:lstStyle/>
          <a:p>
            <a:pPr>
              <a:defRPr/>
            </a:pPr>
            <a:fld id="{A7B10A47-14A5-4C25-A6F3-FAEED61D5604}"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593725"/>
          </a:xfrm>
        </p:spPr>
        <p:txBody>
          <a:bodyPr/>
          <a:lstStyle/>
          <a:p>
            <a:r>
              <a:rPr lang="en-US" dirty="0"/>
              <a:t>Bias</a:t>
            </a:r>
          </a:p>
        </p:txBody>
      </p:sp>
      <p:sp>
        <p:nvSpPr>
          <p:cNvPr id="3" name="Content Placeholder 2"/>
          <p:cNvSpPr>
            <a:spLocks noGrp="1"/>
          </p:cNvSpPr>
          <p:nvPr>
            <p:ph idx="1"/>
          </p:nvPr>
        </p:nvSpPr>
        <p:spPr>
          <a:xfrm>
            <a:off x="304800" y="838200"/>
            <a:ext cx="8534400" cy="5105400"/>
          </a:xfrm>
        </p:spPr>
        <p:txBody>
          <a:bodyPr/>
          <a:lstStyle/>
          <a:p>
            <a:r>
              <a:rPr lang="en-US" dirty="0"/>
              <a:t>Bias is estimated for a group of benchmark results</a:t>
            </a:r>
          </a:p>
          <a:p>
            <a:r>
              <a:rPr lang="en-US" dirty="0"/>
              <a:t>Can be represented by regression analysis or by the average, </a:t>
            </a:r>
          </a:p>
          <a:p>
            <a:pPr lvl="1"/>
            <a:r>
              <a:rPr lang="en-US" dirty="0"/>
              <a:t>Supplemented by visual inspection</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10</a:t>
            </a:fld>
            <a:endParaRPr lang="en-US" dirty="0"/>
          </a:p>
        </p:txBody>
      </p:sp>
      <p:pic>
        <p:nvPicPr>
          <p:cNvPr id="9" name="Picture 8"/>
          <p:cNvPicPr>
            <a:picLocks noChangeAspect="1"/>
          </p:cNvPicPr>
          <p:nvPr/>
        </p:nvPicPr>
        <p:blipFill>
          <a:blip r:embed="rId2"/>
          <a:stretch>
            <a:fillRect/>
          </a:stretch>
        </p:blipFill>
        <p:spPr>
          <a:xfrm>
            <a:off x="1066800" y="1981200"/>
            <a:ext cx="7066782" cy="4686300"/>
          </a:xfrm>
          <a:prstGeom prst="rect">
            <a:avLst/>
          </a:prstGeom>
        </p:spPr>
      </p:pic>
    </p:spTree>
    <p:extLst>
      <p:ext uri="{BB962C8B-B14F-4D97-AF65-F5344CB8AC3E}">
        <p14:creationId xmlns:p14="http://schemas.microsoft.com/office/powerpoint/2010/main" val="948952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Uncertainty</a:t>
            </a:r>
          </a:p>
        </p:txBody>
      </p:sp>
      <p:sp>
        <p:nvSpPr>
          <p:cNvPr id="3" name="Content Placeholder 2"/>
          <p:cNvSpPr>
            <a:spLocks noGrp="1"/>
          </p:cNvSpPr>
          <p:nvPr>
            <p:ph idx="1"/>
          </p:nvPr>
        </p:nvSpPr>
        <p:spPr/>
        <p:txBody>
          <a:bodyPr/>
          <a:lstStyle/>
          <a:p>
            <a:pPr marL="0" indent="0">
              <a:buNone/>
            </a:pPr>
            <a:r>
              <a:rPr lang="en-US" b="1" dirty="0"/>
              <a:t>“Accounts for the combined effects of uncertainties in the benchmarks (i.e. critical experiment), the calculational models of the benchmarks, and the calculational method”</a:t>
            </a:r>
          </a:p>
          <a:p>
            <a:r>
              <a:rPr lang="en-US" dirty="0"/>
              <a:t>The critical experiment uncertainties include:</a:t>
            </a:r>
          </a:p>
          <a:p>
            <a:pPr lvl="1"/>
            <a:r>
              <a:rPr lang="en-US" dirty="0"/>
              <a:t>Material specifications - fuel and hardware  (composition, assay, mass, density, etc.).</a:t>
            </a:r>
          </a:p>
          <a:p>
            <a:pPr lvl="1"/>
            <a:r>
              <a:rPr lang="en-US" dirty="0"/>
              <a:t>Dimensional specifications - fuel and hardware (experimental apparatus, surroundings, etc.)</a:t>
            </a:r>
          </a:p>
          <a:p>
            <a:pPr lvl="1"/>
            <a:r>
              <a:rPr lang="en-US" dirty="0"/>
              <a:t>Experimenters' manipulation and adjustments to the reported data. </a:t>
            </a:r>
          </a:p>
          <a:p>
            <a:r>
              <a:rPr lang="en-US" dirty="0"/>
              <a:t>The calculational model uncertainties include:</a:t>
            </a:r>
          </a:p>
          <a:p>
            <a:pPr lvl="1"/>
            <a:r>
              <a:rPr lang="en-US" dirty="0"/>
              <a:t>Geometric modeling used</a:t>
            </a:r>
          </a:p>
          <a:p>
            <a:pPr lvl="1"/>
            <a:r>
              <a:rPr lang="en-US" dirty="0"/>
              <a:t>Code options used (e.g. histories and generations, S(</a:t>
            </a:r>
            <a:r>
              <a:rPr lang="el-GR" dirty="0"/>
              <a:t>α</a:t>
            </a:r>
            <a:r>
              <a:rPr lang="en-US" dirty="0"/>
              <a:t>,</a:t>
            </a:r>
            <a:r>
              <a:rPr lang="el-GR" dirty="0"/>
              <a:t>β</a:t>
            </a:r>
            <a:r>
              <a:rPr lang="en-US" dirty="0"/>
              <a:t>), albedos, etc.).</a:t>
            </a:r>
          </a:p>
          <a:p>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11</a:t>
            </a:fld>
            <a:endParaRPr lang="en-US" dirty="0"/>
          </a:p>
        </p:txBody>
      </p:sp>
    </p:spTree>
    <p:extLst>
      <p:ext uri="{BB962C8B-B14F-4D97-AF65-F5344CB8AC3E}">
        <p14:creationId xmlns:p14="http://schemas.microsoft.com/office/powerpoint/2010/main" val="96786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Uncertainty</a:t>
            </a:r>
          </a:p>
        </p:txBody>
      </p:sp>
      <p:sp>
        <p:nvSpPr>
          <p:cNvPr id="3" name="Content Placeholder 2"/>
          <p:cNvSpPr>
            <a:spLocks noGrp="1"/>
          </p:cNvSpPr>
          <p:nvPr>
            <p:ph idx="1"/>
          </p:nvPr>
        </p:nvSpPr>
        <p:spPr/>
        <p:txBody>
          <a:bodyPr/>
          <a:lstStyle/>
          <a:p>
            <a:r>
              <a:rPr lang="en-US" dirty="0"/>
              <a:t>The calculational method uncertainties include:</a:t>
            </a:r>
          </a:p>
          <a:p>
            <a:pPr lvl="1"/>
            <a:r>
              <a:rPr lang="en-US" dirty="0"/>
              <a:t>Convergence criteria (deterministic codes) or statistical variation (Monte Carlo codes) (usually negligible). </a:t>
            </a:r>
          </a:p>
          <a:p>
            <a:pPr lvl="1"/>
            <a:r>
              <a:rPr lang="en-US" dirty="0"/>
              <a:t>The mathematical equations solved and approximations used.</a:t>
            </a:r>
          </a:p>
          <a:p>
            <a:pPr lvl="1"/>
            <a:r>
              <a:rPr lang="en-US" dirty="0"/>
              <a:t>Cross-section data and scientists’ evaluation of that data (ENDF libraries).</a:t>
            </a:r>
          </a:p>
          <a:p>
            <a:pPr lvl="1"/>
            <a:r>
              <a:rPr lang="en-US" dirty="0"/>
              <a:t>Resonance cross section processing</a:t>
            </a:r>
          </a:p>
          <a:p>
            <a:r>
              <a:rPr lang="en-US" dirty="0"/>
              <a:t>The combined uncertainty is exhibited as scattering of the calculated results</a:t>
            </a:r>
          </a:p>
          <a:p>
            <a:r>
              <a:rPr lang="en-US" dirty="0"/>
              <a:t>Typically quantified using statistical analysis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12</a:t>
            </a:fld>
            <a:endParaRPr lang="en-US" dirty="0"/>
          </a:p>
        </p:txBody>
      </p:sp>
    </p:spTree>
    <p:extLst>
      <p:ext uri="{BB962C8B-B14F-4D97-AF65-F5344CB8AC3E}">
        <p14:creationId xmlns:p14="http://schemas.microsoft.com/office/powerpoint/2010/main" val="79768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a:t>
            </a:r>
          </a:p>
        </p:txBody>
      </p:sp>
      <p:sp>
        <p:nvSpPr>
          <p:cNvPr id="3" name="Content Placeholder 2"/>
          <p:cNvSpPr>
            <a:spLocks noGrp="1"/>
          </p:cNvSpPr>
          <p:nvPr>
            <p:ph idx="1"/>
          </p:nvPr>
        </p:nvSpPr>
        <p:spPr/>
        <p:txBody>
          <a:bodyPr/>
          <a:lstStyle/>
          <a:p>
            <a:pPr marL="0" indent="0">
              <a:buNone/>
            </a:pPr>
            <a:r>
              <a:rPr lang="en-US" b="1" dirty="0"/>
              <a:t>Not part of the bias uncertainties</a:t>
            </a:r>
          </a:p>
          <a:p>
            <a:r>
              <a:rPr lang="en-US" dirty="0"/>
              <a:t>ANSI/ANS-8.24 requires independent review of:</a:t>
            </a:r>
          </a:p>
          <a:p>
            <a:pPr lvl="1"/>
            <a:r>
              <a:rPr lang="en-US" dirty="0"/>
              <a:t>the benchmark applicability</a:t>
            </a:r>
          </a:p>
          <a:p>
            <a:pPr lvl="1"/>
            <a:r>
              <a:rPr lang="en-US" dirty="0"/>
              <a:t>the input files and output files to ensure accurate modeling and adequate convergence</a:t>
            </a:r>
          </a:p>
          <a:p>
            <a:pPr lvl="1"/>
            <a:r>
              <a:rPr lang="en-US" dirty="0"/>
              <a:t>the methodology, and its use, for determining bias, bias uncertainty, and margins</a:t>
            </a:r>
          </a:p>
          <a:p>
            <a:pPr lvl="1"/>
            <a:r>
              <a:rPr lang="en-US" dirty="0"/>
              <a:t>concurrence with the validation applicability (interpolation between benchmarks and extrapolation)</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13</a:t>
            </a:fld>
            <a:endParaRPr lang="en-US" dirty="0"/>
          </a:p>
        </p:txBody>
      </p:sp>
      <p:sp>
        <p:nvSpPr>
          <p:cNvPr id="5" name="TextBox 4"/>
          <p:cNvSpPr txBox="1"/>
          <p:nvPr/>
        </p:nvSpPr>
        <p:spPr>
          <a:xfrm>
            <a:off x="762000" y="3886200"/>
            <a:ext cx="7162800" cy="923330"/>
          </a:xfrm>
          <a:prstGeom prst="rect">
            <a:avLst/>
          </a:prstGeom>
          <a:noFill/>
        </p:spPr>
        <p:txBody>
          <a:bodyPr wrap="square" rtlCol="0">
            <a:spAutoFit/>
          </a:bodyPr>
          <a:lstStyle/>
          <a:p>
            <a:r>
              <a:rPr lang="en-US" altLang="en-US" b="1" dirty="0">
                <a:solidFill>
                  <a:srgbClr val="FF0000"/>
                </a:solidFill>
              </a:rPr>
              <a:t>The value of the upper subcritical limit (k</a:t>
            </a:r>
            <a:r>
              <a:rPr lang="en-US" altLang="en-US" b="1" baseline="-25000" dirty="0">
                <a:solidFill>
                  <a:srgbClr val="FF0000"/>
                </a:solidFill>
              </a:rPr>
              <a:t>USL</a:t>
            </a:r>
            <a:r>
              <a:rPr lang="en-US" altLang="en-US" b="1" dirty="0">
                <a:solidFill>
                  <a:srgbClr val="FF0000"/>
                </a:solidFill>
              </a:rPr>
              <a:t>) is never intended to compensate for errors!</a:t>
            </a:r>
          </a:p>
          <a:p>
            <a:endParaRPr lang="en-US" dirty="0"/>
          </a:p>
        </p:txBody>
      </p:sp>
    </p:spTree>
    <p:extLst>
      <p:ext uri="{BB962C8B-B14F-4D97-AF65-F5344CB8AC3E}">
        <p14:creationId xmlns:p14="http://schemas.microsoft.com/office/powerpoint/2010/main" val="152510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 of Subcriticality</a:t>
            </a:r>
          </a:p>
        </p:txBody>
      </p:sp>
      <p:sp>
        <p:nvSpPr>
          <p:cNvPr id="3" name="Content Placeholder 2"/>
          <p:cNvSpPr>
            <a:spLocks noGrp="1"/>
          </p:cNvSpPr>
          <p:nvPr>
            <p:ph idx="1"/>
          </p:nvPr>
        </p:nvSpPr>
        <p:spPr/>
        <p:txBody>
          <a:bodyPr/>
          <a:lstStyle/>
          <a:p>
            <a:pPr marL="0" indent="0">
              <a:buNone/>
            </a:pPr>
            <a:r>
              <a:rPr lang="en-US" altLang="en-US" b="1" dirty="0"/>
              <a:t>“An allowance beyond the calculational margin to ensure subcriticality”</a:t>
            </a:r>
            <a:endParaRPr lang="en-US" dirty="0"/>
          </a:p>
          <a:p>
            <a:pPr marL="0" indent="0">
              <a:buNone/>
              <a:defRPr/>
            </a:pPr>
            <a:r>
              <a:rPr lang="en-US" altLang="en-US" b="1" dirty="0"/>
              <a:t>Calculational Margin:  An allowance for bias and bias uncertainty plus considerations of uncertainties related to interpolation, extrapolation, and trending</a:t>
            </a:r>
          </a:p>
          <a:p>
            <a:pPr lvl="0">
              <a:buClr>
                <a:srgbClr val="EE3123"/>
              </a:buClr>
            </a:pPr>
            <a:r>
              <a:rPr lang="en-US" dirty="0">
                <a:solidFill>
                  <a:srgbClr val="555759"/>
                </a:solidFill>
              </a:rPr>
              <a:t>Also called the minimum subcritical margin</a:t>
            </a:r>
          </a:p>
          <a:p>
            <a:pPr lvl="0">
              <a:buClr>
                <a:srgbClr val="EE3123"/>
              </a:buClr>
            </a:pPr>
            <a:r>
              <a:rPr lang="en-US" dirty="0">
                <a:solidFill>
                  <a:srgbClr val="555759"/>
                </a:solidFill>
              </a:rPr>
              <a:t>Think of this margin of subcriticality as bolstering confidence in the upper subcritical limit</a:t>
            </a:r>
          </a:p>
          <a:p>
            <a:pPr>
              <a:lnSpc>
                <a:spcPct val="85000"/>
              </a:lnSpc>
              <a:buClr>
                <a:srgbClr val="EE3123"/>
              </a:buClr>
            </a:pPr>
            <a:r>
              <a:rPr lang="en-US" dirty="0">
                <a:solidFill>
                  <a:srgbClr val="555759"/>
                </a:solidFill>
              </a:rPr>
              <a:t>Typically includes between 2 and 5% </a:t>
            </a:r>
            <a:r>
              <a:rPr lang="el-GR" dirty="0">
                <a:solidFill>
                  <a:srgbClr val="555759"/>
                </a:solidFill>
              </a:rPr>
              <a:t>Δ</a:t>
            </a:r>
            <a:r>
              <a:rPr lang="en-US" dirty="0">
                <a:solidFill>
                  <a:srgbClr val="555759"/>
                </a:solidFill>
              </a:rPr>
              <a:t>k (i.e. 0.02 to 0.05) that is best described as commonly accepted “good practice”</a:t>
            </a:r>
          </a:p>
          <a:p>
            <a:pPr lvl="1">
              <a:lnSpc>
                <a:spcPct val="85000"/>
              </a:lnSpc>
              <a:buClr>
                <a:srgbClr val="EE3123"/>
              </a:buClr>
            </a:pPr>
            <a:r>
              <a:rPr lang="en-US" dirty="0">
                <a:solidFill>
                  <a:srgbClr val="555759"/>
                </a:solidFill>
              </a:rPr>
              <a:t>A value of 2% </a:t>
            </a:r>
            <a:r>
              <a:rPr lang="el-GR" dirty="0">
                <a:solidFill>
                  <a:srgbClr val="555759"/>
                </a:solidFill>
              </a:rPr>
              <a:t>Δ</a:t>
            </a:r>
            <a:r>
              <a:rPr lang="en-US" dirty="0">
                <a:solidFill>
                  <a:srgbClr val="555759"/>
                </a:solidFill>
              </a:rPr>
              <a:t>K is not unusual within the DOE complex</a:t>
            </a:r>
          </a:p>
          <a:p>
            <a:pPr>
              <a:lnSpc>
                <a:spcPct val="85000"/>
              </a:lnSpc>
              <a:buClr>
                <a:srgbClr val="EE3123"/>
              </a:buClr>
            </a:pPr>
            <a:endParaRPr lang="en-US" altLang="en-US" dirty="0">
              <a:solidFill>
                <a:srgbClr val="555759"/>
              </a:solidFill>
            </a:endParaRP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14</a:t>
            </a:fld>
            <a:endParaRPr lang="en-US" dirty="0"/>
          </a:p>
        </p:txBody>
      </p:sp>
    </p:spTree>
    <p:extLst>
      <p:ext uri="{BB962C8B-B14F-4D97-AF65-F5344CB8AC3E}">
        <p14:creationId xmlns:p14="http://schemas.microsoft.com/office/powerpoint/2010/main" val="43464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Margin of Subcriticality</a:t>
            </a:r>
          </a:p>
        </p:txBody>
      </p:sp>
      <p:sp>
        <p:nvSpPr>
          <p:cNvPr id="3" name="Content Placeholder 2"/>
          <p:cNvSpPr>
            <a:spLocks noGrp="1"/>
          </p:cNvSpPr>
          <p:nvPr>
            <p:ph idx="1"/>
          </p:nvPr>
        </p:nvSpPr>
        <p:spPr/>
        <p:txBody>
          <a:bodyPr/>
          <a:lstStyle/>
          <a:p>
            <a:pPr>
              <a:buClr>
                <a:srgbClr val="122857"/>
              </a:buClr>
            </a:pPr>
            <a:r>
              <a:rPr lang="en-US" dirty="0"/>
              <a:t>What does it cover?</a:t>
            </a:r>
          </a:p>
          <a:p>
            <a:pPr lvl="1">
              <a:buClr>
                <a:srgbClr val="122857"/>
              </a:buClr>
            </a:pPr>
            <a:r>
              <a:rPr lang="en-US" dirty="0"/>
              <a:t>The origins of the MoS values in use are not clear</a:t>
            </a:r>
          </a:p>
          <a:p>
            <a:pPr lvl="1">
              <a:buClr>
                <a:srgbClr val="122857"/>
              </a:buClr>
            </a:pPr>
            <a:r>
              <a:rPr lang="en-US" dirty="0"/>
              <a:t>Some say it is there to cover the “unknown unknowns”</a:t>
            </a:r>
          </a:p>
          <a:p>
            <a:pPr>
              <a:buClr>
                <a:srgbClr val="122857"/>
              </a:buClr>
            </a:pPr>
            <a:r>
              <a:rPr lang="en-US" dirty="0"/>
              <a:t>What is NOT covered?</a:t>
            </a:r>
          </a:p>
          <a:p>
            <a:pPr lvl="1">
              <a:buClr>
                <a:srgbClr val="122857"/>
              </a:buClr>
            </a:pPr>
            <a:r>
              <a:rPr lang="en-US" dirty="0"/>
              <a:t>Does not cover any accident or upset condition</a:t>
            </a:r>
          </a:p>
          <a:p>
            <a:pPr lvl="1">
              <a:buClr>
                <a:srgbClr val="122857"/>
              </a:buClr>
            </a:pPr>
            <a:r>
              <a:rPr lang="en-US" dirty="0"/>
              <a:t>Does not cover software or data error</a:t>
            </a:r>
          </a:p>
          <a:p>
            <a:pPr lvl="1">
              <a:buClr>
                <a:srgbClr val="122857"/>
              </a:buClr>
            </a:pPr>
            <a:r>
              <a:rPr lang="en-US" dirty="0"/>
              <a:t>Does not cover poorly characterized system models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15</a:t>
            </a:fld>
            <a:endParaRPr lang="en-US" dirty="0"/>
          </a:p>
        </p:txBody>
      </p:sp>
    </p:spTree>
    <p:extLst>
      <p:ext uri="{BB962C8B-B14F-4D97-AF65-F5344CB8AC3E}">
        <p14:creationId xmlns:p14="http://schemas.microsoft.com/office/powerpoint/2010/main" val="197111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Subcritical Limit</a:t>
            </a:r>
          </a:p>
        </p:txBody>
      </p:sp>
      <p:sp>
        <p:nvSpPr>
          <p:cNvPr id="3" name="Content Placeholder 2"/>
          <p:cNvSpPr>
            <a:spLocks noGrp="1"/>
          </p:cNvSpPr>
          <p:nvPr>
            <p:ph idx="1"/>
          </p:nvPr>
        </p:nvSpPr>
        <p:spPr/>
        <p:txBody>
          <a:bodyPr/>
          <a:lstStyle/>
          <a:p>
            <a:pPr marL="0" indent="0">
              <a:buNone/>
            </a:pPr>
            <a:r>
              <a:rPr lang="en-US" altLang="en-US" b="1" dirty="0"/>
              <a:t>k</a:t>
            </a:r>
            <a:r>
              <a:rPr lang="en-US" altLang="en-US" b="1" baseline="-25000" dirty="0"/>
              <a:t>USL</a:t>
            </a:r>
            <a:r>
              <a:rPr lang="en-US" altLang="en-US" b="1" dirty="0"/>
              <a:t> = 1.0 + Bias - Bias Uncertainty – MoS</a:t>
            </a:r>
            <a:endParaRPr lang="en-US" dirty="0"/>
          </a:p>
          <a:p>
            <a:pPr marL="0" indent="0">
              <a:buNone/>
            </a:pPr>
            <a:r>
              <a:rPr lang="en-US" b="1" dirty="0"/>
              <a:t>This is the maximum allowable k</a:t>
            </a:r>
            <a:r>
              <a:rPr lang="en-US" b="1" baseline="-25000" dirty="0"/>
              <a:t>eff</a:t>
            </a:r>
            <a:r>
              <a:rPr lang="en-US" b="1" dirty="0"/>
              <a:t> accepted as being subcritical, with some defined confidence </a:t>
            </a:r>
          </a:p>
          <a:p>
            <a:r>
              <a:rPr lang="en-US" dirty="0"/>
              <a:t>1.0 represents the experimental result</a:t>
            </a:r>
          </a:p>
          <a:p>
            <a:r>
              <a:rPr lang="en-US" dirty="0"/>
              <a:t>Bias: </a:t>
            </a:r>
            <a:r>
              <a:rPr lang="en-US" u="sng" dirty="0"/>
              <a:t>estimate</a:t>
            </a:r>
            <a:r>
              <a:rPr lang="en-US" dirty="0"/>
              <a:t> of expected difference between computed and experimental results </a:t>
            </a:r>
          </a:p>
          <a:p>
            <a:pPr lvl="1"/>
            <a:r>
              <a:rPr lang="en-US" dirty="0"/>
              <a:t>Must be estimated over the entire domain representing validation applicability</a:t>
            </a:r>
          </a:p>
          <a:p>
            <a:pPr lvl="1"/>
            <a:r>
              <a:rPr lang="en-US" dirty="0"/>
              <a:t>Can be a constant or a function</a:t>
            </a:r>
          </a:p>
          <a:p>
            <a:r>
              <a:rPr lang="en-US" dirty="0"/>
              <a:t>Bias Uncertainty: uncertainty in the bias </a:t>
            </a:r>
            <a:r>
              <a:rPr lang="en-US" u="sng" dirty="0"/>
              <a:t>estimate</a:t>
            </a:r>
            <a:r>
              <a:rPr lang="en-US" dirty="0"/>
              <a:t> </a:t>
            </a:r>
          </a:p>
          <a:p>
            <a:pPr lvl="1"/>
            <a:r>
              <a:rPr lang="en-US" dirty="0"/>
              <a:t>Typically determined by the variability in the benchmark results (residuals between bias estimate and computed k</a:t>
            </a:r>
            <a:r>
              <a:rPr lang="en-US" baseline="-25000" dirty="0"/>
              <a:t>eff</a:t>
            </a:r>
            <a:r>
              <a:rPr lang="en-US" dirty="0"/>
              <a:t>) </a:t>
            </a:r>
          </a:p>
          <a:p>
            <a:pPr lvl="1"/>
            <a:r>
              <a:rPr lang="en-US" dirty="0"/>
              <a:t>Can be a constant or a function</a:t>
            </a:r>
          </a:p>
          <a:p>
            <a:r>
              <a:rPr lang="en-US" dirty="0"/>
              <a:t>MoS: margin of subcriticality</a:t>
            </a:r>
          </a:p>
          <a:p>
            <a:pPr lvl="1"/>
            <a:r>
              <a:rPr lang="en-US" dirty="0"/>
              <a:t>Typically a constant</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16</a:t>
            </a:fld>
            <a:endParaRPr lang="en-US" dirty="0"/>
          </a:p>
        </p:txBody>
      </p:sp>
      <p:sp>
        <p:nvSpPr>
          <p:cNvPr id="5" name="TextBox 4"/>
          <p:cNvSpPr txBox="1"/>
          <p:nvPr/>
        </p:nvSpPr>
        <p:spPr>
          <a:xfrm>
            <a:off x="1295400" y="5934670"/>
            <a:ext cx="5506636" cy="984885"/>
          </a:xfrm>
          <a:prstGeom prst="rect">
            <a:avLst/>
          </a:prstGeom>
          <a:noFill/>
        </p:spPr>
        <p:txBody>
          <a:bodyPr wrap="none" rtlCol="0">
            <a:spAutoFit/>
          </a:bodyPr>
          <a:lstStyle/>
          <a:p>
            <a:r>
              <a:rPr lang="en-US" altLang="en-US" sz="2000" b="1" dirty="0">
                <a:solidFill>
                  <a:srgbClr val="FF0000"/>
                </a:solidFill>
              </a:rPr>
              <a:t>This form does not include margin for wide </a:t>
            </a:r>
          </a:p>
          <a:p>
            <a:r>
              <a:rPr lang="en-US" altLang="en-US" sz="2000" b="1" dirty="0">
                <a:solidFill>
                  <a:srgbClr val="FF0000"/>
                </a:solidFill>
              </a:rPr>
              <a:t>interpolation or extrapolation</a:t>
            </a:r>
          </a:p>
          <a:p>
            <a:endParaRPr lang="en-US" dirty="0"/>
          </a:p>
        </p:txBody>
      </p:sp>
    </p:spTree>
    <p:extLst>
      <p:ext uri="{BB962C8B-B14F-4D97-AF65-F5344CB8AC3E}">
        <p14:creationId xmlns:p14="http://schemas.microsoft.com/office/powerpoint/2010/main" val="667229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Subcritical Limit</a:t>
            </a:r>
          </a:p>
        </p:txBody>
      </p:sp>
      <p:sp>
        <p:nvSpPr>
          <p:cNvPr id="3" name="Content Placeholder 2"/>
          <p:cNvSpPr>
            <a:spLocks noGrp="1"/>
          </p:cNvSpPr>
          <p:nvPr>
            <p:ph idx="1"/>
          </p:nvPr>
        </p:nvSpPr>
        <p:spPr/>
        <p:txBody>
          <a:bodyPr/>
          <a:lstStyle/>
          <a:p>
            <a:pPr marL="0" indent="0">
              <a:buNone/>
            </a:pPr>
            <a:r>
              <a:rPr lang="en-US" b="1" dirty="0"/>
              <a:t>Typical acceptance criterion:</a:t>
            </a:r>
          </a:p>
          <a:p>
            <a:pPr marL="0" indent="0">
              <a:buNone/>
            </a:pPr>
            <a:r>
              <a:rPr lang="en-US" altLang="en-US" b="1" dirty="0"/>
              <a:t>       k</a:t>
            </a:r>
            <a:r>
              <a:rPr lang="en-US" altLang="en-US" b="1" baseline="-25000" dirty="0"/>
              <a:t>eff </a:t>
            </a:r>
            <a:r>
              <a:rPr lang="en-US" altLang="en-US" b="1" dirty="0"/>
              <a:t> + 2</a:t>
            </a:r>
            <a:r>
              <a:rPr lang="en-US" altLang="en-US" b="1" dirty="0">
                <a:latin typeface="Symbol" panose="05050102010706020507" pitchFamily="18" charset="2"/>
              </a:rPr>
              <a:t>s</a:t>
            </a:r>
            <a:r>
              <a:rPr lang="en-US" altLang="en-US" b="1" baseline="-25000" dirty="0"/>
              <a:t>calc</a:t>
            </a:r>
            <a:r>
              <a:rPr lang="en-US" altLang="en-US" b="1" dirty="0"/>
              <a:t> ≤ k</a:t>
            </a:r>
            <a:r>
              <a:rPr lang="en-US" altLang="en-US" b="1" baseline="-25000" dirty="0"/>
              <a:t>USL</a:t>
            </a:r>
            <a:endParaRPr lang="en-US" b="1" dirty="0"/>
          </a:p>
          <a:p>
            <a:r>
              <a:rPr lang="en-US" dirty="0"/>
              <a:t>In order for a calculated configuration to be considered (reliably) subcritical, the computed k</a:t>
            </a:r>
            <a:r>
              <a:rPr lang="en-US" baseline="-25000" dirty="0"/>
              <a:t>eff</a:t>
            </a:r>
            <a:r>
              <a:rPr lang="en-US" dirty="0"/>
              <a:t>, including calculational uncertainty, must not be greater than the USL</a:t>
            </a:r>
          </a:p>
          <a:p>
            <a:r>
              <a:rPr lang="en-US" dirty="0"/>
              <a:t>This does not necessarily represent a </a:t>
            </a:r>
            <a:r>
              <a:rPr lang="en-US" u="sng" dirty="0"/>
              <a:t>safe</a:t>
            </a:r>
            <a:r>
              <a:rPr lang="en-US" dirty="0"/>
              <a:t> fissile material process</a:t>
            </a:r>
          </a:p>
          <a:p>
            <a:r>
              <a:rPr lang="en-US" dirty="0"/>
              <a:t>It merely represents a </a:t>
            </a:r>
            <a:r>
              <a:rPr lang="en-US" u="sng" dirty="0"/>
              <a:t>condition</a:t>
            </a:r>
            <a:r>
              <a:rPr lang="en-US" dirty="0"/>
              <a:t> that is reliably subcritical – provided no other changes to the system occur</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17</a:t>
            </a:fld>
            <a:endParaRPr lang="en-US" dirty="0"/>
          </a:p>
        </p:txBody>
      </p:sp>
      <p:sp>
        <p:nvSpPr>
          <p:cNvPr id="5" name="TextBox 4"/>
          <p:cNvSpPr txBox="1"/>
          <p:nvPr/>
        </p:nvSpPr>
        <p:spPr>
          <a:xfrm>
            <a:off x="431014" y="4876800"/>
            <a:ext cx="8255786" cy="400110"/>
          </a:xfrm>
          <a:prstGeom prst="rect">
            <a:avLst/>
          </a:prstGeom>
          <a:noFill/>
        </p:spPr>
        <p:txBody>
          <a:bodyPr wrap="none" rtlCol="0">
            <a:spAutoFit/>
          </a:bodyPr>
          <a:lstStyle/>
          <a:p>
            <a:r>
              <a:rPr lang="en-US" sz="2000" b="1" dirty="0">
                <a:solidFill>
                  <a:srgbClr val="FF0000"/>
                </a:solidFill>
              </a:rPr>
              <a:t>The NCS evaluation determines the fissile material process is safe</a:t>
            </a:r>
          </a:p>
        </p:txBody>
      </p:sp>
    </p:spTree>
    <p:extLst>
      <p:ext uri="{BB962C8B-B14F-4D97-AF65-F5344CB8AC3E}">
        <p14:creationId xmlns:p14="http://schemas.microsoft.com/office/powerpoint/2010/main" val="14258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Report</a:t>
            </a:r>
          </a:p>
        </p:txBody>
      </p:sp>
      <p:sp>
        <p:nvSpPr>
          <p:cNvPr id="3" name="Content Placeholder 2"/>
          <p:cNvSpPr>
            <a:spLocks noGrp="1"/>
          </p:cNvSpPr>
          <p:nvPr>
            <p:ph idx="1"/>
          </p:nvPr>
        </p:nvSpPr>
        <p:spPr/>
        <p:txBody>
          <a:bodyPr/>
          <a:lstStyle/>
          <a:p>
            <a:r>
              <a:rPr lang="en-US" dirty="0"/>
              <a:t>Description of the critical experiments</a:t>
            </a:r>
          </a:p>
          <a:p>
            <a:pPr lvl="1"/>
            <a:r>
              <a:rPr lang="en-US" dirty="0"/>
              <a:t>Materials</a:t>
            </a:r>
          </a:p>
          <a:p>
            <a:pPr lvl="1"/>
            <a:r>
              <a:rPr lang="en-US" dirty="0"/>
              <a:t>Dimensions</a:t>
            </a:r>
          </a:p>
          <a:p>
            <a:pPr lvl="1"/>
            <a:r>
              <a:rPr lang="en-US" dirty="0"/>
              <a:t>Other parameters used to establish applicability</a:t>
            </a:r>
          </a:p>
          <a:p>
            <a:r>
              <a:rPr lang="en-US" dirty="0"/>
              <a:t>Description of the calculational models</a:t>
            </a:r>
          </a:p>
          <a:p>
            <a:pPr lvl="1"/>
            <a:r>
              <a:rPr lang="en-US" dirty="0"/>
              <a:t>Differences between experiments and models</a:t>
            </a:r>
          </a:p>
          <a:p>
            <a:r>
              <a:rPr lang="en-US" dirty="0"/>
              <a:t>Description of the calculational method</a:t>
            </a:r>
          </a:p>
          <a:p>
            <a:pPr lvl="1"/>
            <a:r>
              <a:rPr lang="en-US" dirty="0"/>
              <a:t>Code (e.g. MCNP or SCALE) and version</a:t>
            </a:r>
          </a:p>
          <a:p>
            <a:pPr lvl="1"/>
            <a:r>
              <a:rPr lang="en-US" dirty="0"/>
              <a:t>Platform (i.e., the machine on which the code is installed)</a:t>
            </a:r>
          </a:p>
          <a:p>
            <a:pPr lvl="1"/>
            <a:r>
              <a:rPr lang="en-US" dirty="0"/>
              <a:t>Calculational technique (e.g. </a:t>
            </a:r>
            <a:r>
              <a:rPr lang="en-US" dirty="0" err="1"/>
              <a:t>kcode</a:t>
            </a:r>
            <a:r>
              <a:rPr lang="en-US" dirty="0"/>
              <a:t> or CSAS25)</a:t>
            </a:r>
          </a:p>
          <a:p>
            <a:pPr lvl="1"/>
            <a:r>
              <a:rPr lang="en-US" dirty="0"/>
              <a:t>What cross section set was used  </a:t>
            </a:r>
          </a:p>
          <a:p>
            <a:pPr lvl="1"/>
            <a:r>
              <a:rPr lang="en-US" dirty="0"/>
              <a:t>Cross section processing options used (e.g. S(</a:t>
            </a:r>
            <a:r>
              <a:rPr lang="el-GR" dirty="0"/>
              <a:t>α</a:t>
            </a:r>
            <a:r>
              <a:rPr lang="en-US" dirty="0"/>
              <a:t>,</a:t>
            </a:r>
            <a:r>
              <a:rPr lang="el-GR" dirty="0"/>
              <a:t>β</a:t>
            </a:r>
            <a:r>
              <a:rPr lang="en-US" dirty="0"/>
              <a:t>) or NITAWL resonance processing)</a:t>
            </a:r>
          </a:p>
          <a:p>
            <a:pPr lvl="1"/>
            <a:r>
              <a:rPr lang="en-US" dirty="0"/>
              <a:t>Other code options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18</a:t>
            </a:fld>
            <a:endParaRPr lang="en-US" dirty="0"/>
          </a:p>
        </p:txBody>
      </p:sp>
    </p:spTree>
    <p:extLst>
      <p:ext uri="{BB962C8B-B14F-4D97-AF65-F5344CB8AC3E}">
        <p14:creationId xmlns:p14="http://schemas.microsoft.com/office/powerpoint/2010/main" val="350901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Report</a:t>
            </a:r>
          </a:p>
        </p:txBody>
      </p:sp>
      <p:sp>
        <p:nvSpPr>
          <p:cNvPr id="3" name="Content Placeholder 2"/>
          <p:cNvSpPr>
            <a:spLocks noGrp="1"/>
          </p:cNvSpPr>
          <p:nvPr>
            <p:ph idx="1"/>
          </p:nvPr>
        </p:nvSpPr>
        <p:spPr/>
        <p:txBody>
          <a:bodyPr/>
          <a:lstStyle/>
          <a:p>
            <a:r>
              <a:rPr lang="en-US" dirty="0"/>
              <a:t>Description of the validation technique</a:t>
            </a:r>
          </a:p>
          <a:p>
            <a:pPr lvl="1"/>
            <a:r>
              <a:rPr lang="en-US" dirty="0"/>
              <a:t>Range/area of applicability</a:t>
            </a:r>
          </a:p>
          <a:p>
            <a:pPr lvl="1"/>
            <a:r>
              <a:rPr lang="en-US" dirty="0"/>
              <a:t>Determination of bias, bias uncertainty</a:t>
            </a:r>
          </a:p>
          <a:p>
            <a:pPr lvl="1"/>
            <a:r>
              <a:rPr lang="en-US" dirty="0"/>
              <a:t>Margin of subcriticality </a:t>
            </a:r>
          </a:p>
          <a:p>
            <a:pPr lvl="1"/>
            <a:r>
              <a:rPr lang="en-US" dirty="0"/>
              <a:t>Extrapolation and wide interpolation (if allowed) and additional margin to apply</a:t>
            </a:r>
          </a:p>
          <a:p>
            <a:pPr lvl="1"/>
            <a:r>
              <a:rPr lang="en-US" dirty="0"/>
              <a:t> k</a:t>
            </a:r>
            <a:r>
              <a:rPr lang="en-US" baseline="-25000" dirty="0"/>
              <a:t>USL</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19</a:t>
            </a:fld>
            <a:endParaRPr lang="en-US" dirty="0"/>
          </a:p>
        </p:txBody>
      </p:sp>
    </p:spTree>
    <p:extLst>
      <p:ext uri="{BB962C8B-B14F-4D97-AF65-F5344CB8AC3E}">
        <p14:creationId xmlns:p14="http://schemas.microsoft.com/office/powerpoint/2010/main" val="2971191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Content Placeholder 4"/>
          <p:cNvSpPr>
            <a:spLocks noGrp="1"/>
          </p:cNvSpPr>
          <p:nvPr>
            <p:ph idx="1"/>
          </p:nvPr>
        </p:nvSpPr>
        <p:spPr/>
        <p:txBody>
          <a:bodyPr/>
          <a:lstStyle/>
          <a:p>
            <a:r>
              <a:rPr lang="en-US" dirty="0"/>
              <a:t>Purpose</a:t>
            </a:r>
          </a:p>
          <a:p>
            <a:r>
              <a:rPr lang="en-US" dirty="0"/>
              <a:t>Requirements</a:t>
            </a:r>
          </a:p>
          <a:p>
            <a:r>
              <a:rPr lang="en-US" dirty="0"/>
              <a:t>Issues</a:t>
            </a:r>
          </a:p>
          <a:p>
            <a:r>
              <a:rPr lang="en-US" dirty="0"/>
              <a:t>Process to determine upper subcritical limit</a:t>
            </a:r>
          </a:p>
          <a:p>
            <a:r>
              <a:rPr lang="en-US" dirty="0"/>
              <a:t>Examples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2</a:t>
            </a:fld>
            <a:endParaRPr lang="en-US" dirty="0"/>
          </a:p>
        </p:txBody>
      </p:sp>
    </p:spTree>
    <p:extLst>
      <p:ext uri="{BB962C8B-B14F-4D97-AF65-F5344CB8AC3E}">
        <p14:creationId xmlns:p14="http://schemas.microsoft.com/office/powerpoint/2010/main" val="3006234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Report</a:t>
            </a:r>
          </a:p>
        </p:txBody>
      </p:sp>
      <p:sp>
        <p:nvSpPr>
          <p:cNvPr id="3" name="Content Placeholder 2"/>
          <p:cNvSpPr>
            <a:spLocks noGrp="1"/>
          </p:cNvSpPr>
          <p:nvPr>
            <p:ph idx="1"/>
          </p:nvPr>
        </p:nvSpPr>
        <p:spPr>
          <a:xfrm>
            <a:off x="4419600" y="1219200"/>
            <a:ext cx="4419600" cy="5105400"/>
          </a:xfrm>
        </p:spPr>
        <p:txBody>
          <a:bodyPr/>
          <a:lstStyle/>
          <a:p>
            <a:r>
              <a:rPr lang="en-US" dirty="0"/>
              <a:t>Pedigreed descriptions of numerous critical experiments are available in </a:t>
            </a:r>
            <a:r>
              <a:rPr lang="en-US" b="1" dirty="0"/>
              <a:t>The International Handbook of Evaluated Criticality Safety Benchmark Experiments</a:t>
            </a:r>
          </a:p>
          <a:p>
            <a:r>
              <a:rPr lang="en-US" dirty="0"/>
              <a:t>Commonly referred to as the </a:t>
            </a:r>
            <a:r>
              <a:rPr lang="en-US" b="1" dirty="0"/>
              <a:t>ICSBEP</a:t>
            </a:r>
            <a:r>
              <a:rPr lang="en-US" dirty="0"/>
              <a:t> – International Criticality Safety Benchmark Experiment Project</a:t>
            </a:r>
          </a:p>
          <a:p>
            <a:r>
              <a:rPr lang="en-US" dirty="0"/>
              <a:t>Validation reports typically reference the handbook for benchmark details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20</a:t>
            </a:fld>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200" y="1353675"/>
            <a:ext cx="4417889" cy="4379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4514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pPr marL="0" indent="0">
              <a:buNone/>
            </a:pPr>
            <a:r>
              <a:rPr lang="en-US" b="1" dirty="0"/>
              <a:t>“A positive bias exists where the mean bias or the value of the fitted function is greater than zero”</a:t>
            </a:r>
          </a:p>
          <a:p>
            <a:r>
              <a:rPr lang="en-US" dirty="0"/>
              <a:t>This is where the mean </a:t>
            </a:r>
            <a:r>
              <a:rPr lang="en-US" dirty="0" err="1"/>
              <a:t>k</a:t>
            </a:r>
            <a:r>
              <a:rPr lang="en-US" baseline="-25000" dirty="0" err="1"/>
              <a:t>eff</a:t>
            </a:r>
            <a:r>
              <a:rPr lang="en-US" dirty="0"/>
              <a:t> is greater than 1 or the range where the </a:t>
            </a:r>
            <a:r>
              <a:rPr lang="en-US" dirty="0" err="1"/>
              <a:t>k</a:t>
            </a:r>
            <a:r>
              <a:rPr lang="en-US" baseline="-25000" dirty="0" err="1"/>
              <a:t>eff</a:t>
            </a:r>
            <a:r>
              <a:rPr lang="en-US" dirty="0"/>
              <a:t> function is greater than 1</a:t>
            </a:r>
          </a:p>
          <a:p>
            <a:r>
              <a:rPr lang="en-US" dirty="0"/>
              <a:t>If positive bias is used, “…its use shall be justified by the close applicability of the benchmarks.”</a:t>
            </a:r>
          </a:p>
          <a:p>
            <a:r>
              <a:rPr lang="en-US" dirty="0"/>
              <a:t>“If the justification cannot be made, the positive bias shall be removed using methods consistent with the statistical approach or through the use of an increased margin of subcriticality”</a:t>
            </a:r>
          </a:p>
          <a:p>
            <a:pPr marL="0" indent="0">
              <a:buNone/>
            </a:pPr>
            <a:endParaRPr lang="en-US" b="1" dirty="0"/>
          </a:p>
          <a:p>
            <a:pPr marL="0" indent="0">
              <a:buNone/>
            </a:pPr>
            <a:r>
              <a:rPr lang="en-US" b="1" dirty="0"/>
              <a:t>Not all “critical” experiments have k</a:t>
            </a:r>
            <a:r>
              <a:rPr lang="en-US" b="1" baseline="-25000" dirty="0"/>
              <a:t>eff</a:t>
            </a:r>
            <a:r>
              <a:rPr lang="en-US" b="1" dirty="0"/>
              <a:t> of 1</a:t>
            </a:r>
          </a:p>
          <a:p>
            <a:r>
              <a:rPr lang="en-US" dirty="0"/>
              <a:t>Benchmark results can be normalized for statistical analysis:</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21</a:t>
            </a:fld>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6781800" y="4807022"/>
                <a:ext cx="1436355" cy="6031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𝑛𝑜𝑟𝑚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𝑐𝑎𝑙𝑐</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𝑒𝑥𝑝</m:t>
                              </m:r>
                            </m:sub>
                          </m:sSub>
                        </m:den>
                      </m:f>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781800" y="4807022"/>
                <a:ext cx="1436355" cy="60317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13100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“The margin of subcriticality and its basis shall be documented.”</a:t>
            </a:r>
          </a:p>
          <a:p>
            <a:pPr lvl="1"/>
            <a:r>
              <a:rPr lang="en-US" dirty="0"/>
              <a:t>The origins of the MoS values in use are not clear</a:t>
            </a:r>
          </a:p>
          <a:p>
            <a:pPr lvl="1"/>
            <a:r>
              <a:rPr lang="en-US" dirty="0"/>
              <a:t>Some say it is there to cover the “unknown unknowns”</a:t>
            </a:r>
          </a:p>
          <a:p>
            <a:r>
              <a:rPr lang="en-US" dirty="0"/>
              <a:t>Adequacy of cross section data for certain materials</a:t>
            </a:r>
          </a:p>
          <a:p>
            <a:r>
              <a:rPr lang="en-US" dirty="0"/>
              <a:t>How close does the system of concern need to "fit" the range of applicability?</a:t>
            </a:r>
          </a:p>
          <a:p>
            <a:r>
              <a:rPr lang="en-US" dirty="0"/>
              <a:t>Use of benchmarks that have been used to evaluate nuclear data</a:t>
            </a:r>
          </a:p>
          <a:p>
            <a:pPr lvl="1"/>
            <a:r>
              <a:rPr lang="en-US" dirty="0"/>
              <a:t>Computed k</a:t>
            </a:r>
            <a:r>
              <a:rPr lang="en-US" baseline="-25000" dirty="0"/>
              <a:t>eff</a:t>
            </a:r>
            <a:r>
              <a:rPr lang="en-US" dirty="0"/>
              <a:t> should be exactly 1 because the nuclear data was adjusted to achieve that result</a:t>
            </a:r>
          </a:p>
          <a:p>
            <a:r>
              <a:rPr lang="en-US" dirty="0"/>
              <a:t>Are statistical processes even applicable?</a:t>
            </a:r>
          </a:p>
          <a:p>
            <a:pPr lvl="1"/>
            <a:r>
              <a:rPr lang="en-US" dirty="0"/>
              <a:t>Each critical experiment is a unique measurement involving specific materials, configurations, and conditions.  Statistics views experiments (i.e. a sample population) as a common effort to measure the “same” condition (k</a:t>
            </a:r>
            <a:r>
              <a:rPr lang="en-US" baseline="-25000" dirty="0"/>
              <a:t>eff</a:t>
            </a:r>
            <a:r>
              <a:rPr lang="en-US" dirty="0"/>
              <a:t> = unity.)</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22</a:t>
            </a:fld>
            <a:endParaRPr lang="en-US" dirty="0"/>
          </a:p>
        </p:txBody>
      </p:sp>
    </p:spTree>
    <p:extLst>
      <p:ext uri="{BB962C8B-B14F-4D97-AF65-F5344CB8AC3E}">
        <p14:creationId xmlns:p14="http://schemas.microsoft.com/office/powerpoint/2010/main" val="600212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Analysis</a:t>
            </a:r>
          </a:p>
        </p:txBody>
      </p:sp>
      <p:sp>
        <p:nvSpPr>
          <p:cNvPr id="3" name="Content Placeholder 2"/>
          <p:cNvSpPr>
            <a:spLocks noGrp="1"/>
          </p:cNvSpPr>
          <p:nvPr>
            <p:ph idx="1"/>
          </p:nvPr>
        </p:nvSpPr>
        <p:spPr/>
        <p:txBody>
          <a:bodyPr/>
          <a:lstStyle/>
          <a:p>
            <a:pPr marL="0" indent="0">
              <a:buNone/>
            </a:pPr>
            <a:r>
              <a:rPr lang="en-US" b="1" dirty="0"/>
              <a:t>Typically used to determine bias and bias uncertainty</a:t>
            </a:r>
          </a:p>
          <a:p>
            <a:r>
              <a:rPr lang="en-US" dirty="0"/>
              <a:t>Population:</a:t>
            </a:r>
          </a:p>
          <a:p>
            <a:pPr lvl="1"/>
            <a:r>
              <a:rPr lang="en-US" dirty="0"/>
              <a:t>the actual or sample population (seen)</a:t>
            </a:r>
          </a:p>
          <a:p>
            <a:pPr marL="285750" lvl="1" indent="0">
              <a:buNone/>
            </a:pPr>
            <a:r>
              <a:rPr lang="en-US" dirty="0"/>
              <a:t>and</a:t>
            </a:r>
          </a:p>
          <a:p>
            <a:pPr lvl="1"/>
            <a:r>
              <a:rPr lang="en-US" dirty="0"/>
              <a:t>the true or parent population (not seen)</a:t>
            </a:r>
          </a:p>
          <a:p>
            <a:r>
              <a:rPr lang="en-US" dirty="0"/>
              <a:t>The actual or sample population is the set of calculated k</a:t>
            </a:r>
            <a:r>
              <a:rPr lang="en-US" baseline="-25000" dirty="0"/>
              <a:t>eff</a:t>
            </a:r>
            <a:r>
              <a:rPr lang="en-US" dirty="0"/>
              <a:t> values for the set of experiments utilized (i.e. benchmark cases)</a:t>
            </a:r>
          </a:p>
          <a:p>
            <a:r>
              <a:rPr lang="en-US" dirty="0"/>
              <a:t>The true or parent population is the statistical extension of the observed population to a hypothetical infinite number of experiments within the area of applicability</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23</a:t>
            </a:fld>
            <a:endParaRPr lang="en-US" dirty="0"/>
          </a:p>
        </p:txBody>
      </p:sp>
    </p:spTree>
    <p:extLst>
      <p:ext uri="{BB962C8B-B14F-4D97-AF65-F5344CB8AC3E}">
        <p14:creationId xmlns:p14="http://schemas.microsoft.com/office/powerpoint/2010/main" val="3548676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Analysis</a:t>
            </a:r>
          </a:p>
        </p:txBody>
      </p:sp>
      <p:sp>
        <p:nvSpPr>
          <p:cNvPr id="3" name="Content Placeholder 2"/>
          <p:cNvSpPr>
            <a:spLocks noGrp="1"/>
          </p:cNvSpPr>
          <p:nvPr>
            <p:ph idx="1"/>
          </p:nvPr>
        </p:nvSpPr>
        <p:spPr/>
        <p:txBody>
          <a:bodyPr/>
          <a:lstStyle/>
          <a:p>
            <a:r>
              <a:rPr lang="en-US" dirty="0"/>
              <a:t>Deviation: the difference between an individual sample point and the estimate determined from all sample points</a:t>
            </a:r>
          </a:p>
          <a:p>
            <a:r>
              <a:rPr lang="en-US" dirty="0"/>
              <a:t>Variance: </a:t>
            </a:r>
          </a:p>
          <a:p>
            <a:pPr lvl="1"/>
            <a:r>
              <a:rPr lang="en-US" dirty="0"/>
              <a:t>Average of the squares of the deviations about the sample mean (divide by N-1) </a:t>
            </a:r>
          </a:p>
          <a:p>
            <a:pPr marL="285750" lvl="1" indent="0">
              <a:buNone/>
            </a:pPr>
            <a:r>
              <a:rPr lang="en-US" dirty="0"/>
              <a:t>or </a:t>
            </a:r>
          </a:p>
          <a:p>
            <a:pPr lvl="1"/>
            <a:r>
              <a:rPr lang="en-US" dirty="0"/>
              <a:t>Average of the squares of the deviations about </a:t>
            </a:r>
            <a:r>
              <a:rPr lang="en-US" dirty="0" err="1"/>
              <a:t>k</a:t>
            </a:r>
            <a:r>
              <a:rPr lang="en-US" baseline="-25000" dirty="0" err="1"/>
              <a:t>eff</a:t>
            </a:r>
            <a:r>
              <a:rPr lang="en-US" dirty="0"/>
              <a:t>(x) correlation (divide by N-2 for first order fit)</a:t>
            </a:r>
          </a:p>
          <a:p>
            <a:r>
              <a:rPr lang="en-US" dirty="0"/>
              <a:t>Standard Deviation: The square root of the variance for a normal (Gaussian) distribution</a:t>
            </a:r>
          </a:p>
          <a:p>
            <a:r>
              <a:rPr lang="en-US" dirty="0"/>
              <a:t>Confidence Level:  the percentage of all possible samples that can be expected to include the true population parameter</a:t>
            </a:r>
          </a:p>
          <a:p>
            <a:endParaRPr lang="en-US" dirty="0"/>
          </a:p>
          <a:p>
            <a:r>
              <a:rPr lang="en-US" dirty="0"/>
              <a:t>Benchmark Uncertainty</a:t>
            </a:r>
          </a:p>
          <a:p>
            <a:pPr lvl="1"/>
            <a:r>
              <a:rPr lang="en-US" dirty="0"/>
              <a:t>Can be used for weighting</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24</a:t>
            </a:fld>
            <a:endParaRPr lang="en-US" dirty="0"/>
          </a:p>
        </p:txBody>
      </p:sp>
      <mc:AlternateContent xmlns:mc="http://schemas.openxmlformats.org/markup-compatibility/2006">
        <mc:Choice xmlns:a14="http://schemas.microsoft.com/office/drawing/2010/main" Requires="a14">
          <p:sp>
            <p:nvSpPr>
              <p:cNvPr id="5" name="TextBox 4"/>
              <p:cNvSpPr txBox="1"/>
              <p:nvPr/>
            </p:nvSpPr>
            <p:spPr>
              <a:xfrm>
                <a:off x="3124200" y="5029200"/>
                <a:ext cx="1903791"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𝑐𝑎𝑙𝑐</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𝑒𝑥𝑝</m:t>
                              </m:r>
                            </m:sub>
                            <m:sup>
                              <m:r>
                                <a:rPr lang="en-US" b="0" i="1" smtClean="0">
                                  <a:latin typeface="Cambria Math" panose="02040503050406030204" pitchFamily="18" charset="0"/>
                                  <a:ea typeface="Cambria Math" panose="02040503050406030204" pitchFamily="18" charset="0"/>
                                </a:rPr>
                                <m:t>2</m:t>
                              </m:r>
                            </m:sup>
                          </m:sSubSup>
                        </m:e>
                      </m:rad>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3124200" y="5029200"/>
                <a:ext cx="1903791" cy="563680"/>
              </a:xfrm>
              <a:prstGeom prst="rect">
                <a:avLst/>
              </a:prstGeom>
              <a:blipFill>
                <a:blip r:embed="rId2"/>
                <a:stretch>
                  <a:fillRect b="-1087"/>
                </a:stretch>
              </a:blipFill>
            </p:spPr>
            <p:txBody>
              <a:bodyPr/>
              <a:lstStyle/>
              <a:p>
                <a:r>
                  <a:rPr lang="en-US">
                    <a:noFill/>
                  </a:rPr>
                  <a:t> </a:t>
                </a:r>
              </a:p>
            </p:txBody>
          </p:sp>
        </mc:Fallback>
      </mc:AlternateContent>
    </p:spTree>
    <p:extLst>
      <p:ext uri="{BB962C8B-B14F-4D97-AF65-F5344CB8AC3E}">
        <p14:creationId xmlns:p14="http://schemas.microsoft.com/office/powerpoint/2010/main" val="1695664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2895600" cy="4267200"/>
          </a:xfrm>
        </p:spPr>
        <p:txBody>
          <a:bodyPr/>
          <a:lstStyle/>
          <a:p>
            <a:pPr marL="0" indent="0">
              <a:buNone/>
            </a:pPr>
            <a:r>
              <a:rPr lang="en-US" b="1" dirty="0">
                <a:solidFill>
                  <a:srgbClr val="FF0000"/>
                </a:solidFill>
              </a:rPr>
              <a:t>A decision process for selecting a statistical method to compute   bias and bias uncertainty</a:t>
            </a:r>
          </a:p>
          <a:p>
            <a:pPr marL="0" indent="0">
              <a:buNone/>
            </a:pPr>
            <a:r>
              <a:rPr lang="en-US" b="1" dirty="0">
                <a:solidFill>
                  <a:srgbClr val="FF0000"/>
                </a:solidFill>
              </a:rPr>
              <a:t>(1.0 + Bias - Bias </a:t>
            </a:r>
            <a:r>
              <a:rPr lang="en-US" b="1" dirty="0" err="1">
                <a:solidFill>
                  <a:srgbClr val="FF0000"/>
                </a:solidFill>
              </a:rPr>
              <a:t>Uncert</a:t>
            </a:r>
            <a:r>
              <a:rPr lang="en-US" b="1" dirty="0">
                <a:solidFill>
                  <a:srgbClr val="FF0000"/>
                </a:solidFill>
              </a:rPr>
              <a:t>)</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25</a:t>
            </a:fld>
            <a:endParaRPr lang="en-US" dirty="0"/>
          </a:p>
        </p:txBody>
      </p:sp>
      <p:grpSp>
        <p:nvGrpSpPr>
          <p:cNvPr id="5" name="Group 4"/>
          <p:cNvGrpSpPr/>
          <p:nvPr/>
        </p:nvGrpSpPr>
        <p:grpSpPr>
          <a:xfrm>
            <a:off x="2438400" y="381000"/>
            <a:ext cx="6532623" cy="5867400"/>
            <a:chOff x="2438400" y="381000"/>
            <a:chExt cx="6532623" cy="5867400"/>
          </a:xfrm>
        </p:grpSpPr>
        <p:graphicFrame>
          <p:nvGraphicFramePr>
            <p:cNvPr id="6" name="Object 4"/>
            <p:cNvGraphicFramePr>
              <a:graphicFrameLocks noChangeAspect="1"/>
            </p:cNvGraphicFramePr>
            <p:nvPr>
              <p:extLst>
                <p:ext uri="{D42A27DB-BD31-4B8C-83A1-F6EECF244321}">
                  <p14:modId xmlns:p14="http://schemas.microsoft.com/office/powerpoint/2010/main" val="2947545427"/>
                </p:ext>
              </p:extLst>
            </p:nvPr>
          </p:nvGraphicFramePr>
          <p:xfrm>
            <a:off x="2438400" y="381000"/>
            <a:ext cx="5694363" cy="5867400"/>
          </p:xfrm>
          <a:graphic>
            <a:graphicData uri="http://schemas.openxmlformats.org/presentationml/2006/ole">
              <mc:AlternateContent xmlns:mc="http://schemas.openxmlformats.org/markup-compatibility/2006">
                <mc:Choice xmlns:v="urn:schemas-microsoft-com:vml" Requires="v">
                  <p:oleObj spid="_x0000_s1093" name="Picture" r:id="rId3" imgW="4456176" imgH="4876800" progId="Word.Picture.8">
                    <p:embed/>
                  </p:oleObj>
                </mc:Choice>
                <mc:Fallback>
                  <p:oleObj name="Picture" r:id="rId3" imgW="4456176" imgH="48768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1000"/>
                          <a:ext cx="569436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6"/>
            <p:cNvSpPr txBox="1">
              <a:spLocks noChangeArrowheads="1"/>
            </p:cNvSpPr>
            <p:nvPr/>
          </p:nvSpPr>
          <p:spPr bwMode="auto">
            <a:xfrm>
              <a:off x="7848600" y="1600200"/>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FF0000"/>
                  </a:solidFill>
                </a:rPr>
                <a:t>Least</a:t>
              </a:r>
            </a:p>
            <a:p>
              <a:pPr eaLnBrk="1" hangingPunct="1">
                <a:spcBef>
                  <a:spcPct val="0"/>
                </a:spcBef>
                <a:buFontTx/>
                <a:buNone/>
              </a:pPr>
              <a:r>
                <a:rPr lang="en-US" altLang="en-US" sz="1200" b="1" dirty="0">
                  <a:solidFill>
                    <a:srgbClr val="FF0000"/>
                  </a:solidFill>
                </a:rPr>
                <a:t>conservative</a:t>
              </a:r>
            </a:p>
          </p:txBody>
        </p:sp>
        <p:sp>
          <p:nvSpPr>
            <p:cNvPr id="8" name="Text Box 7"/>
            <p:cNvSpPr txBox="1">
              <a:spLocks noChangeArrowheads="1"/>
            </p:cNvSpPr>
            <p:nvPr/>
          </p:nvSpPr>
          <p:spPr bwMode="auto">
            <a:xfrm>
              <a:off x="7772400" y="5257800"/>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FF0000"/>
                  </a:solidFill>
                </a:rPr>
                <a:t>Most</a:t>
              </a:r>
            </a:p>
            <a:p>
              <a:pPr eaLnBrk="1" hangingPunct="1">
                <a:spcBef>
                  <a:spcPct val="0"/>
                </a:spcBef>
                <a:buFontTx/>
                <a:buNone/>
              </a:pPr>
              <a:r>
                <a:rPr lang="en-US" altLang="en-US" sz="1200" b="1" dirty="0">
                  <a:solidFill>
                    <a:srgbClr val="FF0000"/>
                  </a:solidFill>
                </a:rPr>
                <a:t>conservative</a:t>
              </a:r>
            </a:p>
          </p:txBody>
        </p:sp>
        <p:sp>
          <p:nvSpPr>
            <p:cNvPr id="9" name="Line 8"/>
            <p:cNvSpPr>
              <a:spLocks noChangeShapeType="1"/>
            </p:cNvSpPr>
            <p:nvPr/>
          </p:nvSpPr>
          <p:spPr bwMode="auto">
            <a:xfrm flipH="1" flipV="1">
              <a:off x="7391400" y="4876800"/>
              <a:ext cx="381000" cy="3810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9"/>
            <p:cNvSpPr>
              <a:spLocks noChangeShapeType="1"/>
            </p:cNvSpPr>
            <p:nvPr/>
          </p:nvSpPr>
          <p:spPr bwMode="auto">
            <a:xfrm flipH="1">
              <a:off x="7467600" y="2057400"/>
              <a:ext cx="304800" cy="3048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 Box 10"/>
            <p:cNvSpPr txBox="1">
              <a:spLocks noChangeArrowheads="1"/>
            </p:cNvSpPr>
            <p:nvPr/>
          </p:nvSpPr>
          <p:spPr bwMode="auto">
            <a:xfrm>
              <a:off x="5029200" y="533400"/>
              <a:ext cx="14081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t>Consider what the</a:t>
              </a:r>
            </a:p>
            <a:p>
              <a:pPr eaLnBrk="1" hangingPunct="1">
                <a:spcBef>
                  <a:spcPct val="0"/>
                </a:spcBef>
                <a:buFontTx/>
                <a:buNone/>
              </a:pPr>
              <a:r>
                <a:rPr lang="en-US" altLang="en-US" sz="1200"/>
                <a:t>desired area of </a:t>
              </a:r>
            </a:p>
            <a:p>
              <a:pPr eaLnBrk="1" hangingPunct="1">
                <a:spcBef>
                  <a:spcPct val="0"/>
                </a:spcBef>
                <a:buFontTx/>
                <a:buNone/>
              </a:pPr>
              <a:r>
                <a:rPr lang="en-US" altLang="en-US" sz="1200"/>
                <a:t>applicability is</a:t>
              </a:r>
            </a:p>
          </p:txBody>
        </p:sp>
        <p:sp>
          <p:nvSpPr>
            <p:cNvPr id="12" name="Line 11"/>
            <p:cNvSpPr>
              <a:spLocks noChangeShapeType="1"/>
            </p:cNvSpPr>
            <p:nvPr/>
          </p:nvSpPr>
          <p:spPr bwMode="auto">
            <a:xfrm flipH="1">
              <a:off x="4495800" y="762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cxnSp>
        <p:nvCxnSpPr>
          <p:cNvPr id="13" name="Straight Arrow Connector 12"/>
          <p:cNvCxnSpPr/>
          <p:nvPr/>
        </p:nvCxnSpPr>
        <p:spPr>
          <a:xfrm flipH="1">
            <a:off x="4953000" y="5562600"/>
            <a:ext cx="2743200" cy="304800"/>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2817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a Statistical Method</a:t>
            </a:r>
          </a:p>
        </p:txBody>
      </p:sp>
      <p:sp>
        <p:nvSpPr>
          <p:cNvPr id="3" name="Content Placeholder 2"/>
          <p:cNvSpPr>
            <a:spLocks noGrp="1"/>
          </p:cNvSpPr>
          <p:nvPr>
            <p:ph idx="1"/>
          </p:nvPr>
        </p:nvSpPr>
        <p:spPr>
          <a:xfrm>
            <a:off x="304800" y="1219200"/>
            <a:ext cx="1976703" cy="5105400"/>
          </a:xfrm>
        </p:spPr>
        <p:txBody>
          <a:bodyPr/>
          <a:lstStyle/>
          <a:p>
            <a:r>
              <a:rPr lang="en-US" dirty="0"/>
              <a:t>Confidence and tolerance bands will follow the curve fit (below the fit)</a:t>
            </a:r>
          </a:p>
          <a:p>
            <a:r>
              <a:rPr lang="en-US" dirty="0"/>
              <a:t>Confidence band may not lie below all data points</a:t>
            </a:r>
          </a:p>
          <a:p>
            <a:r>
              <a:rPr lang="en-US" dirty="0"/>
              <a:t>Tolerance limit lies below the average</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26</a:t>
            </a:fld>
            <a:endParaRPr lang="en-US" dirty="0"/>
          </a:p>
        </p:txBody>
      </p:sp>
      <p:pic>
        <p:nvPicPr>
          <p:cNvPr id="5" name="Picture 4"/>
          <p:cNvPicPr>
            <a:picLocks noChangeAspect="1"/>
          </p:cNvPicPr>
          <p:nvPr/>
        </p:nvPicPr>
        <p:blipFill>
          <a:blip r:embed="rId2"/>
          <a:stretch>
            <a:fillRect/>
          </a:stretch>
        </p:blipFill>
        <p:spPr>
          <a:xfrm>
            <a:off x="2281503" y="702819"/>
            <a:ext cx="7167297" cy="5393181"/>
          </a:xfrm>
          <a:prstGeom prst="rect">
            <a:avLst/>
          </a:prstGeom>
        </p:spPr>
      </p:pic>
    </p:spTree>
    <p:extLst>
      <p:ext uri="{BB962C8B-B14F-4D97-AF65-F5344CB8AC3E}">
        <p14:creationId xmlns:p14="http://schemas.microsoft.com/office/powerpoint/2010/main" val="2727767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846"/>
          <a:stretch>
            <a:fillRect/>
          </a:stretch>
        </p:blipFill>
        <p:spPr bwMode="auto">
          <a:xfrm rot="60000">
            <a:off x="381000" y="1550988"/>
            <a:ext cx="83058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Non-parametric Method (NUREG/CR-6698)</a:t>
            </a:r>
          </a:p>
        </p:txBody>
      </p:sp>
      <p:sp>
        <p:nvSpPr>
          <p:cNvPr id="3" name="Content Placeholder 2"/>
          <p:cNvSpPr>
            <a:spLocks noGrp="1"/>
          </p:cNvSpPr>
          <p:nvPr>
            <p:ph idx="1"/>
          </p:nvPr>
        </p:nvSpPr>
        <p:spPr/>
        <p:txBody>
          <a:bodyPr/>
          <a:lstStyle/>
          <a:p>
            <a:r>
              <a:rPr lang="en-US" dirty="0"/>
              <a:t>Used when sample population does not have a normal distribution (or another distribution with defined parameters)</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27</a:t>
            </a:fld>
            <a:endParaRPr lang="en-US" dirty="0"/>
          </a:p>
        </p:txBody>
      </p:sp>
      <p:sp>
        <p:nvSpPr>
          <p:cNvPr id="6" name="TextBox 1"/>
          <p:cNvSpPr txBox="1">
            <a:spLocks noChangeArrowheads="1"/>
          </p:cNvSpPr>
          <p:nvPr/>
        </p:nvSpPr>
        <p:spPr bwMode="auto">
          <a:xfrm>
            <a:off x="2190750" y="3276600"/>
            <a:ext cx="268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FF0000"/>
                </a:solidFill>
              </a:rPr>
              <a:t>(above the value at rank m)</a:t>
            </a:r>
          </a:p>
        </p:txBody>
      </p:sp>
    </p:spTree>
    <p:extLst>
      <p:ext uri="{BB962C8B-B14F-4D97-AF65-F5344CB8AC3E}">
        <p14:creationId xmlns:p14="http://schemas.microsoft.com/office/powerpoint/2010/main" val="2594856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Non-parametric Method (NUREG/CR-6698)</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28</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452438" y="1592168"/>
            <a:ext cx="785336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2209800" y="5257800"/>
            <a:ext cx="343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solidFill>
                  <a:srgbClr val="FF0000"/>
                </a:solidFill>
              </a:rPr>
              <a:t>(1.0 + Bias - Bias Uncertainty)</a:t>
            </a:r>
            <a:endParaRPr lang="en-US" altLang="en-US" b="1" dirty="0"/>
          </a:p>
        </p:txBody>
      </p:sp>
      <p:sp>
        <p:nvSpPr>
          <p:cNvPr id="7" name="TextBox 1"/>
          <p:cNvSpPr txBox="1">
            <a:spLocks noChangeArrowheads="1"/>
          </p:cNvSpPr>
          <p:nvPr/>
        </p:nvSpPr>
        <p:spPr bwMode="auto">
          <a:xfrm>
            <a:off x="5105400" y="2133600"/>
            <a:ext cx="2318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dirty="0">
                <a:solidFill>
                  <a:srgbClr val="FF0000"/>
                </a:solidFill>
              </a:rPr>
              <a:t>(above the lowest rank)</a:t>
            </a:r>
          </a:p>
        </p:txBody>
      </p:sp>
      <p:sp>
        <p:nvSpPr>
          <p:cNvPr id="10" name="Left Brace 9"/>
          <p:cNvSpPr/>
          <p:nvPr/>
        </p:nvSpPr>
        <p:spPr>
          <a:xfrm rot="5400000">
            <a:off x="2721371" y="4626372"/>
            <a:ext cx="348457" cy="106680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a:off x="1524000" y="4970303"/>
            <a:ext cx="3352800" cy="152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648200" y="4985543"/>
            <a:ext cx="990600" cy="34845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181599" y="4970303"/>
            <a:ext cx="2057401" cy="152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5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Non-parametric Method (NUREG/CR-6698)</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29</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50962"/>
            <a:ext cx="8153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1331037" y="5715000"/>
                <a:ext cx="6238631" cy="3032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𝒌</m:t>
                          </m:r>
                        </m:e>
                        <m:sub>
                          <m:r>
                            <a:rPr lang="en-US" b="1" i="1" smtClean="0">
                              <a:solidFill>
                                <a:srgbClr val="FF0000"/>
                              </a:solidFill>
                              <a:latin typeface="Cambria Math" panose="02040503050406030204" pitchFamily="18" charset="0"/>
                            </a:rPr>
                            <m:t>𝑼𝑺𝑳</m:t>
                          </m:r>
                        </m:sub>
                      </m:sSub>
                      <m:r>
                        <a:rPr lang="en-US" b="1" i="0"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𝒔𝒎𝒂𝒍𝒍𝒆𝒔𝒕</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𝒌</m:t>
                          </m:r>
                        </m:e>
                        <m:sub>
                          <m:r>
                            <a:rPr lang="en-US" b="1" i="1" smtClean="0">
                              <a:solidFill>
                                <a:srgbClr val="FF0000"/>
                              </a:solidFill>
                              <a:latin typeface="Cambria Math" panose="02040503050406030204" pitchFamily="18" charset="0"/>
                            </a:rPr>
                            <m:t>𝒆𝒇𝒇</m:t>
                          </m:r>
                        </m:sub>
                      </m:sSub>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𝝈</m:t>
                          </m:r>
                        </m:e>
                        <m:sub>
                          <m:r>
                            <a:rPr lang="en-US" b="1" i="1" smtClean="0">
                              <a:solidFill>
                                <a:srgbClr val="FF0000"/>
                              </a:solidFill>
                              <a:latin typeface="Cambria Math" panose="02040503050406030204" pitchFamily="18" charset="0"/>
                            </a:rPr>
                            <m:t>𝒊</m:t>
                          </m:r>
                        </m:sub>
                      </m:sSub>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𝒐𝒇</m:t>
                      </m:r>
                      <m:r>
                        <a:rPr lang="en-US" b="1" i="1" smtClean="0">
                          <a:solidFill>
                            <a:srgbClr val="FF0000"/>
                          </a:solidFill>
                          <a:latin typeface="Cambria Math" panose="02040503050406030204" pitchFamily="18" charset="0"/>
                        </a:rPr>
                        <m:t> </m:t>
                      </m:r>
                      <m:r>
                        <a:rPr lang="en-US" b="1" i="1" smtClean="0">
                          <a:solidFill>
                            <a:srgbClr val="FF0000"/>
                          </a:solidFill>
                          <a:latin typeface="Cambria Math" panose="02040503050406030204" pitchFamily="18" charset="0"/>
                        </a:rPr>
                        <m:t>𝒔𝒎𝒂𝒍𝒍𝒆𝒔𝒕</m:t>
                      </m:r>
                      <m:r>
                        <a:rPr lang="en-US" b="1" i="1" smtClean="0">
                          <a:solidFill>
                            <a:srgbClr val="FF0000"/>
                          </a:solidFill>
                          <a:latin typeface="Cambria Math" panose="02040503050406030204" pitchFamily="18" charset="0"/>
                        </a:rPr>
                        <m:t> </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𝒌</m:t>
                          </m:r>
                        </m:e>
                        <m:sub>
                          <m:r>
                            <a:rPr lang="en-US" b="1" i="1" smtClean="0">
                              <a:solidFill>
                                <a:srgbClr val="FF0000"/>
                              </a:solidFill>
                              <a:latin typeface="Cambria Math" panose="02040503050406030204" pitchFamily="18" charset="0"/>
                            </a:rPr>
                            <m:t>𝒆𝒇𝒇</m:t>
                          </m:r>
                        </m:sub>
                      </m:sSub>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𝑵𝑷𝑴</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𝑴𝒐𝑺</m:t>
                      </m:r>
                      <m:r>
                        <a:rPr lang="en-US" b="1" i="0" smtClean="0">
                          <a:solidFill>
                            <a:srgbClr val="FF0000"/>
                          </a:solidFill>
                          <a:latin typeface="Cambria Math" panose="02040503050406030204" pitchFamily="18" charset="0"/>
                        </a:rPr>
                        <m:t> </m:t>
                      </m:r>
                    </m:oMath>
                  </m:oMathPara>
                </a14:m>
                <a:endParaRPr lang="en-US" b="1"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31037" y="5715000"/>
                <a:ext cx="6238631" cy="303225"/>
              </a:xfrm>
              <a:prstGeom prst="rect">
                <a:avLst/>
              </a:prstGeom>
              <a:blipFill rotWithShape="0">
                <a:blip r:embed="rId3"/>
                <a:stretch>
                  <a:fillRect l="-391" t="-2041" b="-28571"/>
                </a:stretch>
              </a:blipFill>
            </p:spPr>
            <p:txBody>
              <a:bodyPr/>
              <a:lstStyle/>
              <a:p>
                <a:r>
                  <a:rPr lang="en-US">
                    <a:noFill/>
                  </a:rPr>
                  <a:t> </a:t>
                </a:r>
              </a:p>
            </p:txBody>
          </p:sp>
        </mc:Fallback>
      </mc:AlternateContent>
    </p:spTree>
    <p:extLst>
      <p:ext uri="{BB962C8B-B14F-4D97-AF65-F5344CB8AC3E}">
        <p14:creationId xmlns:p14="http://schemas.microsoft.com/office/powerpoint/2010/main" val="180267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pPr marL="0" indent="0">
              <a:spcBef>
                <a:spcPct val="0"/>
              </a:spcBef>
              <a:buNone/>
            </a:pPr>
            <a:r>
              <a:rPr lang="en-US" altLang="en-US" b="1" dirty="0"/>
              <a:t>Validation is defined as “The process of quantifying … the suitability of a computer code system for use in nuclear criticality safety analyses…”</a:t>
            </a:r>
          </a:p>
          <a:p>
            <a:pPr marL="0" indent="0">
              <a:spcBef>
                <a:spcPct val="0"/>
              </a:spcBef>
              <a:buNone/>
            </a:pPr>
            <a:endParaRPr lang="en-US" altLang="en-US" b="1" dirty="0"/>
          </a:p>
          <a:p>
            <a:pPr marL="342900" indent="-342900">
              <a:spcBef>
                <a:spcPct val="0"/>
              </a:spcBef>
              <a:buFont typeface="+mj-lt"/>
              <a:buAutoNum type="arabicPeriod"/>
            </a:pPr>
            <a:r>
              <a:rPr lang="en-US" altLang="en-US" dirty="0"/>
              <a:t>To establish the adequacy of a computer, code, and cross section set</a:t>
            </a:r>
          </a:p>
          <a:p>
            <a:pPr>
              <a:spcBef>
                <a:spcPct val="0"/>
              </a:spcBef>
              <a:buNone/>
            </a:pPr>
            <a:r>
              <a:rPr lang="en-US" altLang="en-US" dirty="0"/>
              <a:t>      (“the computational method”) for its intended use, </a:t>
            </a:r>
          </a:p>
          <a:p>
            <a:pPr>
              <a:spcBef>
                <a:spcPct val="0"/>
              </a:spcBef>
              <a:buNone/>
            </a:pPr>
            <a:endParaRPr lang="en-US" altLang="en-US" dirty="0"/>
          </a:p>
          <a:p>
            <a:pPr>
              <a:spcBef>
                <a:spcPct val="0"/>
              </a:spcBef>
              <a:buNone/>
            </a:pPr>
            <a:r>
              <a:rPr lang="en-US" altLang="en-US" dirty="0"/>
              <a:t>AND</a:t>
            </a:r>
          </a:p>
          <a:p>
            <a:pPr>
              <a:spcBef>
                <a:spcPct val="0"/>
              </a:spcBef>
              <a:buNone/>
            </a:pPr>
            <a:endParaRPr lang="en-US" altLang="en-US" dirty="0"/>
          </a:p>
          <a:p>
            <a:pPr marL="342900" indent="-342900">
              <a:spcBef>
                <a:spcPct val="0"/>
              </a:spcBef>
              <a:buFont typeface="+mj-lt"/>
              <a:buAutoNum type="arabicPeriod" startAt="2"/>
            </a:pPr>
            <a:r>
              <a:rPr lang="en-US" altLang="en-US" dirty="0"/>
              <a:t>To quantify the calculational bias and uncertainties, and acceptance criteria such that there is confidence that the calculated results thought to indicate subcriticality reliably indicate subcritical systems.</a:t>
            </a:r>
          </a:p>
          <a:p>
            <a:pPr marL="0" indent="0">
              <a:spcBef>
                <a:spcPct val="0"/>
              </a:spcBef>
              <a:buNone/>
            </a:pPr>
            <a:endParaRPr lang="en-US" altLang="en-US" dirty="0"/>
          </a:p>
          <a:p>
            <a:pPr marL="0" indent="0">
              <a:spcBef>
                <a:spcPct val="0"/>
              </a:spcBef>
              <a:buNone/>
            </a:pPr>
            <a:r>
              <a:rPr lang="en-US" b="1" dirty="0"/>
              <a:t>Different from “verification”, which establishes that your code is installed correctly and tests functionality issues</a:t>
            </a:r>
          </a:p>
          <a:p>
            <a:pPr marL="0" indent="0">
              <a:spcBef>
                <a:spcPct val="0"/>
              </a:spcBef>
              <a:buNone/>
            </a:pPr>
            <a:endParaRPr lang="en-US" altLang="en-US"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a:t>
            </a:fld>
            <a:endParaRPr lang="en-US" dirty="0"/>
          </a:p>
        </p:txBody>
      </p:sp>
      <p:sp>
        <p:nvSpPr>
          <p:cNvPr id="5" name="TextBox 1"/>
          <p:cNvSpPr txBox="1">
            <a:spLocks noChangeArrowheads="1"/>
          </p:cNvSpPr>
          <p:nvPr/>
        </p:nvSpPr>
        <p:spPr bwMode="auto">
          <a:xfrm>
            <a:off x="609599" y="5602069"/>
            <a:ext cx="8001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FF0000"/>
                </a:solidFill>
                <a:latin typeface="Arial Black" panose="020B0A04020102020204" pitchFamily="34" charset="0"/>
              </a:rPr>
              <a:t>An upper subcritical limit (USL) is determined through the validation effort</a:t>
            </a:r>
          </a:p>
        </p:txBody>
      </p:sp>
    </p:spTree>
    <p:extLst>
      <p:ext uri="{BB962C8B-B14F-4D97-AF65-F5344CB8AC3E}">
        <p14:creationId xmlns:p14="http://schemas.microsoft.com/office/powerpoint/2010/main" val="3976408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Limit</a:t>
            </a:r>
          </a:p>
        </p:txBody>
      </p:sp>
      <p:sp>
        <p:nvSpPr>
          <p:cNvPr id="3" name="Content Placeholder 2"/>
          <p:cNvSpPr>
            <a:spLocks noGrp="1"/>
          </p:cNvSpPr>
          <p:nvPr>
            <p:ph idx="1"/>
          </p:nvPr>
        </p:nvSpPr>
        <p:spPr/>
        <p:txBody>
          <a:bodyPr/>
          <a:lstStyle/>
          <a:p>
            <a:pPr marL="0" indent="0">
              <a:buNone/>
            </a:pPr>
            <a:r>
              <a:rPr lang="en-US" altLang="en-US" b="1" dirty="0"/>
              <a:t>A </a:t>
            </a:r>
            <a:r>
              <a:rPr lang="en-US" altLang="en-US" b="1" u="sng" dirty="0"/>
              <a:t>single</a:t>
            </a:r>
            <a:r>
              <a:rPr lang="en-US" altLang="en-US" b="1" dirty="0"/>
              <a:t>, lower limit above which a </a:t>
            </a:r>
            <a:r>
              <a:rPr lang="en-US" altLang="en-US" b="1" u="sng" dirty="0"/>
              <a:t>defined fraction </a:t>
            </a:r>
            <a:r>
              <a:rPr lang="en-US" altLang="en-US" b="1" dirty="0"/>
              <a:t>of the true population of calculated k</a:t>
            </a:r>
            <a:r>
              <a:rPr lang="en-US" altLang="en-US" b="1" baseline="-25000" dirty="0"/>
              <a:t>eff</a:t>
            </a:r>
            <a:r>
              <a:rPr lang="en-US" altLang="en-US" b="1" dirty="0"/>
              <a:t> values are expected to lie with a </a:t>
            </a:r>
            <a:r>
              <a:rPr lang="en-US" altLang="en-US" b="1" u="sng" dirty="0"/>
              <a:t>prescribed confidence </a:t>
            </a:r>
            <a:r>
              <a:rPr lang="en-US" altLang="en-US" b="1" dirty="0"/>
              <a:t>within the area of applicability</a:t>
            </a:r>
          </a:p>
          <a:p>
            <a:r>
              <a:rPr lang="en-US" dirty="0"/>
              <a:t>The limit is computed from the mean of the results</a:t>
            </a:r>
          </a:p>
          <a:p>
            <a:r>
              <a:rPr lang="en-US" dirty="0"/>
              <a:t>95% confidence and 95% population fraction are typical</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30</a:t>
            </a:fld>
            <a:endParaRPr lang="en-US" dirty="0"/>
          </a:p>
        </p:txBody>
      </p:sp>
      <p:pic>
        <p:nvPicPr>
          <p:cNvPr id="5" name="Picture 4"/>
          <p:cNvPicPr>
            <a:picLocks noChangeAspect="1"/>
          </p:cNvPicPr>
          <p:nvPr/>
        </p:nvPicPr>
        <p:blipFill>
          <a:blip r:embed="rId2"/>
          <a:stretch>
            <a:fillRect/>
          </a:stretch>
        </p:blipFill>
        <p:spPr>
          <a:xfrm>
            <a:off x="2924177" y="2362200"/>
            <a:ext cx="5457824" cy="4106853"/>
          </a:xfrm>
          <a:prstGeom prst="rect">
            <a:avLst/>
          </a:prstGeom>
        </p:spPr>
      </p:pic>
      <p:sp>
        <p:nvSpPr>
          <p:cNvPr id="6" name="Rectangle 5"/>
          <p:cNvSpPr/>
          <p:nvPr/>
        </p:nvSpPr>
        <p:spPr>
          <a:xfrm>
            <a:off x="7239000" y="4648200"/>
            <a:ext cx="228600" cy="15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826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90600"/>
                <a:ext cx="8534400" cy="510540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𝑼𝑺𝑳</m:t>
                          </m:r>
                        </m:sub>
                      </m:sSub>
                      <m:r>
                        <a:rPr lang="en-US" b="1" i="1" smtClean="0">
                          <a:latin typeface="Cambria Math" panose="02040503050406030204" pitchFamily="18" charset="0"/>
                        </a:rPr>
                        <m:t>=</m:t>
                      </m:r>
                      <m:bar>
                        <m:barPr>
                          <m:pos m:val="top"/>
                          <m:ctrlPr>
                            <a:rPr lang="en-US" b="1" i="1" smtClean="0">
                              <a:latin typeface="Cambria Math" panose="02040503050406030204" pitchFamily="18" charset="0"/>
                            </a:rPr>
                          </m:ctrlPr>
                        </m:bar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𝒆𝒇𝒇</m:t>
                              </m:r>
                            </m:sub>
                          </m:sSub>
                        </m:e>
                      </m:bar>
                      <m:r>
                        <a:rPr lang="en-US" b="1" i="1" smtClean="0">
                          <a:latin typeface="Cambria Math" panose="02040503050406030204" pitchFamily="18" charset="0"/>
                        </a:rPr>
                        <m:t>−</m:t>
                      </m:r>
                      <m:r>
                        <a:rPr lang="en-US" b="1" i="1" smtClean="0">
                          <a:latin typeface="Cambria Math" panose="02040503050406030204" pitchFamily="18" charset="0"/>
                        </a:rPr>
                        <m:t>𝑼</m:t>
                      </m:r>
                      <m:r>
                        <a:rPr lang="en-US" b="1" i="1" smtClean="0">
                          <a:latin typeface="Cambria Math" panose="02040503050406030204" pitchFamily="18" charset="0"/>
                          <a:ea typeface="Cambria Math" panose="02040503050406030204" pitchFamily="18" charset="0"/>
                        </a:rPr>
                        <m:t>×</m:t>
                      </m:r>
                      <m:sSub>
                        <m:sSubPr>
                          <m:ctrlPr>
                            <a:rPr lang="en-US" b="1" i="1" smtClean="0">
                              <a:latin typeface="Cambria Math" panose="02040503050406030204" pitchFamily="18" charset="0"/>
                              <a:ea typeface="Cambria Math" panose="02040503050406030204" pitchFamily="18" charset="0"/>
                            </a:rPr>
                          </m:ctrlPr>
                        </m:sSubPr>
                        <m:e>
                          <m:r>
                            <a:rPr lang="en-US" b="1" i="1" smtClean="0">
                              <a:latin typeface="Cambria Math" panose="02040503050406030204" pitchFamily="18" charset="0"/>
                              <a:ea typeface="Cambria Math" panose="02040503050406030204" pitchFamily="18" charset="0"/>
                            </a:rPr>
                            <m:t>𝑺</m:t>
                          </m:r>
                        </m:e>
                        <m:sub>
                          <m:r>
                            <a:rPr lang="en-US" b="1" i="1" smtClean="0">
                              <a:latin typeface="Cambria Math" panose="02040503050406030204" pitchFamily="18" charset="0"/>
                              <a:ea typeface="Cambria Math" panose="02040503050406030204" pitchFamily="18" charset="0"/>
                            </a:rPr>
                            <m:t>𝑷</m:t>
                          </m:r>
                        </m:sub>
                      </m:sSub>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𝑴𝒐𝑺</m:t>
                      </m:r>
                    </m:oMath>
                  </m:oMathPara>
                </a14:m>
                <a:endParaRPr lang="en-US" b="1" dirty="0"/>
              </a:p>
              <a:p>
                <a:pPr marL="0" indent="0">
                  <a:buNone/>
                </a:pPr>
                <a:r>
                  <a:rPr lang="en-US" altLang="en-US" i="1" dirty="0">
                    <a:solidFill>
                      <a:srgbClr val="FF0000"/>
                    </a:solidFill>
                  </a:rPr>
                  <a:t>                                        </a:t>
                </a:r>
              </a:p>
              <a:p>
                <a:pPr marL="0" indent="0">
                  <a:buNone/>
                </a:pPr>
                <a:r>
                  <a:rPr lang="en-US" altLang="en-US" i="1" dirty="0">
                    <a:solidFill>
                      <a:srgbClr val="FF0000"/>
                    </a:solidFill>
                  </a:rPr>
                  <a:t>                                                 (1.0 + Bias - Bias Uncertainty – MoS)</a:t>
                </a:r>
                <a:endParaRPr lang="en-US" altLang="en-US" i="1" baseline="-25000" dirty="0">
                  <a:solidFill>
                    <a:srgbClr val="FF0000"/>
                  </a:solidFill>
                </a:endParaRPr>
              </a:p>
              <a:p>
                <a:r>
                  <a:rPr lang="en-US" dirty="0"/>
                  <a:t>Applicability: Sample data (benchmark </a:t>
                </a:r>
                <a:r>
                  <a:rPr lang="en-US" dirty="0" err="1"/>
                  <a:t>k</a:t>
                </a:r>
                <a:r>
                  <a:rPr lang="en-US" baseline="-25000" dirty="0" err="1"/>
                  <a:t>eff</a:t>
                </a:r>
                <a:r>
                  <a:rPr lang="en-US" dirty="0" err="1"/>
                  <a:t>’s</a:t>
                </a:r>
                <a:r>
                  <a:rPr lang="en-US" dirty="0"/>
                  <a:t>) must be normally distributed</a:t>
                </a:r>
              </a:p>
              <a:p>
                <a:pPr lvl="1"/>
                <a:r>
                  <a:rPr lang="en-US" dirty="0"/>
                  <a:t>Must test for normality – many acceptable statistical methods are available</a:t>
                </a:r>
              </a:p>
              <a:p>
                <a:r>
                  <a:rPr lang="en-US" dirty="0"/>
                  <a:t>U is the one sided lower tolerance factor</a:t>
                </a:r>
              </a:p>
              <a:p>
                <a:r>
                  <a:rPr lang="en-US" dirty="0"/>
                  <a:t>S</a:t>
                </a:r>
                <a:r>
                  <a:rPr lang="en-US" baseline="-25000" dirty="0"/>
                  <a:t>P</a:t>
                </a:r>
                <a:r>
                  <a:rPr lang="en-US" dirty="0"/>
                  <a:t> is the square root of pooled variance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90600"/>
                <a:ext cx="8534400" cy="5105400"/>
              </a:xfrm>
              <a:blipFill rotWithShape="0">
                <a:blip r:embed="rId2"/>
                <a:stretch>
                  <a:fillRect l="-429"/>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Single-sided Lower Tolerance Limit (NUREG/CR-6698)</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31</a:t>
            </a:fld>
            <a:endParaRPr lang="en-US" dirty="0"/>
          </a:p>
        </p:txBody>
      </p:sp>
      <p:sp>
        <p:nvSpPr>
          <p:cNvPr id="5" name="Left Brace 4"/>
          <p:cNvSpPr/>
          <p:nvPr/>
        </p:nvSpPr>
        <p:spPr>
          <a:xfrm rot="5400000">
            <a:off x="3940572" y="1164829"/>
            <a:ext cx="348457" cy="106680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flipH="1" flipV="1">
            <a:off x="4953000" y="1371600"/>
            <a:ext cx="457200" cy="609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1" y="1371600"/>
            <a:ext cx="53339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615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Limit (NUREG/CR-6698)</a:t>
            </a:r>
          </a:p>
        </p:txBody>
      </p:sp>
      <p:sp>
        <p:nvSpPr>
          <p:cNvPr id="3" name="Content Placeholder 2"/>
          <p:cNvSpPr>
            <a:spLocks noGrp="1"/>
          </p:cNvSpPr>
          <p:nvPr>
            <p:ph idx="1"/>
          </p:nvPr>
        </p:nvSpPr>
        <p:spPr>
          <a:xfrm>
            <a:off x="304800" y="990600"/>
            <a:ext cx="4191000" cy="5105400"/>
          </a:xfrm>
        </p:spPr>
        <p:txBody>
          <a:bodyPr/>
          <a:lstStyle/>
          <a:p>
            <a:pPr marL="0" indent="0">
              <a:buNone/>
            </a:pPr>
            <a:r>
              <a:rPr lang="en-US" b="1" dirty="0"/>
              <a:t>Selection of single-sided lower tolerance factor, U</a:t>
            </a:r>
          </a:p>
          <a:p>
            <a:r>
              <a:rPr lang="en-US" dirty="0"/>
              <a:t>If data points (benchmark experiments) exceed 50, the factor for n=50 may be conservatively used</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32</a:t>
            </a:fld>
            <a:endParaRPr lang="en-US" dirty="0"/>
          </a:p>
        </p:txBody>
      </p:sp>
      <p:pic>
        <p:nvPicPr>
          <p:cNvPr id="5" name="Picture 4"/>
          <p:cNvPicPr>
            <a:picLocks noChangeAspect="1"/>
          </p:cNvPicPr>
          <p:nvPr/>
        </p:nvPicPr>
        <p:blipFill>
          <a:blip r:embed="rId2"/>
          <a:stretch>
            <a:fillRect/>
          </a:stretch>
        </p:blipFill>
        <p:spPr>
          <a:xfrm>
            <a:off x="4800600" y="990600"/>
            <a:ext cx="4184006" cy="5715000"/>
          </a:xfrm>
          <a:prstGeom prst="rect">
            <a:avLst/>
          </a:prstGeom>
        </p:spPr>
      </p:pic>
    </p:spTree>
    <p:extLst>
      <p:ext uri="{BB962C8B-B14F-4D97-AF65-F5344CB8AC3E}">
        <p14:creationId xmlns:p14="http://schemas.microsoft.com/office/powerpoint/2010/main" val="3134426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Limit (NUREG/CR-6698)</a:t>
            </a:r>
          </a:p>
        </p:txBody>
      </p:sp>
      <p:sp>
        <p:nvSpPr>
          <p:cNvPr id="3" name="Content Placeholder 2"/>
          <p:cNvSpPr>
            <a:spLocks noGrp="1"/>
          </p:cNvSpPr>
          <p:nvPr>
            <p:ph idx="1"/>
          </p:nvPr>
        </p:nvSpPr>
        <p:spPr/>
        <p:txBody>
          <a:bodyPr/>
          <a:lstStyle/>
          <a:p>
            <a:pPr marL="0" indent="0">
              <a:buNone/>
            </a:pPr>
            <a:r>
              <a:rPr lang="en-US" b="1" dirty="0"/>
              <a:t>Mean and Pooled Variance – </a:t>
            </a:r>
            <a:r>
              <a:rPr lang="en-US" b="1" dirty="0" err="1"/>
              <a:t>Nonweighted</a:t>
            </a:r>
            <a:endParaRPr lang="en-US" b="1" dirty="0"/>
          </a:p>
          <a:p>
            <a:pPr marL="0" indent="0">
              <a:buNone/>
            </a:pPr>
            <a:endParaRPr lang="en-US" b="1" dirty="0"/>
          </a:p>
          <a:p>
            <a:r>
              <a:rPr lang="en-US" dirty="0"/>
              <a:t>Mean (average) k</a:t>
            </a:r>
            <a:r>
              <a:rPr lang="en-US" baseline="-25000" dirty="0"/>
              <a:t>eff</a:t>
            </a:r>
            <a:r>
              <a:rPr lang="en-US" dirty="0"/>
              <a:t>:</a:t>
            </a:r>
          </a:p>
          <a:p>
            <a:endParaRPr lang="en-US" dirty="0"/>
          </a:p>
          <a:p>
            <a:r>
              <a:rPr lang="en-US" dirty="0"/>
              <a:t>n is the number of data points</a:t>
            </a:r>
          </a:p>
          <a:p>
            <a:endParaRPr lang="en-US" dirty="0"/>
          </a:p>
          <a:p>
            <a:r>
              <a:rPr lang="en-US" dirty="0"/>
              <a:t>Variance about the mean:</a:t>
            </a:r>
          </a:p>
          <a:p>
            <a:endParaRPr lang="en-US" dirty="0"/>
          </a:p>
          <a:p>
            <a:r>
              <a:rPr lang="en-US" dirty="0"/>
              <a:t>(square root of) Pooled variance:</a:t>
            </a:r>
          </a:p>
          <a:p>
            <a:pPr lvl="1"/>
            <a:r>
              <a:rPr lang="en-US" dirty="0"/>
              <a:t>Only considers variability in results and not benchmark uncertainties</a:t>
            </a:r>
          </a:p>
          <a:p>
            <a:pPr lvl="1"/>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33</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276600" y="3352800"/>
                <a:ext cx="2378663" cy="6573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𝑒𝑓𝑓</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𝑘</m:t>
                                              </m:r>
                                            </m:e>
                                          </m:bar>
                                        </m:e>
                                        <m:sub>
                                          <m:r>
                                            <a:rPr lang="en-US" i="1">
                                              <a:latin typeface="Cambria Math" panose="02040503050406030204" pitchFamily="18" charset="0"/>
                                            </a:rPr>
                                            <m:t>𝑒𝑓𝑓</m:t>
                                          </m:r>
                                        </m:sub>
                                      </m:sSub>
                                    </m:e>
                                  </m:d>
                                </m:e>
                                <m:sup>
                                  <m:r>
                                    <a:rPr lang="en-US" b="0" i="1" smtClean="0">
                                      <a:latin typeface="Cambria Math" panose="02040503050406030204" pitchFamily="18" charset="0"/>
                                    </a:rPr>
                                    <m:t>2</m:t>
                                  </m:r>
                                </m:sup>
                              </m:sSup>
                            </m:e>
                          </m:nary>
                        </m:num>
                        <m:den>
                          <m:r>
                            <a:rPr lang="en-US" b="0" i="1" smtClean="0">
                              <a:latin typeface="Cambria Math" panose="02040503050406030204" pitchFamily="18" charset="0"/>
                            </a:rPr>
                            <m:t>𝑛</m:t>
                          </m:r>
                          <m:r>
                            <a:rPr lang="en-US" b="0" i="1" smtClean="0">
                              <a:latin typeface="Cambria Math" panose="02040503050406030204" pitchFamily="18" charset="0"/>
                            </a:rPr>
                            <m:t>−1</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276600" y="3352800"/>
                <a:ext cx="2378663" cy="657359"/>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064138" y="4378984"/>
                <a:ext cx="996811" cy="345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𝑃</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e>
                      </m:rad>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064138" y="4378984"/>
                <a:ext cx="996811" cy="345416"/>
              </a:xfrm>
              <a:prstGeom prst="rect">
                <a:avLst/>
              </a:prstGeom>
              <a:blipFill rotWithShape="0">
                <a:blip r:embed="rId3"/>
                <a:stretch>
                  <a:fillRect l="-4908" r="-1840" b="-157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2667000" y="1763126"/>
                <a:ext cx="1601015" cy="5415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𝑘</m:t>
                              </m:r>
                            </m:e>
                          </m:ba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𝑒𝑓𝑓</m:t>
                                  </m:r>
                                  <m:r>
                                    <a:rPr lang="en-US" i="1">
                                      <a:latin typeface="Cambria Math" panose="02040503050406030204" pitchFamily="18" charset="0"/>
                                    </a:rPr>
                                    <m:t>, </m:t>
                                  </m:r>
                                  <m:r>
                                    <a:rPr lang="en-US" i="1">
                                      <a:latin typeface="Cambria Math" panose="02040503050406030204" pitchFamily="18" charset="0"/>
                                    </a:rPr>
                                    <m:t>𝑖</m:t>
                                  </m:r>
                                </m:sub>
                              </m:sSub>
                            </m:e>
                          </m:nary>
                        </m:num>
                        <m:den>
                          <m:r>
                            <a:rPr lang="en-US" b="0" i="1" smtClean="0">
                              <a:latin typeface="Cambria Math" panose="02040503050406030204" pitchFamily="18" charset="0"/>
                            </a:rPr>
                            <m:t>𝑛</m:t>
                          </m:r>
                        </m:den>
                      </m:f>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2667000" y="1763126"/>
                <a:ext cx="1601015" cy="54155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238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Limit (NUREG/CR-6698)</a:t>
            </a:r>
          </a:p>
        </p:txBody>
      </p:sp>
      <p:sp>
        <p:nvSpPr>
          <p:cNvPr id="3" name="Content Placeholder 2"/>
          <p:cNvSpPr>
            <a:spLocks noGrp="1"/>
          </p:cNvSpPr>
          <p:nvPr>
            <p:ph idx="1"/>
          </p:nvPr>
        </p:nvSpPr>
        <p:spPr/>
        <p:txBody>
          <a:bodyPr/>
          <a:lstStyle/>
          <a:p>
            <a:pPr marL="0" indent="0">
              <a:buNone/>
            </a:pPr>
            <a:r>
              <a:rPr lang="en-US" b="1" dirty="0"/>
              <a:t>Pooled Variance – Weighted Formulations</a:t>
            </a:r>
          </a:p>
          <a:p>
            <a:r>
              <a:rPr lang="en-US" dirty="0"/>
              <a:t>Weighted against benchmark uncertainty</a:t>
            </a:r>
          </a:p>
          <a:p>
            <a:endParaRPr lang="en-US" dirty="0"/>
          </a:p>
          <a:p>
            <a:r>
              <a:rPr lang="en-US" dirty="0"/>
              <a:t>Weighted variance about the mean:</a:t>
            </a:r>
          </a:p>
          <a:p>
            <a:endParaRPr lang="en-US" dirty="0"/>
          </a:p>
          <a:p>
            <a:r>
              <a:rPr lang="en-US" dirty="0"/>
              <a:t>Average total uncertainty:</a:t>
            </a:r>
          </a:p>
          <a:p>
            <a:endParaRPr lang="en-US" dirty="0"/>
          </a:p>
          <a:p>
            <a:endParaRPr lang="en-US" dirty="0"/>
          </a:p>
          <a:p>
            <a:r>
              <a:rPr lang="en-US" dirty="0"/>
              <a:t>Weighted average k</a:t>
            </a:r>
            <a:r>
              <a:rPr lang="en-US" baseline="-25000" dirty="0"/>
              <a:t>eff</a:t>
            </a:r>
            <a:r>
              <a:rPr lang="en-US" dirty="0"/>
              <a:t>:</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34</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164015" y="1841319"/>
                <a:ext cx="3532185" cy="11737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−1</m:t>
                                  </m:r>
                                </m:den>
                              </m:f>
                            </m:e>
                          </m:d>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m:t>
                                      </m:r>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𝑒𝑓𝑓</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en-US" i="1">
                                                  <a:latin typeface="Cambria Math" panose="02040503050406030204" pitchFamily="18" charset="0"/>
                                                </a:rPr>
                                                <m:t>𝑘</m:t>
                                              </m:r>
                                            </m:e>
                                          </m:bar>
                                        </m:e>
                                        <m:sub>
                                          <m:r>
                                            <a:rPr lang="en-US" i="1">
                                              <a:latin typeface="Cambria Math" panose="02040503050406030204" pitchFamily="18" charset="0"/>
                                            </a:rPr>
                                            <m:t>𝑒𝑓𝑓</m:t>
                                          </m:r>
                                        </m:sub>
                                      </m:sSub>
                                    </m:e>
                                  </m:d>
                                </m:e>
                                <m:sup>
                                  <m:r>
                                    <a:rPr lang="en-US" b="0" i="1" smtClean="0">
                                      <a:latin typeface="Cambria Math" panose="02040503050406030204" pitchFamily="18" charset="0"/>
                                    </a:rPr>
                                    <m:t>2</m:t>
                                  </m:r>
                                </m:sup>
                              </m:sSup>
                            </m:e>
                          </m:nary>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e>
                          </m:nary>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164015" y="1841319"/>
                <a:ext cx="3532185" cy="11737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76600" y="3091302"/>
                <a:ext cx="1187055" cy="794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bar>
                            <m:barPr>
                              <m:pos m:val="top"/>
                              <m:ctrlPr>
                                <a:rPr lang="en-US" i="1" smtClean="0">
                                  <a:latin typeface="Cambria Math" panose="02040503050406030204" pitchFamily="18" charset="0"/>
                                </a:rPr>
                              </m:ctrlPr>
                            </m:barPr>
                            <m:e>
                              <m:r>
                                <a:rPr lang="en-US" i="1" smtClean="0">
                                  <a:latin typeface="Cambria Math" panose="02040503050406030204" pitchFamily="18" charset="0"/>
                                  <a:ea typeface="Cambria Math" panose="02040503050406030204" pitchFamily="18" charset="0"/>
                                </a:rPr>
                                <m:t>𝜎</m:t>
                              </m:r>
                            </m:e>
                          </m:bar>
                        </m:e>
                        <m:sup>
                          <m:r>
                            <a:rPr lang="en-US" b="0" i="1" smtClean="0">
                              <a:latin typeface="Cambria Math" panose="02040503050406030204" pitchFamily="18" charset="0"/>
                            </a:rPr>
                            <m:t>2</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e>
                          </m:nary>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76600" y="3091302"/>
                <a:ext cx="1187055" cy="79489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70985" y="4023911"/>
                <a:ext cx="1601015" cy="11576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bar>
                            <m:barPr>
                              <m:pos m:val="top"/>
                              <m:ctrlPr>
                                <a:rPr lang="en-US" i="1" smtClean="0">
                                  <a:latin typeface="Cambria Math" panose="02040503050406030204" pitchFamily="18" charset="0"/>
                                </a:rPr>
                              </m:ctrlPr>
                            </m:barPr>
                            <m:e>
                              <m:r>
                                <a:rPr lang="en-US" b="0" i="1" smtClean="0">
                                  <a:latin typeface="Cambria Math" panose="02040503050406030204" pitchFamily="18" charset="0"/>
                                </a:rPr>
                                <m:t>𝑘</m:t>
                              </m:r>
                            </m:e>
                          </m:ba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𝑒𝑓𝑓</m:t>
                                      </m:r>
                                      <m:r>
                                        <a:rPr lang="en-US" b="0" i="1" smtClean="0">
                                          <a:latin typeface="Cambria Math" panose="02040503050406030204" pitchFamily="18" charset="0"/>
                                        </a:rPr>
                                        <m:t>, </m:t>
                                      </m:r>
                                      <m:r>
                                        <a:rPr lang="en-US" b="0" i="1" smtClean="0">
                                          <a:latin typeface="Cambria Math" panose="02040503050406030204" pitchFamily="18" charset="0"/>
                                        </a:rPr>
                                        <m:t>𝑖</m:t>
                                      </m:r>
                                    </m:sub>
                                  </m:sSub>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e>
                          </m:nary>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e>
                          </m:nary>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970985" y="4023911"/>
                <a:ext cx="1601015" cy="115768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2277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Limit (NUREG/CR-6698)</a:t>
            </a:r>
          </a:p>
        </p:txBody>
      </p:sp>
      <p:sp>
        <p:nvSpPr>
          <p:cNvPr id="3" name="Content Placeholder 2"/>
          <p:cNvSpPr>
            <a:spLocks noGrp="1"/>
          </p:cNvSpPr>
          <p:nvPr>
            <p:ph idx="1"/>
          </p:nvPr>
        </p:nvSpPr>
        <p:spPr/>
        <p:txBody>
          <a:bodyPr/>
          <a:lstStyle/>
          <a:p>
            <a:pPr marL="0" indent="0">
              <a:buNone/>
            </a:pPr>
            <a:r>
              <a:rPr lang="en-US" b="1" dirty="0"/>
              <a:t>Pooled Variance - Weighted Formulations, continued</a:t>
            </a:r>
          </a:p>
          <a:p>
            <a:endParaRPr lang="en-US" dirty="0"/>
          </a:p>
          <a:p>
            <a:r>
              <a:rPr lang="en-US" dirty="0"/>
              <a:t>Square root of pooled variance:</a:t>
            </a:r>
          </a:p>
          <a:p>
            <a:endParaRPr lang="en-US" dirty="0"/>
          </a:p>
          <a:p>
            <a:endParaRPr lang="en-US" dirty="0"/>
          </a:p>
          <a:p>
            <a:r>
              <a:rPr lang="en-US" dirty="0"/>
              <a:t>For non-weighted application, k</a:t>
            </a:r>
            <a:r>
              <a:rPr lang="en-US" baseline="-25000" dirty="0"/>
              <a:t>eff</a:t>
            </a:r>
            <a:r>
              <a:rPr lang="en-US" dirty="0"/>
              <a:t> is the mean, </a:t>
            </a:r>
            <a:r>
              <a:rPr lang="el-GR" dirty="0"/>
              <a:t>σ</a:t>
            </a:r>
            <a:r>
              <a:rPr lang="en-US" baseline="30000" dirty="0"/>
              <a:t>2</a:t>
            </a:r>
            <a:r>
              <a:rPr lang="en-US" dirty="0"/>
              <a:t> is zero, and pooled variance reduces to variance about the mean</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35</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784669" y="1722320"/>
                <a:ext cx="1574662"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𝑃</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bar>
                                <m:barPr>
                                  <m:pos m:val="top"/>
                                  <m:ctrlPr>
                                    <a:rPr lang="en-US" i="1">
                                      <a:latin typeface="Cambria Math" panose="02040503050406030204" pitchFamily="18" charset="0"/>
                                    </a:rPr>
                                  </m:ctrlPr>
                                </m:barPr>
                                <m:e>
                                  <m:r>
                                    <a:rPr lang="en-US" i="1">
                                      <a:latin typeface="Cambria Math" panose="02040503050406030204" pitchFamily="18" charset="0"/>
                                      <a:ea typeface="Cambria Math" panose="02040503050406030204" pitchFamily="18" charset="0"/>
                                    </a:rPr>
                                    <m:t>𝜎</m:t>
                                  </m:r>
                                </m:e>
                              </m:bar>
                            </m:e>
                            <m:sup>
                              <m:r>
                                <a:rPr lang="en-US" i="1">
                                  <a:latin typeface="Cambria Math" panose="02040503050406030204" pitchFamily="18" charset="0"/>
                                </a:rPr>
                                <m:t>2</m:t>
                              </m:r>
                            </m:sup>
                          </m:sSup>
                        </m:e>
                      </m:rad>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784669" y="1722320"/>
                <a:ext cx="1574662" cy="563680"/>
              </a:xfrm>
              <a:prstGeom prst="rect">
                <a:avLst/>
              </a:prstGeom>
              <a:blipFill rotWithShape="0">
                <a:blip r:embed="rId2"/>
                <a:stretch>
                  <a:fillRect/>
                </a:stretch>
              </a:blipFill>
            </p:spPr>
            <p:txBody>
              <a:bodyPr/>
              <a:lstStyle/>
              <a:p>
                <a:r>
                  <a:rPr lang="en-US">
                    <a:noFill/>
                  </a:rPr>
                  <a:t> </a:t>
                </a:r>
              </a:p>
            </p:txBody>
          </p:sp>
        </mc:Fallback>
      </mc:AlternateContent>
      <p:cxnSp>
        <p:nvCxnSpPr>
          <p:cNvPr id="7" name="Straight Connector 6"/>
          <p:cNvCxnSpPr/>
          <p:nvPr/>
        </p:nvCxnSpPr>
        <p:spPr>
          <a:xfrm>
            <a:off x="3581400" y="3200400"/>
            <a:ext cx="2032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57800" y="3200400"/>
            <a:ext cx="2032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04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Band</a:t>
            </a:r>
          </a:p>
        </p:txBody>
      </p:sp>
      <p:sp>
        <p:nvSpPr>
          <p:cNvPr id="3" name="Content Placeholder 2"/>
          <p:cNvSpPr>
            <a:spLocks noGrp="1"/>
          </p:cNvSpPr>
          <p:nvPr>
            <p:ph idx="1"/>
          </p:nvPr>
        </p:nvSpPr>
        <p:spPr/>
        <p:txBody>
          <a:bodyPr/>
          <a:lstStyle/>
          <a:p>
            <a:pPr marL="0" indent="0">
              <a:buNone/>
            </a:pPr>
            <a:r>
              <a:rPr lang="en-US" altLang="en-US" b="1" dirty="0"/>
              <a:t>A </a:t>
            </a:r>
            <a:r>
              <a:rPr lang="en-US" altLang="en-US" b="1" u="sng" dirty="0"/>
              <a:t>band</a:t>
            </a:r>
            <a:r>
              <a:rPr lang="en-US" altLang="en-US" b="1" dirty="0"/>
              <a:t> about a k</a:t>
            </a:r>
            <a:r>
              <a:rPr lang="en-US" altLang="en-US" b="1" baseline="-25000" dirty="0"/>
              <a:t>eff</a:t>
            </a:r>
            <a:r>
              <a:rPr lang="en-US" altLang="en-US" b="1" dirty="0"/>
              <a:t> correlation above which a </a:t>
            </a:r>
            <a:r>
              <a:rPr lang="en-US" altLang="en-US" b="1" u="sng" dirty="0"/>
              <a:t>defined fraction </a:t>
            </a:r>
            <a:r>
              <a:rPr lang="en-US" altLang="en-US" b="1" dirty="0"/>
              <a:t>of the true population of calculated k</a:t>
            </a:r>
            <a:r>
              <a:rPr lang="en-US" altLang="en-US" b="1" baseline="-25000" dirty="0"/>
              <a:t>eff</a:t>
            </a:r>
            <a:r>
              <a:rPr lang="en-US" altLang="en-US" b="1" dirty="0"/>
              <a:t> values are expected to lie with a </a:t>
            </a:r>
            <a:r>
              <a:rPr lang="en-US" altLang="en-US" b="1" u="sng" dirty="0"/>
              <a:t>prescribed confidence</a:t>
            </a:r>
            <a:r>
              <a:rPr lang="en-US" altLang="en-US" b="1" dirty="0"/>
              <a:t> </a:t>
            </a:r>
          </a:p>
          <a:p>
            <a:r>
              <a:rPr lang="en-US" altLang="en-US" dirty="0"/>
              <a:t>A tolerance band requires a regression fit to the data</a:t>
            </a:r>
          </a:p>
          <a:p>
            <a:r>
              <a:rPr lang="en-US" altLang="en-US" dirty="0"/>
              <a:t>The fitted curve lower-bounds the "true" k</a:t>
            </a:r>
            <a:r>
              <a:rPr lang="en-US" altLang="en-US" baseline="-25000" dirty="0"/>
              <a:t>eff</a:t>
            </a:r>
            <a:r>
              <a:rPr lang="en-US" altLang="en-US" dirty="0"/>
              <a:t> population</a:t>
            </a:r>
          </a:p>
          <a:p>
            <a:r>
              <a:rPr lang="en-US" altLang="en-US" dirty="0"/>
              <a:t>Limited extrapolation beyond the benchmark applicability is reasonable</a:t>
            </a:r>
          </a:p>
          <a:p>
            <a:pPr marL="0" indent="0">
              <a:buNone/>
            </a:pPr>
            <a:endParaRPr lang="en-US" b="1"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36</a:t>
            </a:fld>
            <a:endParaRPr lang="en-US" dirty="0"/>
          </a:p>
        </p:txBody>
      </p:sp>
      <p:pic>
        <p:nvPicPr>
          <p:cNvPr id="5" name="Picture 4"/>
          <p:cNvPicPr>
            <a:picLocks noChangeAspect="1"/>
          </p:cNvPicPr>
          <p:nvPr/>
        </p:nvPicPr>
        <p:blipFill>
          <a:blip r:embed="rId2"/>
          <a:stretch>
            <a:fillRect/>
          </a:stretch>
        </p:blipFill>
        <p:spPr>
          <a:xfrm>
            <a:off x="3886200" y="2667000"/>
            <a:ext cx="5571594" cy="4192462"/>
          </a:xfrm>
          <a:prstGeom prst="rect">
            <a:avLst/>
          </a:prstGeom>
        </p:spPr>
      </p:pic>
    </p:spTree>
    <p:extLst>
      <p:ext uri="{BB962C8B-B14F-4D97-AF65-F5344CB8AC3E}">
        <p14:creationId xmlns:p14="http://schemas.microsoft.com/office/powerpoint/2010/main" val="2263039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Band (NUREG/CR-6698)</a:t>
            </a:r>
          </a:p>
        </p:txBody>
      </p:sp>
      <p:sp>
        <p:nvSpPr>
          <p:cNvPr id="3" name="Content Placeholder 2"/>
          <p:cNvSpPr>
            <a:spLocks noGrp="1"/>
          </p:cNvSpPr>
          <p:nvPr>
            <p:ph idx="1"/>
          </p:nvPr>
        </p:nvSpPr>
        <p:spPr/>
        <p:txBody>
          <a:bodyPr/>
          <a:lstStyle/>
          <a:p>
            <a:r>
              <a:rPr lang="en-US" dirty="0"/>
              <a:t>Method based on establishing a trend with some independent variable (e.g. H/X, fissile constituent concentration, average energy group, etc.)</a:t>
            </a:r>
          </a:p>
          <a:p>
            <a:r>
              <a:rPr lang="en-US" dirty="0"/>
              <a:t>Calculated </a:t>
            </a:r>
            <a:r>
              <a:rPr lang="en-US" dirty="0" err="1"/>
              <a:t>k</a:t>
            </a:r>
            <a:r>
              <a:rPr lang="en-US" baseline="-25000" dirty="0" err="1"/>
              <a:t>eff</a:t>
            </a:r>
            <a:r>
              <a:rPr lang="en-US" dirty="0" err="1"/>
              <a:t>’s</a:t>
            </a:r>
            <a:r>
              <a:rPr lang="en-US" dirty="0"/>
              <a:t> are fitted to a line or curve as a function of that independent variable</a:t>
            </a:r>
          </a:p>
          <a:p>
            <a:r>
              <a:rPr lang="en-US" dirty="0"/>
              <a:t>Some type of Goodness of Fit test is necessary to establish a valid trend</a:t>
            </a:r>
          </a:p>
          <a:p>
            <a:pPr lvl="1"/>
            <a:r>
              <a:rPr lang="en-US" dirty="0"/>
              <a:t>Chi-squared</a:t>
            </a:r>
          </a:p>
          <a:p>
            <a:pPr lvl="1"/>
            <a:r>
              <a:rPr lang="en-US" dirty="0"/>
              <a:t>Correlation coefficient (R</a:t>
            </a:r>
            <a:r>
              <a:rPr lang="en-US" baseline="30000" dirty="0"/>
              <a:t>2</a:t>
            </a:r>
            <a:r>
              <a:rPr lang="en-US" dirty="0"/>
              <a:t>)</a:t>
            </a:r>
          </a:p>
          <a:p>
            <a:pPr lvl="1"/>
            <a:r>
              <a:rPr lang="en-US" dirty="0"/>
              <a:t>Visual observation</a:t>
            </a:r>
          </a:p>
          <a:p>
            <a:pPr lvl="1"/>
            <a:r>
              <a:rPr lang="en-US" dirty="0"/>
              <a:t>Many others</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37</a:t>
            </a:fld>
            <a:endParaRPr lang="en-US" dirty="0"/>
          </a:p>
        </p:txBody>
      </p:sp>
      <p:sp>
        <p:nvSpPr>
          <p:cNvPr id="5" name="TextBox 4"/>
          <p:cNvSpPr txBox="1"/>
          <p:nvPr/>
        </p:nvSpPr>
        <p:spPr>
          <a:xfrm>
            <a:off x="1138739" y="4230469"/>
            <a:ext cx="6481261" cy="646331"/>
          </a:xfrm>
          <a:prstGeom prst="rect">
            <a:avLst/>
          </a:prstGeom>
          <a:noFill/>
        </p:spPr>
        <p:txBody>
          <a:bodyPr wrap="none" rtlCol="0">
            <a:spAutoFit/>
          </a:bodyPr>
          <a:lstStyle/>
          <a:p>
            <a:r>
              <a:rPr lang="en-US" b="1" dirty="0">
                <a:solidFill>
                  <a:srgbClr val="FF0000"/>
                </a:solidFill>
              </a:rPr>
              <a:t>If there is not a good fit, then this method cannot be used</a:t>
            </a:r>
          </a:p>
          <a:p>
            <a:endParaRPr lang="en-US" dirty="0"/>
          </a:p>
        </p:txBody>
      </p:sp>
    </p:spTree>
    <p:extLst>
      <p:ext uri="{BB962C8B-B14F-4D97-AF65-F5344CB8AC3E}">
        <p14:creationId xmlns:p14="http://schemas.microsoft.com/office/powerpoint/2010/main" val="667292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Band (NUREG/CR-6698)</a:t>
            </a:r>
          </a:p>
        </p:txBody>
      </p:sp>
      <p:sp>
        <p:nvSpPr>
          <p:cNvPr id="14" name="Content Placeholder 13"/>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Bias is represented by fit to k</a:t>
            </a:r>
            <a:r>
              <a:rPr lang="en-US" baseline="-25000" dirty="0"/>
              <a:t>eff</a:t>
            </a:r>
            <a:r>
              <a:rPr lang="en-US" dirty="0"/>
              <a:t> results -  </a:t>
            </a:r>
            <a:r>
              <a:rPr lang="en-US" dirty="0" err="1"/>
              <a:t>K</a:t>
            </a:r>
            <a:r>
              <a:rPr lang="en-US" baseline="-25000" dirty="0" err="1"/>
              <a:t>fit</a:t>
            </a:r>
            <a:r>
              <a:rPr lang="en-US" dirty="0"/>
              <a:t>(x)</a:t>
            </a:r>
          </a:p>
          <a:p>
            <a:pPr>
              <a:defRPr/>
            </a:pPr>
            <a:r>
              <a:rPr lang="en-US" dirty="0"/>
              <a:t>Pooled variance, </a:t>
            </a:r>
            <a:r>
              <a:rPr lang="en-US" dirty="0" err="1"/>
              <a:t>S</a:t>
            </a:r>
            <a:r>
              <a:rPr lang="en-US" baseline="-25000" dirty="0" err="1"/>
              <a:t>Pfit</a:t>
            </a:r>
            <a:r>
              <a:rPr lang="en-US" dirty="0"/>
              <a:t>, is determined for fit to k</a:t>
            </a:r>
            <a:r>
              <a:rPr lang="en-US" baseline="-25000" dirty="0"/>
              <a:t>eff</a:t>
            </a:r>
            <a:r>
              <a:rPr lang="en-US" dirty="0"/>
              <a:t> results</a:t>
            </a:r>
          </a:p>
          <a:p>
            <a:pPr lvl="1">
              <a:defRPr/>
            </a:pPr>
            <a:r>
              <a:rPr lang="en-US" dirty="0"/>
              <a:t>Measures spread of results</a:t>
            </a:r>
          </a:p>
          <a:p>
            <a:pPr lvl="1">
              <a:defRPr/>
            </a:pPr>
            <a:r>
              <a:rPr lang="en-US" dirty="0"/>
              <a:t>(more to follow)</a:t>
            </a:r>
          </a:p>
          <a:p>
            <a:pPr>
              <a:defRPr/>
            </a:pPr>
            <a:r>
              <a:rPr lang="en-US" dirty="0">
                <a:sym typeface="Symbol"/>
              </a:rPr>
              <a:t>Factors inside the brackets measure the spread of the independent variable</a:t>
            </a:r>
          </a:p>
          <a:p>
            <a:pPr lvl="1">
              <a:defRPr/>
            </a:pPr>
            <a:r>
              <a:rPr lang="en-US" dirty="0">
                <a:sym typeface="Symbol"/>
              </a:rPr>
              <a:t>(more to follow)</a:t>
            </a:r>
            <a:endParaRPr lang="en-US" baseline="30000" dirty="0">
              <a:sym typeface="Symbol"/>
            </a:endParaRP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38</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3441"/>
          <a:stretch>
            <a:fillRect/>
          </a:stretch>
        </p:blipFill>
        <p:spPr bwMode="auto">
          <a:xfrm>
            <a:off x="228600" y="952500"/>
            <a:ext cx="88296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635998" y="3288268"/>
            <a:ext cx="4079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solidFill>
                  <a:srgbClr val="FF0000"/>
                </a:solidFill>
              </a:rPr>
              <a:t>K</a:t>
            </a:r>
            <a:r>
              <a:rPr lang="en-US" altLang="en-US" b="1" i="1" baseline="-25000" dirty="0">
                <a:solidFill>
                  <a:srgbClr val="FF0000"/>
                </a:solidFill>
              </a:rPr>
              <a:t>L</a:t>
            </a:r>
            <a:r>
              <a:rPr lang="en-US" altLang="en-US" b="1" i="1" dirty="0">
                <a:solidFill>
                  <a:srgbClr val="FF0000"/>
                </a:solidFill>
              </a:rPr>
              <a:t> = (1.0 + Bias - Bias Uncertainty)</a:t>
            </a:r>
            <a:endParaRPr lang="en-US" altLang="en-US" b="1" dirty="0"/>
          </a:p>
        </p:txBody>
      </p:sp>
      <p:sp>
        <p:nvSpPr>
          <p:cNvPr id="7" name="Left Brace 6"/>
          <p:cNvSpPr/>
          <p:nvPr/>
        </p:nvSpPr>
        <p:spPr>
          <a:xfrm rot="5400000">
            <a:off x="2669856" y="2689385"/>
            <a:ext cx="348457" cy="106680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3429000" y="2819400"/>
            <a:ext cx="5410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19600" y="2819400"/>
            <a:ext cx="533400" cy="4688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19400" y="2362200"/>
            <a:ext cx="0" cy="609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0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Band (NUREG/CR-6698)</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39</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932" r="2898"/>
          <a:stretch>
            <a:fillRect/>
          </a:stretch>
        </p:blipFill>
        <p:spPr bwMode="auto">
          <a:xfrm rot="21540000">
            <a:off x="228600" y="1368425"/>
            <a:ext cx="88265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25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requirements from ANSI/ANS-8.24</a:t>
            </a:r>
          </a:p>
        </p:txBody>
      </p:sp>
      <p:sp>
        <p:nvSpPr>
          <p:cNvPr id="3" name="Content Placeholder 2"/>
          <p:cNvSpPr>
            <a:spLocks noGrp="1"/>
          </p:cNvSpPr>
          <p:nvPr>
            <p:ph idx="1"/>
          </p:nvPr>
        </p:nvSpPr>
        <p:spPr/>
        <p:txBody>
          <a:bodyPr/>
          <a:lstStyle/>
          <a:p>
            <a:pPr>
              <a:lnSpc>
                <a:spcPct val="75000"/>
              </a:lnSpc>
              <a:spcBef>
                <a:spcPct val="0"/>
              </a:spcBef>
            </a:pPr>
            <a:endParaRPr lang="en-US" altLang="en-US" b="1" dirty="0"/>
          </a:p>
          <a:p>
            <a:pPr marL="0" indent="0">
              <a:lnSpc>
                <a:spcPct val="75000"/>
              </a:lnSpc>
              <a:spcBef>
                <a:spcPct val="0"/>
              </a:spcBef>
              <a:buNone/>
            </a:pPr>
            <a:r>
              <a:rPr lang="en-US" altLang="en-US" b="1" dirty="0"/>
              <a:t>ANSI/ANS-8.24, </a:t>
            </a:r>
            <a:r>
              <a:rPr lang="en-US" b="1" i="1" dirty="0"/>
              <a:t>Validation of Neutron Transport Methods for Nuclear Criticality Safety</a:t>
            </a:r>
            <a:endParaRPr lang="en-US" altLang="en-US" b="1" i="1" dirty="0"/>
          </a:p>
          <a:p>
            <a:pPr marL="0" indent="0">
              <a:lnSpc>
                <a:spcPct val="75000"/>
              </a:lnSpc>
              <a:spcBef>
                <a:spcPct val="0"/>
              </a:spcBef>
              <a:buNone/>
            </a:pPr>
            <a:endParaRPr lang="en-US" altLang="en-US" dirty="0"/>
          </a:p>
          <a:p>
            <a:pPr>
              <a:lnSpc>
                <a:spcPct val="75000"/>
              </a:lnSpc>
              <a:spcBef>
                <a:spcPct val="0"/>
              </a:spcBef>
            </a:pPr>
            <a:r>
              <a:rPr lang="en-US" altLang="en-US" dirty="0"/>
              <a:t>Select benchmarks</a:t>
            </a:r>
          </a:p>
          <a:p>
            <a:pPr>
              <a:lnSpc>
                <a:spcPct val="75000"/>
              </a:lnSpc>
              <a:spcBef>
                <a:spcPct val="0"/>
              </a:spcBef>
            </a:pPr>
            <a:endParaRPr lang="en-US" altLang="en-US" dirty="0"/>
          </a:p>
          <a:p>
            <a:pPr>
              <a:lnSpc>
                <a:spcPct val="75000"/>
              </a:lnSpc>
              <a:spcBef>
                <a:spcPct val="0"/>
              </a:spcBef>
            </a:pPr>
            <a:r>
              <a:rPr lang="en-US" altLang="en-US" dirty="0"/>
              <a:t>Determine calculational bias</a:t>
            </a:r>
          </a:p>
          <a:p>
            <a:pPr>
              <a:lnSpc>
                <a:spcPct val="75000"/>
              </a:lnSpc>
              <a:spcBef>
                <a:spcPct val="0"/>
              </a:spcBef>
            </a:pPr>
            <a:endParaRPr lang="en-US" altLang="en-US" dirty="0"/>
          </a:p>
          <a:p>
            <a:pPr>
              <a:lnSpc>
                <a:spcPct val="75000"/>
              </a:lnSpc>
              <a:spcBef>
                <a:spcPct val="0"/>
              </a:spcBef>
            </a:pPr>
            <a:r>
              <a:rPr lang="en-US" altLang="en-US" dirty="0"/>
              <a:t>Determine uncertainties in the bias</a:t>
            </a:r>
          </a:p>
          <a:p>
            <a:pPr>
              <a:lnSpc>
                <a:spcPct val="75000"/>
              </a:lnSpc>
              <a:spcBef>
                <a:spcPct val="0"/>
              </a:spcBef>
            </a:pPr>
            <a:endParaRPr lang="en-US" altLang="en-US" dirty="0"/>
          </a:p>
          <a:p>
            <a:pPr>
              <a:lnSpc>
                <a:spcPct val="75000"/>
              </a:lnSpc>
              <a:spcBef>
                <a:spcPct val="0"/>
              </a:spcBef>
            </a:pPr>
            <a:r>
              <a:rPr lang="en-US" altLang="en-US" dirty="0"/>
              <a:t>Establish a margin of subcriticality</a:t>
            </a:r>
          </a:p>
          <a:p>
            <a:pPr>
              <a:lnSpc>
                <a:spcPct val="75000"/>
              </a:lnSpc>
              <a:spcBef>
                <a:spcPct val="0"/>
              </a:spcBef>
            </a:pPr>
            <a:endParaRPr lang="en-US" altLang="en-US" dirty="0"/>
          </a:p>
          <a:p>
            <a:pPr>
              <a:lnSpc>
                <a:spcPct val="75000"/>
              </a:lnSpc>
              <a:spcBef>
                <a:spcPct val="0"/>
              </a:spcBef>
            </a:pPr>
            <a:r>
              <a:rPr lang="en-US" altLang="en-US" dirty="0"/>
              <a:t>Establish the validation area of applicability</a:t>
            </a:r>
          </a:p>
          <a:p>
            <a:pPr>
              <a:lnSpc>
                <a:spcPct val="75000"/>
              </a:lnSpc>
              <a:spcBef>
                <a:spcPct val="0"/>
              </a:spcBef>
            </a:pPr>
            <a:endParaRPr lang="en-US" altLang="en-US" dirty="0"/>
          </a:p>
          <a:p>
            <a:pPr>
              <a:lnSpc>
                <a:spcPct val="75000"/>
              </a:lnSpc>
              <a:spcBef>
                <a:spcPct val="0"/>
              </a:spcBef>
            </a:pPr>
            <a:r>
              <a:rPr lang="en-US" altLang="en-US" dirty="0"/>
              <a:t>Document work and conclusions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a:t>
            </a:fld>
            <a:endParaRPr lang="en-US" dirty="0"/>
          </a:p>
        </p:txBody>
      </p:sp>
    </p:spTree>
    <p:extLst>
      <p:ext uri="{BB962C8B-B14F-4D97-AF65-F5344CB8AC3E}">
        <p14:creationId xmlns:p14="http://schemas.microsoft.com/office/powerpoint/2010/main" val="2285646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14400" y="3859457"/>
            <a:ext cx="2290064" cy="990600"/>
          </a:xfrm>
          <a:prstGeom prst="rect">
            <a:avLst/>
          </a:prstGeom>
        </p:spPr>
      </p:pic>
      <p:sp>
        <p:nvSpPr>
          <p:cNvPr id="2" name="Title 1"/>
          <p:cNvSpPr>
            <a:spLocks noGrp="1"/>
          </p:cNvSpPr>
          <p:nvPr>
            <p:ph type="title"/>
          </p:nvPr>
        </p:nvSpPr>
        <p:spPr/>
        <p:txBody>
          <a:bodyPr/>
          <a:lstStyle/>
          <a:p>
            <a:r>
              <a:rPr lang="en-US" dirty="0"/>
              <a:t>Single-sided Lower Tolerance Band (NUREG/CR-6698)</a:t>
            </a:r>
          </a:p>
        </p:txBody>
      </p:sp>
      <p:sp>
        <p:nvSpPr>
          <p:cNvPr id="3" name="Content Placeholder 2"/>
          <p:cNvSpPr>
            <a:spLocks noGrp="1"/>
          </p:cNvSpPr>
          <p:nvPr>
            <p:ph idx="1"/>
          </p:nvPr>
        </p:nvSpPr>
        <p:spPr/>
        <p:txBody>
          <a:bodyPr/>
          <a:lstStyle/>
          <a:p>
            <a:pPr marL="0" indent="0">
              <a:buNone/>
            </a:pPr>
            <a:r>
              <a:rPr lang="en-US" b="1" dirty="0"/>
              <a:t>Pooled Variance - Unweighted</a:t>
            </a:r>
          </a:p>
          <a:p>
            <a:endParaRPr lang="en-US" dirty="0"/>
          </a:p>
          <a:p>
            <a:r>
              <a:rPr lang="en-US" dirty="0"/>
              <a:t>Variance:</a:t>
            </a:r>
          </a:p>
          <a:p>
            <a:endParaRPr lang="en-US" dirty="0"/>
          </a:p>
          <a:p>
            <a:r>
              <a:rPr lang="en-US" dirty="0"/>
              <a:t>Square root of pooled variance:</a:t>
            </a:r>
          </a:p>
          <a:p>
            <a:pPr marL="0" indent="0">
              <a:buNone/>
            </a:pPr>
            <a:endParaRPr lang="en-US" b="1" dirty="0"/>
          </a:p>
          <a:p>
            <a:pPr marL="0" indent="0">
              <a:buNone/>
            </a:pPr>
            <a:r>
              <a:rPr lang="en-US" b="1" dirty="0"/>
              <a:t>Pooled Variance - Weighted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40</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1524000" y="1624592"/>
                <a:ext cx="2693623" cy="6326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𝑒𝑓𝑓</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𝑓𝑖𝑡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sup>
                                  <m:r>
                                    <a:rPr lang="en-US" b="0" i="1" smtClean="0">
                                      <a:latin typeface="Cambria Math" panose="02040503050406030204" pitchFamily="18" charset="0"/>
                                    </a:rPr>
                                    <m:t>2</m:t>
                                  </m:r>
                                </m:sup>
                              </m:sSup>
                            </m:e>
                          </m:nary>
                        </m:num>
                        <m:den>
                          <m:r>
                            <a:rPr lang="en-US" b="0" i="1" smtClean="0">
                              <a:latin typeface="Cambria Math" panose="02040503050406030204" pitchFamily="18" charset="0"/>
                            </a:rPr>
                            <m:t>𝑛</m:t>
                          </m:r>
                          <m:r>
                            <a:rPr lang="en-US" b="0" i="1" smtClean="0">
                              <a:latin typeface="Cambria Math" panose="02040503050406030204" pitchFamily="18" charset="0"/>
                            </a:rPr>
                            <m:t>−2</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0" y="1624592"/>
                <a:ext cx="2693623" cy="63260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62400" y="2664636"/>
                <a:ext cx="996811" cy="3454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𝑃</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e>
                      </m:rad>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962400" y="2664636"/>
                <a:ext cx="996811" cy="345416"/>
              </a:xfrm>
              <a:prstGeom prst="rect">
                <a:avLst/>
              </a:prstGeom>
              <a:blipFill rotWithShape="0">
                <a:blip r:embed="rId4"/>
                <a:stretch>
                  <a:fillRect l="-4268" r="-1220" b="-15789"/>
                </a:stretch>
              </a:blipFill>
            </p:spPr>
            <p:txBody>
              <a:bodyPr/>
              <a:lstStyle/>
              <a:p>
                <a:r>
                  <a:rPr lang="en-US">
                    <a:noFill/>
                  </a:rPr>
                  <a:t> </a:t>
                </a:r>
              </a:p>
            </p:txBody>
          </p:sp>
        </mc:Fallback>
      </mc:AlternateContent>
      <p:sp>
        <p:nvSpPr>
          <p:cNvPr id="8" name="TextBox 7"/>
          <p:cNvSpPr txBox="1"/>
          <p:nvPr/>
        </p:nvSpPr>
        <p:spPr>
          <a:xfrm>
            <a:off x="4419600" y="1776992"/>
            <a:ext cx="1954381" cy="369332"/>
          </a:xfrm>
          <a:prstGeom prst="rect">
            <a:avLst/>
          </a:prstGeom>
          <a:noFill/>
        </p:spPr>
        <p:txBody>
          <a:bodyPr wrap="none" rtlCol="0">
            <a:spAutoFit/>
          </a:bodyPr>
          <a:lstStyle/>
          <a:p>
            <a:r>
              <a:rPr lang="en-US" dirty="0">
                <a:solidFill>
                  <a:srgbClr val="FF0000"/>
                </a:solidFill>
              </a:rPr>
              <a:t>n-2 for a linear fit</a:t>
            </a:r>
          </a:p>
        </p:txBody>
      </p:sp>
      <p:pic>
        <p:nvPicPr>
          <p:cNvPr id="11" name="Picture 10"/>
          <p:cNvPicPr>
            <a:picLocks noChangeAspect="1"/>
          </p:cNvPicPr>
          <p:nvPr/>
        </p:nvPicPr>
        <p:blipFill>
          <a:blip r:embed="rId5"/>
          <a:stretch>
            <a:fillRect/>
          </a:stretch>
        </p:blipFill>
        <p:spPr>
          <a:xfrm>
            <a:off x="6477000" y="3766485"/>
            <a:ext cx="1497863" cy="1186515"/>
          </a:xfrm>
          <a:prstGeom prst="rect">
            <a:avLst/>
          </a:prstGeom>
        </p:spPr>
      </p:pic>
      <p:sp>
        <p:nvSpPr>
          <p:cNvPr id="14" name="TextBox 13"/>
          <p:cNvSpPr txBox="1"/>
          <p:nvPr/>
        </p:nvSpPr>
        <p:spPr>
          <a:xfrm>
            <a:off x="3540313" y="4108319"/>
            <a:ext cx="2403287" cy="646331"/>
          </a:xfrm>
          <a:prstGeom prst="rect">
            <a:avLst/>
          </a:prstGeom>
          <a:noFill/>
        </p:spPr>
        <p:txBody>
          <a:bodyPr wrap="none" rtlCol="0">
            <a:spAutoFit/>
          </a:bodyPr>
          <a:lstStyle/>
          <a:p>
            <a:r>
              <a:rPr lang="en-US" dirty="0">
                <a:solidFill>
                  <a:srgbClr val="FF0000"/>
                </a:solidFill>
              </a:rPr>
              <a:t>Terms to be replaced </a:t>
            </a:r>
          </a:p>
          <a:p>
            <a:r>
              <a:rPr lang="en-US" dirty="0">
                <a:solidFill>
                  <a:srgbClr val="FF0000"/>
                </a:solidFill>
              </a:rPr>
              <a:t>in K</a:t>
            </a:r>
            <a:r>
              <a:rPr lang="en-US" baseline="-25000" dirty="0">
                <a:solidFill>
                  <a:srgbClr val="FF0000"/>
                </a:solidFill>
              </a:rPr>
              <a:t>L</a:t>
            </a:r>
            <a:r>
              <a:rPr lang="en-US" dirty="0">
                <a:solidFill>
                  <a:srgbClr val="FF0000"/>
                </a:solidFill>
              </a:rPr>
              <a:t> formulation</a:t>
            </a:r>
          </a:p>
        </p:txBody>
      </p:sp>
      <p:cxnSp>
        <p:nvCxnSpPr>
          <p:cNvPr id="16" name="Straight Arrow Connector 15"/>
          <p:cNvCxnSpPr>
            <a:stCxn id="14" idx="3"/>
          </p:cNvCxnSpPr>
          <p:nvPr/>
        </p:nvCxnSpPr>
        <p:spPr>
          <a:xfrm flipV="1">
            <a:off x="5943600" y="4430957"/>
            <a:ext cx="533400" cy="5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1"/>
          </p:cNvCxnSpPr>
          <p:nvPr/>
        </p:nvCxnSpPr>
        <p:spPr>
          <a:xfrm flipH="1" flipV="1">
            <a:off x="3067590" y="4430958"/>
            <a:ext cx="472723" cy="52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02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Tolerance Band (NUREG/CR-6698)</a:t>
            </a:r>
          </a:p>
        </p:txBody>
      </p:sp>
      <p:sp>
        <p:nvSpPr>
          <p:cNvPr id="3" name="Content Placeholder 2"/>
          <p:cNvSpPr>
            <a:spLocks noGrp="1"/>
          </p:cNvSpPr>
          <p:nvPr>
            <p:ph idx="1"/>
          </p:nvPr>
        </p:nvSpPr>
        <p:spPr/>
        <p:txBody>
          <a:bodyPr/>
          <a:lstStyle/>
          <a:p>
            <a:pPr marL="0" indent="0">
              <a:buNone/>
            </a:pPr>
            <a:r>
              <a:rPr lang="en-US" b="1" dirty="0"/>
              <a:t>Pooled Variance – Weighted, continued</a:t>
            </a:r>
          </a:p>
          <a:p>
            <a:endParaRPr lang="en-US" sz="800" dirty="0"/>
          </a:p>
          <a:p>
            <a:r>
              <a:rPr lang="en-US" dirty="0"/>
              <a:t>Average total uncertainty:</a:t>
            </a:r>
          </a:p>
          <a:p>
            <a:endParaRPr lang="en-US" dirty="0"/>
          </a:p>
          <a:p>
            <a:endParaRPr lang="en-US" dirty="0"/>
          </a:p>
          <a:p>
            <a:r>
              <a:rPr lang="en-US" dirty="0"/>
              <a:t>Variance:</a:t>
            </a:r>
          </a:p>
          <a:p>
            <a:endParaRPr lang="en-US" dirty="0"/>
          </a:p>
          <a:p>
            <a:endParaRPr lang="en-US" dirty="0"/>
          </a:p>
          <a:p>
            <a:r>
              <a:rPr lang="en-US" dirty="0"/>
              <a:t>Square root of pooled variance:</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41</a:t>
            </a:fld>
            <a:endParaRPr lang="en-US" dirty="0"/>
          </a:p>
        </p:txBody>
      </p:sp>
      <mc:AlternateContent xmlns:mc="http://schemas.openxmlformats.org/markup-compatibility/2006" xmlns:a14="http://schemas.microsoft.com/office/drawing/2010/main">
        <mc:Choice Requires="a14">
          <p:sp>
            <p:nvSpPr>
              <p:cNvPr id="15" name="TextBox 14"/>
              <p:cNvSpPr txBox="1"/>
              <p:nvPr/>
            </p:nvSpPr>
            <p:spPr>
              <a:xfrm>
                <a:off x="1676400" y="2581242"/>
                <a:ext cx="3942105" cy="11737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𝑓𝑖𝑡</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−2</m:t>
                                  </m:r>
                                </m:den>
                              </m:f>
                            </m:e>
                          </m:d>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p>
                                <m:sSupPr>
                                  <m:ctrlPr>
                                    <a:rPr lang="en-US" b="0" i="1" smtClean="0">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m:t>
                                      </m:r>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𝑖</m:t>
                                          </m:r>
                                        </m:sub>
                                        <m:sup>
                                          <m:r>
                                            <a:rPr lang="en-US" i="1">
                                              <a:latin typeface="Cambria Math" panose="02040503050406030204" pitchFamily="18" charset="0"/>
                                            </a:rPr>
                                            <m:t>2</m:t>
                                          </m:r>
                                        </m:sup>
                                      </m:sSubSup>
                                    </m:den>
                                  </m:f>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𝑒𝑓𝑓</m:t>
                                          </m:r>
                                          <m:r>
                                            <a:rPr lang="en-US" i="1">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𝑓𝑖𝑡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e>
                                  </m:d>
                                </m:e>
                                <m:sup>
                                  <m:r>
                                    <a:rPr lang="en-US" b="0" i="1" smtClean="0">
                                      <a:latin typeface="Cambria Math" panose="02040503050406030204" pitchFamily="18" charset="0"/>
                                    </a:rPr>
                                    <m:t>2</m:t>
                                  </m:r>
                                </m:sup>
                              </m:sSup>
                            </m:e>
                          </m:nary>
                        </m:num>
                        <m:den>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e>
                          </m:nary>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676400" y="2581242"/>
                <a:ext cx="3942105" cy="117378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76600" y="1643502"/>
                <a:ext cx="1187055" cy="7948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bar>
                            <m:barPr>
                              <m:pos m:val="top"/>
                              <m:ctrlPr>
                                <a:rPr lang="en-US" i="1" smtClean="0">
                                  <a:latin typeface="Cambria Math" panose="02040503050406030204" pitchFamily="18" charset="0"/>
                                </a:rPr>
                              </m:ctrlPr>
                            </m:barPr>
                            <m:e>
                              <m:r>
                                <a:rPr lang="en-US" i="1" smtClean="0">
                                  <a:latin typeface="Cambria Math" panose="02040503050406030204" pitchFamily="18" charset="0"/>
                                  <a:ea typeface="Cambria Math" panose="02040503050406030204" pitchFamily="18" charset="0"/>
                                </a:rPr>
                                <m:t>𝜎</m:t>
                              </m:r>
                            </m:e>
                          </m:bar>
                        </m:e>
                        <m:sup>
                          <m:r>
                            <a:rPr lang="en-US" b="0" i="1" smtClean="0">
                              <a:latin typeface="Cambria Math" panose="02040503050406030204" pitchFamily="18" charset="0"/>
                            </a:rPr>
                            <m:t>2</m:t>
                          </m:r>
                        </m:sup>
                      </m:sSup>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den>
                              </m:f>
                            </m:e>
                          </m:nary>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276600" y="1643502"/>
                <a:ext cx="1187055" cy="794898"/>
              </a:xfrm>
              <a:prstGeom prst="rect">
                <a:avLst/>
              </a:prstGeom>
              <a:blipFill rotWithShape="0">
                <a:blip r:embed="rId3"/>
                <a:stretch>
                  <a:fillRect/>
                </a:stretch>
              </a:blipFill>
            </p:spPr>
            <p:txBody>
              <a:bodyPr/>
              <a:lstStyle/>
              <a:p>
                <a:r>
                  <a:rPr lang="en-US">
                    <a:noFill/>
                  </a:rPr>
                  <a:t> </a:t>
                </a:r>
              </a:p>
            </p:txBody>
          </p:sp>
        </mc:Fallback>
      </mc:AlternateContent>
      <p:sp>
        <p:nvSpPr>
          <p:cNvPr id="19" name="TextBox 18"/>
          <p:cNvSpPr txBox="1"/>
          <p:nvPr/>
        </p:nvSpPr>
        <p:spPr>
          <a:xfrm>
            <a:off x="5867400" y="2983468"/>
            <a:ext cx="1954381" cy="369332"/>
          </a:xfrm>
          <a:prstGeom prst="rect">
            <a:avLst/>
          </a:prstGeom>
          <a:noFill/>
        </p:spPr>
        <p:txBody>
          <a:bodyPr wrap="none" rtlCol="0">
            <a:spAutoFit/>
          </a:bodyPr>
          <a:lstStyle/>
          <a:p>
            <a:r>
              <a:rPr lang="en-US" dirty="0">
                <a:solidFill>
                  <a:srgbClr val="FF0000"/>
                </a:solidFill>
              </a:rPr>
              <a:t>n-2 for a linear fit</a:t>
            </a:r>
          </a:p>
        </p:txBody>
      </p:sp>
      <mc:AlternateContent xmlns:mc="http://schemas.openxmlformats.org/markup-compatibility/2006" xmlns:a14="http://schemas.microsoft.com/office/drawing/2010/main">
        <mc:Choice Requires="a14">
          <p:sp>
            <p:nvSpPr>
              <p:cNvPr id="20" name="TextBox 19"/>
              <p:cNvSpPr txBox="1"/>
              <p:nvPr/>
            </p:nvSpPr>
            <p:spPr>
              <a:xfrm>
                <a:off x="3854222" y="4160720"/>
                <a:ext cx="1632178" cy="5636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𝑃</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𝑠</m:t>
                              </m:r>
                            </m:e>
                            <m:sub>
                              <m:r>
                                <a:rPr lang="en-US" b="0" i="1" smtClean="0">
                                  <a:latin typeface="Cambria Math" panose="02040503050406030204" pitchFamily="18" charset="0"/>
                                </a:rPr>
                                <m:t>𝑓𝑖𝑡</m:t>
                              </m:r>
                            </m:sub>
                            <m:sup>
                              <m:r>
                                <a:rPr lang="en-US" b="0" i="1" smtClean="0">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bar>
                                <m:barPr>
                                  <m:pos m:val="top"/>
                                  <m:ctrlPr>
                                    <a:rPr lang="en-US" i="1">
                                      <a:latin typeface="Cambria Math" panose="02040503050406030204" pitchFamily="18" charset="0"/>
                                    </a:rPr>
                                  </m:ctrlPr>
                                </m:barPr>
                                <m:e>
                                  <m:r>
                                    <a:rPr lang="en-US" i="1">
                                      <a:latin typeface="Cambria Math" panose="02040503050406030204" pitchFamily="18" charset="0"/>
                                      <a:ea typeface="Cambria Math" panose="02040503050406030204" pitchFamily="18" charset="0"/>
                                    </a:rPr>
                                    <m:t>𝜎</m:t>
                                  </m:r>
                                </m:e>
                              </m:bar>
                            </m:e>
                            <m:sup>
                              <m:r>
                                <a:rPr lang="en-US" i="1">
                                  <a:latin typeface="Cambria Math" panose="02040503050406030204" pitchFamily="18" charset="0"/>
                                </a:rPr>
                                <m:t>2</m:t>
                              </m:r>
                            </m:sup>
                          </m:sSup>
                        </m:e>
                      </m:rad>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3854222" y="4160720"/>
                <a:ext cx="1632178" cy="56368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0526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Confidence Band</a:t>
            </a:r>
          </a:p>
        </p:txBody>
      </p:sp>
      <p:sp>
        <p:nvSpPr>
          <p:cNvPr id="3" name="Content Placeholder 2"/>
          <p:cNvSpPr>
            <a:spLocks noGrp="1"/>
          </p:cNvSpPr>
          <p:nvPr>
            <p:ph idx="1"/>
          </p:nvPr>
        </p:nvSpPr>
        <p:spPr>
          <a:xfrm>
            <a:off x="304800" y="990600"/>
            <a:ext cx="8534400" cy="2209800"/>
          </a:xfrm>
        </p:spPr>
        <p:txBody>
          <a:bodyPr/>
          <a:lstStyle/>
          <a:p>
            <a:pPr marL="0" indent="0">
              <a:buNone/>
            </a:pPr>
            <a:r>
              <a:rPr lang="en-US" dirty="0"/>
              <a:t>A </a:t>
            </a:r>
            <a:r>
              <a:rPr lang="en-US" u="sng" dirty="0"/>
              <a:t>band</a:t>
            </a:r>
            <a:r>
              <a:rPr lang="en-US" dirty="0"/>
              <a:t> about a k</a:t>
            </a:r>
            <a:r>
              <a:rPr lang="en-US" baseline="-25000" dirty="0"/>
              <a:t>eff</a:t>
            </a:r>
            <a:r>
              <a:rPr lang="en-US" dirty="0"/>
              <a:t> correlation that lower bounds the true correlation with a </a:t>
            </a:r>
            <a:r>
              <a:rPr lang="en-US" u="sng" dirty="0"/>
              <a:t>prescribed degree of confidence </a:t>
            </a:r>
            <a:r>
              <a:rPr lang="en-US" dirty="0"/>
              <a:t>(the fitted curve lower-bounds the bias and accounts for uncertainty of the bias)</a:t>
            </a:r>
          </a:p>
          <a:p>
            <a:r>
              <a:rPr lang="en-US" altLang="en-US" dirty="0"/>
              <a:t>A confidence band requires a regression fit to the data</a:t>
            </a:r>
          </a:p>
          <a:p>
            <a:r>
              <a:rPr lang="en-US" altLang="en-US" dirty="0"/>
              <a:t>Limited extrapolation beyond the benchmark applicability is reasonable</a:t>
            </a:r>
          </a:p>
          <a:p>
            <a:r>
              <a:rPr lang="en-US" altLang="en-US" dirty="0"/>
              <a:t>Least conservative among the four methods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42</a:t>
            </a:fld>
            <a:endParaRPr lang="en-US" dirty="0"/>
          </a:p>
        </p:txBody>
      </p:sp>
      <p:pic>
        <p:nvPicPr>
          <p:cNvPr id="5" name="Picture 4"/>
          <p:cNvPicPr>
            <a:picLocks noChangeAspect="1"/>
          </p:cNvPicPr>
          <p:nvPr/>
        </p:nvPicPr>
        <p:blipFill>
          <a:blip r:embed="rId2"/>
          <a:stretch>
            <a:fillRect/>
          </a:stretch>
        </p:blipFill>
        <p:spPr>
          <a:xfrm>
            <a:off x="3276600" y="2608200"/>
            <a:ext cx="5647794" cy="4249800"/>
          </a:xfrm>
          <a:prstGeom prst="rect">
            <a:avLst/>
          </a:prstGeom>
        </p:spPr>
      </p:pic>
      <p:sp>
        <p:nvSpPr>
          <p:cNvPr id="6" name="Content Placeholder 2"/>
          <p:cNvSpPr txBox="1">
            <a:spLocks/>
          </p:cNvSpPr>
          <p:nvPr/>
        </p:nvSpPr>
        <p:spPr bwMode="auto">
          <a:xfrm>
            <a:off x="304800" y="3200400"/>
            <a:ext cx="2819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rtl="0" eaLnBrk="1" fontAlgn="base" hangingPunct="1">
              <a:spcBef>
                <a:spcPts val="1200"/>
              </a:spcBef>
              <a:spcAft>
                <a:spcPct val="0"/>
              </a:spcAft>
              <a:buClr>
                <a:schemeClr val="accent2"/>
              </a:buClr>
              <a:buFont typeface="Arial" charset="0"/>
              <a:buChar char="•"/>
              <a:defRPr b="0" kern="1200">
                <a:solidFill>
                  <a:schemeClr val="accent3"/>
                </a:solidFill>
                <a:latin typeface="+mn-lt"/>
                <a:ea typeface="+mn-ea"/>
                <a:cs typeface="+mn-cs"/>
              </a:defRPr>
            </a:lvl1pPr>
            <a:lvl2pPr marL="457200" indent="-171450" algn="l" rtl="0" eaLnBrk="1" fontAlgn="base" hangingPunct="1">
              <a:spcBef>
                <a:spcPts val="600"/>
              </a:spcBef>
              <a:spcAft>
                <a:spcPct val="0"/>
              </a:spcAft>
              <a:buClr>
                <a:schemeClr val="accent2"/>
              </a:buClr>
              <a:buFont typeface="Arial" charset="0"/>
              <a:buChar char="•"/>
              <a:defRPr sz="1600" kern="1200">
                <a:solidFill>
                  <a:schemeClr val="accent3"/>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chemeClr val="accent3"/>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chemeClr val="accent3"/>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chemeClr val="accent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Requires practitioner judgment for its usage plus choice of MoS</a:t>
            </a:r>
          </a:p>
        </p:txBody>
      </p:sp>
    </p:spTree>
    <p:extLst>
      <p:ext uri="{BB962C8B-B14F-4D97-AF65-F5344CB8AC3E}">
        <p14:creationId xmlns:p14="http://schemas.microsoft.com/office/powerpoint/2010/main" val="2226660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Single-sided Lower Confidence Band</a:t>
            </a:r>
          </a:p>
        </p:txBody>
      </p:sp>
      <p:sp>
        <p:nvSpPr>
          <p:cNvPr id="14" name="Content Placeholder 13"/>
          <p:cNvSpPr>
            <a:spLocks noGrp="1"/>
          </p:cNvSpPr>
          <p:nvPr>
            <p:ph idx="1"/>
          </p:nvPr>
        </p:nvSpPr>
        <p:spPr>
          <a:xfrm>
            <a:off x="304800" y="990600"/>
            <a:ext cx="4648200" cy="51054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The lower confidence band formulation for K</a:t>
            </a:r>
            <a:r>
              <a:rPr lang="en-US" baseline="-25000" dirty="0"/>
              <a:t>L</a:t>
            </a:r>
            <a:r>
              <a:rPr lang="en-US" dirty="0"/>
              <a:t> is the same as the lower tolerance band but with the last term omitted</a:t>
            </a:r>
          </a:p>
          <a:p>
            <a:r>
              <a:rPr lang="en-US" dirty="0"/>
              <a:t>All other terms and formulations presented for the lower tolerance band apply to the lower confidence band</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43</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3441"/>
          <a:stretch>
            <a:fillRect/>
          </a:stretch>
        </p:blipFill>
        <p:spPr bwMode="auto">
          <a:xfrm>
            <a:off x="228600" y="952500"/>
            <a:ext cx="88296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1635998" y="3288268"/>
            <a:ext cx="40790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dirty="0">
                <a:solidFill>
                  <a:srgbClr val="FF0000"/>
                </a:solidFill>
              </a:rPr>
              <a:t>K</a:t>
            </a:r>
            <a:r>
              <a:rPr lang="en-US" altLang="en-US" b="1" i="1" baseline="-25000" dirty="0">
                <a:solidFill>
                  <a:srgbClr val="FF0000"/>
                </a:solidFill>
              </a:rPr>
              <a:t>L</a:t>
            </a:r>
            <a:r>
              <a:rPr lang="en-US" altLang="en-US" b="1" i="1" dirty="0">
                <a:solidFill>
                  <a:srgbClr val="FF0000"/>
                </a:solidFill>
              </a:rPr>
              <a:t> = (1.0 + Bias - Bias Uncertainty)</a:t>
            </a:r>
            <a:endParaRPr lang="en-US" altLang="en-US" b="1" dirty="0"/>
          </a:p>
        </p:txBody>
      </p:sp>
      <p:sp>
        <p:nvSpPr>
          <p:cNvPr id="7" name="Left Brace 6"/>
          <p:cNvSpPr/>
          <p:nvPr/>
        </p:nvSpPr>
        <p:spPr>
          <a:xfrm rot="5400000">
            <a:off x="2669856" y="2689385"/>
            <a:ext cx="348457" cy="1066800"/>
          </a:xfrm>
          <a:prstGeom prst="lef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Connector 8"/>
          <p:cNvCxnSpPr/>
          <p:nvPr/>
        </p:nvCxnSpPr>
        <p:spPr>
          <a:xfrm>
            <a:off x="3429000" y="2819400"/>
            <a:ext cx="35814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419600" y="2819400"/>
            <a:ext cx="533400" cy="4688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19400" y="2362200"/>
            <a:ext cx="0" cy="6096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Box 4"/>
          <p:cNvSpPr txBox="1">
            <a:spLocks noChangeArrowheads="1"/>
          </p:cNvSpPr>
          <p:nvPr/>
        </p:nvSpPr>
        <p:spPr bwMode="auto">
          <a:xfrm>
            <a:off x="5334000" y="4113212"/>
            <a:ext cx="3124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solidFill>
                  <a:srgbClr val="FF0000"/>
                </a:solidFill>
              </a:rPr>
              <a:t>Omission of this term results in the confidence band formulation</a:t>
            </a:r>
          </a:p>
        </p:txBody>
      </p:sp>
      <p:sp>
        <p:nvSpPr>
          <p:cNvPr id="15" name="Line 5"/>
          <p:cNvSpPr>
            <a:spLocks noChangeShapeType="1"/>
          </p:cNvSpPr>
          <p:nvPr/>
        </p:nvSpPr>
        <p:spPr bwMode="auto">
          <a:xfrm flipV="1">
            <a:off x="7162800" y="2895600"/>
            <a:ext cx="762000" cy="121761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6190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Examples</a:t>
            </a:r>
          </a:p>
        </p:txBody>
      </p:sp>
      <p:sp>
        <p:nvSpPr>
          <p:cNvPr id="7" name="Content Placeholder 6"/>
          <p:cNvSpPr>
            <a:spLocks noGrp="1"/>
          </p:cNvSpPr>
          <p:nvPr>
            <p:ph idx="1"/>
          </p:nvPr>
        </p:nvSpPr>
        <p:spPr/>
        <p:txBody>
          <a:bodyPr/>
          <a:lstStyle/>
          <a:p>
            <a:pPr marL="342900" indent="-342900">
              <a:buFont typeface="+mj-lt"/>
              <a:buAutoNum type="arabicPeriod"/>
            </a:pPr>
            <a:r>
              <a:rPr lang="en-US" dirty="0"/>
              <a:t>Lower tolerance limit</a:t>
            </a:r>
          </a:p>
          <a:p>
            <a:pPr marL="342900" indent="-342900">
              <a:buFont typeface="+mj-lt"/>
              <a:buAutoNum type="arabicPeriod"/>
            </a:pPr>
            <a:r>
              <a:rPr lang="en-US" dirty="0"/>
              <a:t>Nonparametric limit</a:t>
            </a:r>
          </a:p>
          <a:p>
            <a:pPr marL="342900" indent="-342900">
              <a:buFont typeface="+mj-lt"/>
              <a:buAutoNum type="arabicPeriod"/>
            </a:pPr>
            <a:r>
              <a:rPr lang="en-US" dirty="0"/>
              <a:t>Lower confidence band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44</a:t>
            </a:fld>
            <a:endParaRPr lang="en-US" dirty="0"/>
          </a:p>
        </p:txBody>
      </p:sp>
    </p:spTree>
    <p:extLst>
      <p:ext uri="{BB962C8B-B14F-4D97-AF65-F5344CB8AC3E}">
        <p14:creationId xmlns:p14="http://schemas.microsoft.com/office/powerpoint/2010/main" val="2587585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764455-642A-4793-8CB4-43ECD4E439D7}" type="slidenum">
              <a:rPr lang="en-US" altLang="en-US" sz="1400"/>
              <a:pPr>
                <a:spcBef>
                  <a:spcPct val="0"/>
                </a:spcBef>
                <a:buFontTx/>
                <a:buNone/>
              </a:pPr>
              <a:t>45</a:t>
            </a:fld>
            <a:endParaRPr lang="en-US" altLang="en-US" sz="1400" dirty="0"/>
          </a:p>
        </p:txBody>
      </p:sp>
      <p:sp>
        <p:nvSpPr>
          <p:cNvPr id="73731" name="Rectangle 2"/>
          <p:cNvSpPr>
            <a:spLocks noChangeArrowheads="1"/>
          </p:cNvSpPr>
          <p:nvPr/>
        </p:nvSpPr>
        <p:spPr bwMode="auto">
          <a:xfrm>
            <a:off x="609600" y="1601788"/>
            <a:ext cx="79248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Code and cross section, computer:</a:t>
            </a:r>
          </a:p>
          <a:p>
            <a:pPr eaLnBrk="1" hangingPunct="1">
              <a:spcBef>
                <a:spcPct val="0"/>
              </a:spcBef>
              <a:buFontTx/>
              <a:buNone/>
            </a:pPr>
            <a:endParaRPr lang="en-US" altLang="en-US" sz="2600" b="1" dirty="0"/>
          </a:p>
          <a:p>
            <a:pPr eaLnBrk="1" hangingPunct="1">
              <a:spcBef>
                <a:spcPct val="0"/>
              </a:spcBef>
              <a:buFontTx/>
              <a:buNone/>
            </a:pPr>
            <a:r>
              <a:rPr lang="en-US" altLang="en-US" sz="2200" b="1" dirty="0"/>
              <a:t>KENO-V.a as SCALE 4.4a routine CSAS25,</a:t>
            </a:r>
          </a:p>
          <a:p>
            <a:pPr eaLnBrk="1" hangingPunct="1">
              <a:spcBef>
                <a:spcPct val="0"/>
              </a:spcBef>
              <a:buFontTx/>
              <a:buNone/>
            </a:pPr>
            <a:r>
              <a:rPr lang="en-US" altLang="en-US" sz="2200" b="1" dirty="0"/>
              <a:t>ENDF/B-V – based 238-neutron-energy group library</a:t>
            </a:r>
          </a:p>
          <a:p>
            <a:pPr eaLnBrk="1" hangingPunct="1">
              <a:spcBef>
                <a:spcPct val="0"/>
              </a:spcBef>
              <a:buFontTx/>
              <a:buNone/>
            </a:pPr>
            <a:r>
              <a:rPr lang="en-US" altLang="en-US" sz="2200" b="1" dirty="0"/>
              <a:t>WS5, a controlled and verified workstation at ORNL</a:t>
            </a:r>
          </a:p>
          <a:p>
            <a:pPr eaLnBrk="1" hangingPunct="1">
              <a:spcBef>
                <a:spcPct val="0"/>
              </a:spcBef>
              <a:buFontTx/>
              <a:buNone/>
            </a:pPr>
            <a:endParaRPr lang="en-US" altLang="en-US" sz="2200" b="1" dirty="0"/>
          </a:p>
        </p:txBody>
      </p:sp>
    </p:spTree>
    <p:extLst>
      <p:ext uri="{BB962C8B-B14F-4D97-AF65-F5344CB8AC3E}">
        <p14:creationId xmlns:p14="http://schemas.microsoft.com/office/powerpoint/2010/main" val="1069765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775688-D2B0-49BF-A88E-719F641943C3}" type="slidenum">
              <a:rPr lang="en-US" altLang="en-US" sz="1400"/>
              <a:pPr>
                <a:spcBef>
                  <a:spcPct val="0"/>
                </a:spcBef>
                <a:buFontTx/>
                <a:buNone/>
              </a:pPr>
              <a:t>46</a:t>
            </a:fld>
            <a:endParaRPr lang="en-US" altLang="en-US" sz="1400" dirty="0"/>
          </a:p>
        </p:txBody>
      </p:sp>
      <p:sp>
        <p:nvSpPr>
          <p:cNvPr id="75779" name="Rectangle 2"/>
          <p:cNvSpPr>
            <a:spLocks noChangeArrowheads="1"/>
          </p:cNvSpPr>
          <p:nvPr/>
        </p:nvSpPr>
        <p:spPr bwMode="auto">
          <a:xfrm>
            <a:off x="685800" y="504825"/>
            <a:ext cx="7924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Code Options:</a:t>
            </a:r>
          </a:p>
          <a:p>
            <a:pPr eaLnBrk="1" hangingPunct="1">
              <a:spcBef>
                <a:spcPct val="0"/>
              </a:spcBef>
              <a:buFontTx/>
              <a:buNone/>
            </a:pPr>
            <a:endParaRPr lang="en-US" altLang="en-US" sz="1200" b="1" dirty="0"/>
          </a:p>
          <a:p>
            <a:pPr eaLnBrk="1" hangingPunct="1">
              <a:spcBef>
                <a:spcPct val="0"/>
              </a:spcBef>
              <a:buFontTx/>
              <a:buNone/>
            </a:pPr>
            <a:r>
              <a:rPr lang="en-US" altLang="en-US" sz="2200" b="1" dirty="0"/>
              <a:t>“Latticecell” for cross-section processing.</a:t>
            </a:r>
          </a:p>
          <a:p>
            <a:pPr eaLnBrk="1" hangingPunct="1">
              <a:spcBef>
                <a:spcPct val="0"/>
              </a:spcBef>
              <a:buFontTx/>
              <a:buNone/>
            </a:pPr>
            <a:endParaRPr lang="en-US" altLang="en-US" sz="1200" b="1" dirty="0"/>
          </a:p>
          <a:p>
            <a:pPr eaLnBrk="1" hangingPunct="1">
              <a:spcBef>
                <a:spcPct val="0"/>
              </a:spcBef>
              <a:buFontTx/>
              <a:buNone/>
            </a:pPr>
            <a:r>
              <a:rPr lang="en-US" altLang="en-US" sz="2200" b="1" dirty="0"/>
              <a:t>Standard specifications for the KENO-V.a case inputs included:</a:t>
            </a:r>
          </a:p>
          <a:p>
            <a:pPr eaLnBrk="1" hangingPunct="1">
              <a:spcBef>
                <a:spcPct val="0"/>
              </a:spcBef>
              <a:buFontTx/>
              <a:buNone/>
            </a:pPr>
            <a:r>
              <a:rPr lang="en-US" altLang="en-US" sz="2200" b="1" dirty="0"/>
              <a:t>	GEN=550 (number of generations)</a:t>
            </a:r>
          </a:p>
          <a:p>
            <a:pPr eaLnBrk="1" hangingPunct="1">
              <a:spcBef>
                <a:spcPct val="0"/>
              </a:spcBef>
              <a:buFontTx/>
              <a:buNone/>
            </a:pPr>
            <a:r>
              <a:rPr lang="en-US" altLang="en-US" sz="2200" b="1" dirty="0"/>
              <a:t>	NPG=10,000 (number of neutrons per generation)</a:t>
            </a:r>
          </a:p>
          <a:p>
            <a:pPr eaLnBrk="1" hangingPunct="1">
              <a:spcBef>
                <a:spcPct val="0"/>
              </a:spcBef>
              <a:buFontTx/>
              <a:buNone/>
            </a:pPr>
            <a:r>
              <a:rPr lang="en-US" altLang="en-US" sz="2200" b="1" dirty="0"/>
              <a:t>	NSK=50 (number of generations to skip)</a:t>
            </a:r>
          </a:p>
          <a:p>
            <a:pPr eaLnBrk="1" hangingPunct="1">
              <a:spcBef>
                <a:spcPct val="0"/>
              </a:spcBef>
              <a:buFontTx/>
              <a:buNone/>
            </a:pPr>
            <a:r>
              <a:rPr lang="en-US" altLang="en-US" sz="2200" b="1" dirty="0"/>
              <a:t>	SCT=3 (order of scattering, P5)</a:t>
            </a:r>
          </a:p>
          <a:p>
            <a:pPr eaLnBrk="1" hangingPunct="1">
              <a:spcBef>
                <a:spcPct val="0"/>
              </a:spcBef>
              <a:buFontTx/>
              <a:buNone/>
            </a:pPr>
            <a:r>
              <a:rPr lang="en-US" altLang="en-US" sz="2200" b="1" dirty="0"/>
              <a:t>In general, each KENO-V.a result is based on ~5,000,000 neutron histories.</a:t>
            </a:r>
          </a:p>
          <a:p>
            <a:pPr eaLnBrk="1" hangingPunct="1">
              <a:spcBef>
                <a:spcPct val="0"/>
              </a:spcBef>
              <a:buFontTx/>
              <a:buNone/>
            </a:pPr>
            <a:r>
              <a:rPr lang="en-US" altLang="en-US" sz="2200" b="1" dirty="0"/>
              <a:t>Flat neutron start, no albedos or reflector biasing options used.</a:t>
            </a:r>
          </a:p>
          <a:p>
            <a:pPr eaLnBrk="1" hangingPunct="1">
              <a:spcBef>
                <a:spcPct val="0"/>
              </a:spcBef>
              <a:buFontTx/>
              <a:buNone/>
            </a:pPr>
            <a:endParaRPr lang="en-US" altLang="en-US" sz="2200" b="1" dirty="0"/>
          </a:p>
        </p:txBody>
      </p:sp>
    </p:spTree>
    <p:extLst>
      <p:ext uri="{BB962C8B-B14F-4D97-AF65-F5344CB8AC3E}">
        <p14:creationId xmlns:p14="http://schemas.microsoft.com/office/powerpoint/2010/main" val="1640949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683CD0C-29CF-4BA5-A436-BB246F672D31}" type="slidenum">
              <a:rPr lang="en-US" altLang="en-US" sz="1400"/>
              <a:pPr>
                <a:spcBef>
                  <a:spcPct val="0"/>
                </a:spcBef>
                <a:buFontTx/>
                <a:buNone/>
              </a:pPr>
              <a:t>47</a:t>
            </a:fld>
            <a:endParaRPr lang="en-US" altLang="en-US" sz="1400" dirty="0"/>
          </a:p>
        </p:txBody>
      </p:sp>
      <p:sp>
        <p:nvSpPr>
          <p:cNvPr id="77827" name="Rectangle 2"/>
          <p:cNvSpPr>
            <a:spLocks noChangeArrowheads="1"/>
          </p:cNvSpPr>
          <p:nvPr/>
        </p:nvSpPr>
        <p:spPr bwMode="auto">
          <a:xfrm>
            <a:off x="609600" y="320675"/>
            <a:ext cx="7924800" cy="55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Selected Benchmark Experiments:</a:t>
            </a:r>
          </a:p>
          <a:p>
            <a:pPr eaLnBrk="1" hangingPunct="1">
              <a:spcBef>
                <a:spcPct val="0"/>
              </a:spcBef>
              <a:buFontTx/>
              <a:buNone/>
            </a:pPr>
            <a:endParaRPr lang="en-US" altLang="en-US" sz="2600" b="1" dirty="0"/>
          </a:p>
          <a:p>
            <a:pPr eaLnBrk="1" hangingPunct="1">
              <a:spcBef>
                <a:spcPct val="0"/>
              </a:spcBef>
              <a:buFontTx/>
              <a:buNone/>
            </a:pPr>
            <a:r>
              <a:rPr lang="en-US" altLang="en-US" sz="1800" b="1" dirty="0"/>
              <a:t>The </a:t>
            </a:r>
            <a:r>
              <a:rPr lang="en-US" altLang="en-US" sz="1800" b="1" u="sng" dirty="0"/>
              <a:t>LEU-COMP-THERM-001</a:t>
            </a:r>
            <a:r>
              <a:rPr lang="en-US" altLang="en-US" sz="1800" b="1" dirty="0"/>
              <a:t> experiments had square-pitch lattices of 2.032 cm, and a </a:t>
            </a:r>
            <a:r>
              <a:rPr lang="en-US" altLang="en-US" sz="1800" b="1" baseline="30000" dirty="0"/>
              <a:t>235</a:t>
            </a:r>
            <a:r>
              <a:rPr lang="en-US" altLang="en-US" sz="1800" b="1" dirty="0"/>
              <a:t>U enrichment of 2.35 %.  In one experiment, all involved fuel rods were in a single cluster.  In the remaining seven experiments, the rods were arranged in three separate clusters, with spacing between the clusters ranging from ~4 cm to ~ 12 cm.</a:t>
            </a:r>
          </a:p>
          <a:p>
            <a:pPr eaLnBrk="1" hangingPunct="1">
              <a:spcBef>
                <a:spcPct val="0"/>
              </a:spcBef>
              <a:buFontTx/>
              <a:buNone/>
            </a:pPr>
            <a:r>
              <a:rPr lang="en-US" altLang="en-US" sz="1800" b="1" dirty="0"/>
              <a:t>The </a:t>
            </a:r>
            <a:r>
              <a:rPr lang="en-US" altLang="en-US" sz="1800" b="1" u="sng" dirty="0"/>
              <a:t>LEU-COMP-THERM-002</a:t>
            </a:r>
            <a:r>
              <a:rPr lang="en-US" altLang="en-US" sz="1800" b="1" dirty="0"/>
              <a:t> experiments had square pitch lattices of 2.54 cm and a </a:t>
            </a:r>
            <a:r>
              <a:rPr lang="en-US" altLang="en-US" sz="1800" b="1" baseline="30000" dirty="0"/>
              <a:t>235</a:t>
            </a:r>
            <a:r>
              <a:rPr lang="en-US" altLang="en-US" sz="1800" b="1" dirty="0"/>
              <a:t>U enrichment of 4.31 %.  The experimental material was obtained from N. S. Savannah Core II fuel assemblies; the fuel pellets were of the same diameter as for the lower enrichment (3.9%) Core II fuel.</a:t>
            </a:r>
          </a:p>
          <a:p>
            <a:pPr eaLnBrk="1" hangingPunct="1">
              <a:spcBef>
                <a:spcPct val="0"/>
              </a:spcBef>
              <a:buFontTx/>
              <a:buNone/>
            </a:pPr>
            <a:r>
              <a:rPr lang="en-US" altLang="en-US" sz="1800" b="1" dirty="0"/>
              <a:t>The </a:t>
            </a:r>
            <a:r>
              <a:rPr lang="en-US" altLang="en-US" sz="1800" b="1" u="sng" dirty="0"/>
              <a:t>LEU-COMP-THERM-007</a:t>
            </a:r>
            <a:r>
              <a:rPr lang="en-US" altLang="en-US" sz="1800" b="1" dirty="0"/>
              <a:t> experiments involved a </a:t>
            </a:r>
            <a:r>
              <a:rPr lang="en-US" altLang="en-US" sz="1800" b="1" baseline="30000" dirty="0"/>
              <a:t>235</a:t>
            </a:r>
            <a:r>
              <a:rPr lang="en-US" altLang="en-US" sz="1800" b="1" dirty="0"/>
              <a:t>U enrichment of 4.738 %.  Both square and triangular lattices were involved, with fuel rod pitches varying from 1.26 cm to 2.52 cm.</a:t>
            </a:r>
            <a:r>
              <a:rPr lang="en-US" altLang="en-US" sz="1800" dirty="0"/>
              <a:t> </a:t>
            </a:r>
            <a:endParaRPr lang="en-US" altLang="en-US" sz="2200" b="1" dirty="0"/>
          </a:p>
          <a:p>
            <a:pPr eaLnBrk="1" hangingPunct="1">
              <a:spcBef>
                <a:spcPct val="0"/>
              </a:spcBef>
              <a:buFontTx/>
              <a:buNone/>
            </a:pPr>
            <a:endParaRPr lang="en-US" altLang="en-US" sz="2200" b="1" dirty="0"/>
          </a:p>
        </p:txBody>
      </p:sp>
    </p:spTree>
    <p:extLst>
      <p:ext uri="{BB962C8B-B14F-4D97-AF65-F5344CB8AC3E}">
        <p14:creationId xmlns:p14="http://schemas.microsoft.com/office/powerpoint/2010/main" val="1414160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A1C7EB7-6ECC-40CB-9746-9002309166DC}" type="slidenum">
              <a:rPr lang="en-US" altLang="en-US" sz="1400"/>
              <a:pPr>
                <a:spcBef>
                  <a:spcPct val="0"/>
                </a:spcBef>
                <a:buFontTx/>
                <a:buNone/>
              </a:pPr>
              <a:t>48</a:t>
            </a:fld>
            <a:endParaRPr lang="en-US" altLang="en-US" sz="1400" dirty="0"/>
          </a:p>
        </p:txBody>
      </p:sp>
      <p:sp>
        <p:nvSpPr>
          <p:cNvPr id="79875" name="Rectangle 2"/>
          <p:cNvSpPr>
            <a:spLocks noChangeArrowheads="1"/>
          </p:cNvSpPr>
          <p:nvPr/>
        </p:nvSpPr>
        <p:spPr bwMode="auto">
          <a:xfrm>
            <a:off x="609600" y="244475"/>
            <a:ext cx="7924800"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1200" b="1" dirty="0"/>
          </a:p>
          <a:p>
            <a:pPr eaLnBrk="1" hangingPunct="1">
              <a:spcBef>
                <a:spcPct val="0"/>
              </a:spcBef>
              <a:buFontTx/>
              <a:buNone/>
            </a:pPr>
            <a:r>
              <a:rPr lang="en-US" altLang="en-US" sz="2600" b="1" dirty="0"/>
              <a:t>Selected Benchmark Experiments: (Cont’d)</a:t>
            </a:r>
          </a:p>
          <a:p>
            <a:pPr eaLnBrk="1" hangingPunct="1">
              <a:spcBef>
                <a:spcPct val="0"/>
              </a:spcBef>
              <a:buFontTx/>
              <a:buNone/>
            </a:pPr>
            <a:endParaRPr lang="en-US" altLang="en-US" sz="1200" b="1" dirty="0"/>
          </a:p>
          <a:p>
            <a:pPr eaLnBrk="1" hangingPunct="1">
              <a:spcBef>
                <a:spcPct val="0"/>
              </a:spcBef>
              <a:buFontTx/>
              <a:buNone/>
            </a:pPr>
            <a:r>
              <a:rPr lang="en-US" altLang="en-US" sz="1800" b="1" dirty="0"/>
              <a:t>The </a:t>
            </a:r>
            <a:r>
              <a:rPr lang="en-US" altLang="en-US" sz="1800" b="1" u="sng" dirty="0"/>
              <a:t>LEU-COMP-THERM-009</a:t>
            </a:r>
            <a:r>
              <a:rPr lang="en-US" altLang="en-US" sz="1800" b="1" dirty="0"/>
              <a:t> experiments involved a </a:t>
            </a:r>
            <a:r>
              <a:rPr lang="en-US" altLang="en-US" sz="1800" b="1" baseline="30000" dirty="0"/>
              <a:t>235</a:t>
            </a:r>
            <a:r>
              <a:rPr lang="en-US" altLang="en-US" sz="1800" b="1" dirty="0"/>
              <a:t>U enrichment of 4.31 %, using the same experimental rods as for LEU-COMP-THERM-002, in clusters of three fuel rod lattices similar to those considered in LEU-COMP-THERM-001.  In the LEU-COMP-THERM-009 experiments, absorber plates of various materials were located between the two outer clusters and the central cluster.  Square lattices of 2.54 cm pitch were involved.  Only the first four experiments were selected for inclusion in this validation; those experiments involve mild steel plates of 0.485 cm (0.191-inch) or 0.302 cm (0.119-inch) thicknesses as the absorber plates.</a:t>
            </a:r>
          </a:p>
          <a:p>
            <a:pPr eaLnBrk="1" hangingPunct="1">
              <a:spcBef>
                <a:spcPct val="0"/>
              </a:spcBef>
              <a:buFontTx/>
              <a:buNone/>
            </a:pPr>
            <a:endParaRPr lang="en-US" altLang="en-US" sz="1800" b="1" dirty="0"/>
          </a:p>
          <a:p>
            <a:pPr eaLnBrk="1" hangingPunct="1">
              <a:spcBef>
                <a:spcPct val="0"/>
              </a:spcBef>
              <a:buFontTx/>
              <a:buNone/>
            </a:pPr>
            <a:r>
              <a:rPr lang="en-US" altLang="en-US" sz="1800" b="1" dirty="0"/>
              <a:t>The </a:t>
            </a:r>
            <a:r>
              <a:rPr lang="en-US" altLang="en-US" sz="1800" b="1" u="sng" dirty="0"/>
              <a:t>LEU-COMP-THERM-019</a:t>
            </a:r>
            <a:r>
              <a:rPr lang="en-US" altLang="en-US" sz="1800" b="1" dirty="0"/>
              <a:t> experiments involved a </a:t>
            </a:r>
            <a:r>
              <a:rPr lang="en-US" altLang="en-US" sz="1800" b="1" baseline="30000" dirty="0"/>
              <a:t>235</a:t>
            </a:r>
            <a:r>
              <a:rPr lang="en-US" altLang="en-US" sz="1800" b="1" dirty="0"/>
              <a:t>U enrichment of 5.00 %.  Three experiments in triangular lattices were involved, with fuel rod pitches of 0.7, 0.8 and 1.4 cm.  These experiments are distinct from the other experiments utilized here, in that the fuel rods are fabricated using stainless steel as the cladding.  </a:t>
            </a:r>
            <a:r>
              <a:rPr lang="en-US" altLang="en-US" sz="1800" b="1" i="1" dirty="0">
                <a:solidFill>
                  <a:srgbClr val="FF0000"/>
                </a:solidFill>
              </a:rPr>
              <a:t>(All other referenced ICSBEP low-enrichment fuel reports involve aluminum-clad fuel.)</a:t>
            </a:r>
            <a:endParaRPr lang="en-US" altLang="en-US" sz="2200" b="1" i="1" dirty="0">
              <a:solidFill>
                <a:srgbClr val="FF0000"/>
              </a:solidFill>
            </a:endParaRPr>
          </a:p>
          <a:p>
            <a:pPr eaLnBrk="1" hangingPunct="1">
              <a:spcBef>
                <a:spcPct val="0"/>
              </a:spcBef>
              <a:buFontTx/>
              <a:buNone/>
            </a:pPr>
            <a:endParaRPr lang="en-US" altLang="en-US" sz="2200" b="1" dirty="0"/>
          </a:p>
        </p:txBody>
      </p:sp>
    </p:spTree>
    <p:extLst>
      <p:ext uri="{BB962C8B-B14F-4D97-AF65-F5344CB8AC3E}">
        <p14:creationId xmlns:p14="http://schemas.microsoft.com/office/powerpoint/2010/main" val="3435606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E134A2-179D-441A-B659-E67F049DBD54}" type="slidenum">
              <a:rPr lang="en-US" altLang="en-US" sz="1400"/>
              <a:pPr>
                <a:spcBef>
                  <a:spcPct val="0"/>
                </a:spcBef>
                <a:buFontTx/>
                <a:buNone/>
              </a:pPr>
              <a:t>49</a:t>
            </a:fld>
            <a:endParaRPr lang="en-US" altLang="en-US" sz="1400" dirty="0"/>
          </a:p>
        </p:txBody>
      </p:sp>
      <p:sp>
        <p:nvSpPr>
          <p:cNvPr id="81923" name="Rectangle 2"/>
          <p:cNvSpPr>
            <a:spLocks noChangeArrowheads="1"/>
          </p:cNvSpPr>
          <p:nvPr/>
        </p:nvSpPr>
        <p:spPr bwMode="auto">
          <a:xfrm>
            <a:off x="457200" y="228600"/>
            <a:ext cx="79248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1200" b="1" dirty="0"/>
          </a:p>
          <a:p>
            <a:pPr eaLnBrk="1" hangingPunct="1">
              <a:spcBef>
                <a:spcPct val="0"/>
              </a:spcBef>
              <a:buFontTx/>
              <a:buNone/>
            </a:pPr>
            <a:r>
              <a:rPr lang="en-US" altLang="en-US" sz="2600" b="1" dirty="0"/>
              <a:t>Benchmark</a:t>
            </a:r>
          </a:p>
          <a:p>
            <a:pPr eaLnBrk="1" hangingPunct="1">
              <a:spcBef>
                <a:spcPct val="0"/>
              </a:spcBef>
              <a:buFontTx/>
              <a:buNone/>
            </a:pPr>
            <a:r>
              <a:rPr lang="en-US" altLang="en-US" sz="2600" b="1" dirty="0"/>
              <a:t>Results:</a:t>
            </a:r>
          </a:p>
          <a:p>
            <a:pPr eaLnBrk="1" hangingPunct="1">
              <a:spcBef>
                <a:spcPct val="0"/>
              </a:spcBef>
              <a:buFontTx/>
              <a:buNone/>
            </a:pPr>
            <a:r>
              <a:rPr lang="en-US" altLang="en-US" sz="2600" b="1" dirty="0"/>
              <a:t>(30 points)</a:t>
            </a:r>
            <a:endParaRPr lang="en-US" altLang="en-US" sz="2200" b="1" dirty="0"/>
          </a:p>
        </p:txBody>
      </p:sp>
      <p:sp>
        <p:nvSpPr>
          <p:cNvPr id="81924" name="Rectangle 5"/>
          <p:cNvSpPr>
            <a:spLocks noChangeArrowheads="1"/>
          </p:cNvSpPr>
          <p:nvPr/>
        </p:nvSpPr>
        <p:spPr bwMode="auto">
          <a:xfrm>
            <a:off x="0" y="73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1925" name="Rectangle 591"/>
          <p:cNvSpPr>
            <a:spLocks noChangeArrowheads="1"/>
          </p:cNvSpPr>
          <p:nvPr/>
        </p:nvSpPr>
        <p:spPr bwMode="auto">
          <a:xfrm>
            <a:off x="0" y="73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graphicFrame>
        <p:nvGraphicFramePr>
          <p:cNvPr id="81926" name="Object 590"/>
          <p:cNvGraphicFramePr>
            <a:graphicFrameLocks noChangeAspect="1"/>
          </p:cNvGraphicFramePr>
          <p:nvPr/>
        </p:nvGraphicFramePr>
        <p:xfrm>
          <a:off x="2814638" y="762000"/>
          <a:ext cx="5137150" cy="5486400"/>
        </p:xfrm>
        <a:graphic>
          <a:graphicData uri="http://schemas.openxmlformats.org/presentationml/2006/ole">
            <mc:AlternateContent xmlns:mc="http://schemas.openxmlformats.org/markup-compatibility/2006">
              <mc:Choice xmlns:v="urn:schemas-microsoft-com:vml" Requires="v">
                <p:oleObj spid="_x0000_s2066" name="Worksheet" r:id="rId4" imgW="5265420" imgH="5737718" progId="Excel.Sheet.8">
                  <p:embed/>
                </p:oleObj>
              </mc:Choice>
              <mc:Fallback>
                <p:oleObj name="Worksheet" r:id="rId4" imgW="5265420" imgH="573771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638" y="762000"/>
                        <a:ext cx="51371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5839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Benchmarks</a:t>
            </a:r>
          </a:p>
        </p:txBody>
      </p:sp>
      <p:sp>
        <p:nvSpPr>
          <p:cNvPr id="3" name="Content Placeholder 2"/>
          <p:cNvSpPr>
            <a:spLocks noGrp="1"/>
          </p:cNvSpPr>
          <p:nvPr>
            <p:ph idx="1"/>
          </p:nvPr>
        </p:nvSpPr>
        <p:spPr/>
        <p:txBody>
          <a:bodyPr/>
          <a:lstStyle/>
          <a:p>
            <a:pPr marL="0" indent="0">
              <a:buNone/>
            </a:pPr>
            <a:r>
              <a:rPr lang="en-US" b="1" dirty="0"/>
              <a:t>“A representation of an experiment evaluated for use in validation. The experiment may be critical or slightly subcritical…”</a:t>
            </a:r>
          </a:p>
          <a:p>
            <a:r>
              <a:rPr lang="en-US" dirty="0"/>
              <a:t>These are the experiments defined in sufficient detail to create an accurate model of the experimental setup</a:t>
            </a:r>
          </a:p>
          <a:p>
            <a:r>
              <a:rPr lang="en-US" dirty="0"/>
              <a:t>Experiments involving materials and configurations similar to the actual fissile material processes at the site where the validation is applied</a:t>
            </a:r>
          </a:p>
          <a:p>
            <a:r>
              <a:rPr lang="en-US" dirty="0"/>
              <a:t>Should select as many experiments available that are similar to the actual fissile material processes</a:t>
            </a:r>
          </a:p>
          <a:p>
            <a:pPr lvl="1"/>
            <a:r>
              <a:rPr lang="en-US" dirty="0"/>
              <a:t>Typically &gt; 100</a:t>
            </a:r>
          </a:p>
          <a:p>
            <a:r>
              <a:rPr lang="en-US" dirty="0"/>
              <a:t>Validation must also consider the conditions representing the credible abnormal conditions associated with the fissile material processes</a:t>
            </a:r>
          </a:p>
          <a:p>
            <a:pPr lvl="1"/>
            <a:r>
              <a:rPr lang="en-US" dirty="0"/>
              <a:t>Credible abnormal conditions are identified in the NCS Evaluations for the processes</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5</a:t>
            </a:fld>
            <a:endParaRPr lang="en-US" dirty="0"/>
          </a:p>
        </p:txBody>
      </p:sp>
    </p:spTree>
    <p:extLst>
      <p:ext uri="{BB962C8B-B14F-4D97-AF65-F5344CB8AC3E}">
        <p14:creationId xmlns:p14="http://schemas.microsoft.com/office/powerpoint/2010/main" val="263012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5B65AB-7574-42C2-B342-DEDFAD42BD97}" type="slidenum">
              <a:rPr lang="en-US" altLang="en-US" sz="1400"/>
              <a:pPr>
                <a:spcBef>
                  <a:spcPct val="0"/>
                </a:spcBef>
                <a:buFontTx/>
                <a:buNone/>
              </a:pPr>
              <a:t>50</a:t>
            </a:fld>
            <a:endParaRPr lang="en-US" altLang="en-US" sz="1400" dirty="0"/>
          </a:p>
        </p:txBody>
      </p:sp>
      <p:sp>
        <p:nvSpPr>
          <p:cNvPr id="83971" name="Rectangle 2"/>
          <p:cNvSpPr>
            <a:spLocks noChangeArrowheads="1"/>
          </p:cNvSpPr>
          <p:nvPr/>
        </p:nvSpPr>
        <p:spPr bwMode="auto">
          <a:xfrm>
            <a:off x="762000" y="1143000"/>
            <a:ext cx="79248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1200" b="1" dirty="0"/>
          </a:p>
          <a:p>
            <a:pPr eaLnBrk="1" hangingPunct="1">
              <a:spcBef>
                <a:spcPct val="0"/>
              </a:spcBef>
              <a:buFontTx/>
              <a:buNone/>
            </a:pPr>
            <a:endParaRPr lang="en-US" altLang="en-US" sz="1200" b="1" dirty="0"/>
          </a:p>
          <a:p>
            <a:pPr eaLnBrk="1" hangingPunct="1">
              <a:spcBef>
                <a:spcPct val="0"/>
              </a:spcBef>
              <a:buFontTx/>
              <a:buNone/>
            </a:pPr>
            <a:endParaRPr lang="en-US" altLang="en-US" sz="1200" b="1" dirty="0"/>
          </a:p>
          <a:p>
            <a:pPr eaLnBrk="1" hangingPunct="1">
              <a:spcBef>
                <a:spcPct val="0"/>
              </a:spcBef>
              <a:buFontTx/>
              <a:buNone/>
            </a:pPr>
            <a:r>
              <a:rPr lang="en-US" altLang="en-US" sz="2600" b="1" dirty="0"/>
              <a:t>No obvious or significant trend in data if stainless steel clad experiments are omitted.</a:t>
            </a:r>
          </a:p>
          <a:p>
            <a:pPr eaLnBrk="1" hangingPunct="1">
              <a:spcBef>
                <a:spcPct val="0"/>
              </a:spcBef>
              <a:buFontTx/>
              <a:buNone/>
            </a:pPr>
            <a:endParaRPr lang="en-US" altLang="en-US" sz="2600" b="1" dirty="0"/>
          </a:p>
          <a:p>
            <a:pPr eaLnBrk="1" hangingPunct="1">
              <a:spcBef>
                <a:spcPct val="0"/>
              </a:spcBef>
              <a:buFontTx/>
              <a:buNone/>
            </a:pPr>
            <a:r>
              <a:rPr lang="en-US" altLang="en-US" sz="2600" b="1" dirty="0"/>
              <a:t>Apply Shapiro-Wilk test for normality to the 27 points (with stainless clad experiments omitted).</a:t>
            </a:r>
          </a:p>
          <a:p>
            <a:pPr eaLnBrk="1" hangingPunct="1">
              <a:spcBef>
                <a:spcPct val="0"/>
              </a:spcBef>
              <a:buFontTx/>
              <a:buNone/>
            </a:pPr>
            <a:endParaRPr lang="en-US" altLang="en-US" sz="2600" b="1" dirty="0"/>
          </a:p>
          <a:p>
            <a:pPr eaLnBrk="1" hangingPunct="1">
              <a:spcBef>
                <a:spcPct val="0"/>
              </a:spcBef>
              <a:buFontTx/>
              <a:buNone/>
            </a:pPr>
            <a:r>
              <a:rPr lang="en-US" altLang="en-US" sz="2600" b="1" dirty="0"/>
              <a:t>NOTE: Normality test fails with stainless steel clad experiments included, as expected.</a:t>
            </a:r>
            <a:endParaRPr lang="en-US" altLang="en-US" sz="2200" b="1" dirty="0"/>
          </a:p>
        </p:txBody>
      </p:sp>
      <p:sp>
        <p:nvSpPr>
          <p:cNvPr id="83972" name="Rectangle 3"/>
          <p:cNvSpPr>
            <a:spLocks noChangeArrowheads="1"/>
          </p:cNvSpPr>
          <p:nvPr/>
        </p:nvSpPr>
        <p:spPr bwMode="auto">
          <a:xfrm>
            <a:off x="0" y="73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3973" name="Rectangle 4"/>
          <p:cNvSpPr>
            <a:spLocks noChangeArrowheads="1"/>
          </p:cNvSpPr>
          <p:nvPr/>
        </p:nvSpPr>
        <p:spPr bwMode="auto">
          <a:xfrm>
            <a:off x="0" y="73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Tree>
    <p:extLst>
      <p:ext uri="{BB962C8B-B14F-4D97-AF65-F5344CB8AC3E}">
        <p14:creationId xmlns:p14="http://schemas.microsoft.com/office/powerpoint/2010/main" val="2148448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C686C1-E809-46FC-819B-3D70FAB3210D}" type="slidenum">
              <a:rPr lang="en-US" altLang="en-US" sz="1400"/>
              <a:pPr>
                <a:spcBef>
                  <a:spcPct val="0"/>
                </a:spcBef>
                <a:buFontTx/>
                <a:buNone/>
              </a:pPr>
              <a:t>51</a:t>
            </a:fld>
            <a:endParaRPr lang="en-US" altLang="en-US" sz="1400" dirty="0"/>
          </a:p>
        </p:txBody>
      </p:sp>
      <p:sp>
        <p:nvSpPr>
          <p:cNvPr id="86019" name="Rectangle 2"/>
          <p:cNvSpPr>
            <a:spLocks noChangeArrowheads="1"/>
          </p:cNvSpPr>
          <p:nvPr/>
        </p:nvSpPr>
        <p:spPr bwMode="auto">
          <a:xfrm>
            <a:off x="838200" y="685800"/>
            <a:ext cx="79248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1200" b="1" dirty="0"/>
          </a:p>
          <a:p>
            <a:pPr eaLnBrk="1" hangingPunct="1">
              <a:spcBef>
                <a:spcPct val="0"/>
              </a:spcBef>
              <a:buFontTx/>
              <a:buNone/>
            </a:pPr>
            <a:r>
              <a:rPr lang="en-US" altLang="en-US" sz="2200" b="1" dirty="0"/>
              <a:t>Terms for Shapiro-Wilk Normality Test</a:t>
            </a:r>
          </a:p>
          <a:p>
            <a:pPr eaLnBrk="1" hangingPunct="1">
              <a:spcBef>
                <a:spcPct val="0"/>
              </a:spcBef>
              <a:buFontTx/>
              <a:buNone/>
            </a:pPr>
            <a:endParaRPr lang="en-US" altLang="en-US" sz="2200" b="1" dirty="0"/>
          </a:p>
        </p:txBody>
      </p:sp>
      <p:sp>
        <p:nvSpPr>
          <p:cNvPr id="86020" name="Rectangle 3"/>
          <p:cNvSpPr>
            <a:spLocks noChangeArrowheads="1"/>
          </p:cNvSpPr>
          <p:nvPr/>
        </p:nvSpPr>
        <p:spPr bwMode="auto">
          <a:xfrm>
            <a:off x="0" y="73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sp>
        <p:nvSpPr>
          <p:cNvPr id="86021" name="Rectangle 4"/>
          <p:cNvSpPr>
            <a:spLocks noChangeArrowheads="1"/>
          </p:cNvSpPr>
          <p:nvPr/>
        </p:nvSpPr>
        <p:spPr bwMode="auto">
          <a:xfrm>
            <a:off x="0" y="735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p:txBody>
      </p:sp>
      <p:pic>
        <p:nvPicPr>
          <p:cNvPr id="860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05000"/>
            <a:ext cx="4945063"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366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F356B4-FFC0-41EC-9523-6E9B06D41D41}" type="slidenum">
              <a:rPr lang="en-US" altLang="en-US" sz="1400"/>
              <a:pPr>
                <a:spcBef>
                  <a:spcPct val="0"/>
                </a:spcBef>
                <a:buFontTx/>
                <a:buNone/>
              </a:pPr>
              <a:t>52</a:t>
            </a:fld>
            <a:endParaRPr lang="en-US" altLang="en-US" sz="1400" dirty="0"/>
          </a:p>
        </p:txBody>
      </p:sp>
      <p:graphicFrame>
        <p:nvGraphicFramePr>
          <p:cNvPr id="88067" name="Object 351"/>
          <p:cNvGraphicFramePr>
            <a:graphicFrameLocks noChangeAspect="1"/>
          </p:cNvGraphicFramePr>
          <p:nvPr>
            <p:extLst>
              <p:ext uri="{D42A27DB-BD31-4B8C-83A1-F6EECF244321}">
                <p14:modId xmlns:p14="http://schemas.microsoft.com/office/powerpoint/2010/main" val="4176868594"/>
              </p:ext>
            </p:extLst>
          </p:nvPr>
        </p:nvGraphicFramePr>
        <p:xfrm>
          <a:off x="4672013" y="76200"/>
          <a:ext cx="3557587" cy="6545263"/>
        </p:xfrm>
        <a:graphic>
          <a:graphicData uri="http://schemas.openxmlformats.org/presentationml/2006/ole">
            <mc:AlternateContent xmlns:mc="http://schemas.openxmlformats.org/markup-compatibility/2006">
              <mc:Choice xmlns:v="urn:schemas-microsoft-com:vml" Requires="v">
                <p:oleObj spid="_x0000_s3091" name="Worksheet" r:id="rId4" imgW="3057620" imgH="5915131" progId="Excel.Sheet.8">
                  <p:embed/>
                </p:oleObj>
              </mc:Choice>
              <mc:Fallback>
                <p:oleObj name="Worksheet" r:id="rId4" imgW="3057620" imgH="5915131" progId="Excel.Sheet.8">
                  <p:embed/>
                  <p:pic>
                    <p:nvPicPr>
                      <p:cNvPr id="0" name=""/>
                      <p:cNvPicPr>
                        <a:picLocks noChangeAspect="1" noChangeArrowheads="1"/>
                      </p:cNvPicPr>
                      <p:nvPr/>
                    </p:nvPicPr>
                    <p:blipFill>
                      <a:blip r:embed="rId5"/>
                      <a:srcRect t="4918"/>
                      <a:stretch>
                        <a:fillRect/>
                      </a:stretch>
                    </p:blipFill>
                    <p:spPr bwMode="auto">
                      <a:xfrm>
                        <a:off x="4672013" y="76200"/>
                        <a:ext cx="3557587" cy="654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8" name="Rectangle 352"/>
          <p:cNvSpPr>
            <a:spLocks noChangeArrowheads="1"/>
          </p:cNvSpPr>
          <p:nvPr/>
        </p:nvSpPr>
        <p:spPr bwMode="auto">
          <a:xfrm>
            <a:off x="457200" y="762000"/>
            <a:ext cx="4572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Processing of 27</a:t>
            </a:r>
          </a:p>
          <a:p>
            <a:pPr eaLnBrk="1" hangingPunct="1">
              <a:spcBef>
                <a:spcPct val="0"/>
              </a:spcBef>
              <a:buFontTx/>
              <a:buNone/>
            </a:pPr>
            <a:r>
              <a:rPr lang="en-US" altLang="en-US" sz="2600" b="1" dirty="0"/>
              <a:t>Data Points</a:t>
            </a:r>
          </a:p>
        </p:txBody>
      </p:sp>
    </p:spTree>
    <p:extLst>
      <p:ext uri="{BB962C8B-B14F-4D97-AF65-F5344CB8AC3E}">
        <p14:creationId xmlns:p14="http://schemas.microsoft.com/office/powerpoint/2010/main" val="10749021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FA96E6-CB4E-4D76-BDC6-1F8FD1B0178F}" type="slidenum">
              <a:rPr lang="en-US" altLang="en-US" sz="1400"/>
              <a:pPr>
                <a:spcBef>
                  <a:spcPct val="0"/>
                </a:spcBef>
                <a:buFontTx/>
                <a:buNone/>
              </a:pPr>
              <a:t>53</a:t>
            </a:fld>
            <a:endParaRPr lang="en-US" altLang="en-US" sz="1400" dirty="0"/>
          </a:p>
        </p:txBody>
      </p:sp>
      <p:sp>
        <p:nvSpPr>
          <p:cNvPr id="90115" name="Rectangle 3"/>
          <p:cNvSpPr>
            <a:spLocks noChangeArrowheads="1"/>
          </p:cNvSpPr>
          <p:nvPr/>
        </p:nvSpPr>
        <p:spPr bwMode="auto">
          <a:xfrm>
            <a:off x="457200" y="762000"/>
            <a:ext cx="4572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a:t>
            </a:r>
          </a:p>
          <a:p>
            <a:pPr eaLnBrk="1" hangingPunct="1">
              <a:spcBef>
                <a:spcPct val="0"/>
              </a:spcBef>
              <a:buFontTx/>
              <a:buNone/>
            </a:pPr>
            <a:r>
              <a:rPr lang="en-US" altLang="en-US" sz="2600" b="1" dirty="0"/>
              <a:t>Lower Tolerance </a:t>
            </a:r>
          </a:p>
          <a:p>
            <a:pPr eaLnBrk="1" hangingPunct="1">
              <a:spcBef>
                <a:spcPct val="0"/>
              </a:spcBef>
              <a:buFontTx/>
              <a:buNone/>
            </a:pPr>
            <a:r>
              <a:rPr lang="en-US" altLang="en-US" sz="2600" b="1" dirty="0"/>
              <a:t>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Application of</a:t>
            </a:r>
          </a:p>
          <a:p>
            <a:pPr eaLnBrk="1" hangingPunct="1">
              <a:spcBef>
                <a:spcPct val="0"/>
              </a:spcBef>
              <a:buFontTx/>
              <a:buNone/>
            </a:pPr>
            <a:r>
              <a:rPr lang="en-US" altLang="en-US" sz="2600" b="1" dirty="0"/>
              <a:t>Shapiro-Wilk Test</a:t>
            </a:r>
          </a:p>
          <a:p>
            <a:pPr eaLnBrk="1" hangingPunct="1">
              <a:spcBef>
                <a:spcPct val="0"/>
              </a:spcBef>
              <a:buFontTx/>
              <a:buNone/>
            </a:pPr>
            <a:r>
              <a:rPr lang="en-US" altLang="en-US" sz="2600" b="1" dirty="0"/>
              <a:t>for Normality of</a:t>
            </a:r>
          </a:p>
          <a:p>
            <a:pPr eaLnBrk="1" hangingPunct="1">
              <a:spcBef>
                <a:spcPct val="0"/>
              </a:spcBef>
              <a:buFontTx/>
              <a:buNone/>
            </a:pPr>
            <a:r>
              <a:rPr lang="en-US" altLang="en-US" sz="2600" b="1" dirty="0"/>
              <a:t>Data</a:t>
            </a:r>
          </a:p>
        </p:txBody>
      </p:sp>
      <p:graphicFrame>
        <p:nvGraphicFramePr>
          <p:cNvPr id="90116" name="Object 4"/>
          <p:cNvGraphicFramePr>
            <a:graphicFrameLocks noChangeAspect="1"/>
          </p:cNvGraphicFramePr>
          <p:nvPr/>
        </p:nvGraphicFramePr>
        <p:xfrm>
          <a:off x="3733800" y="304800"/>
          <a:ext cx="5310188" cy="6003925"/>
        </p:xfrm>
        <a:graphic>
          <a:graphicData uri="http://schemas.openxmlformats.org/presentationml/2006/ole">
            <mc:AlternateContent xmlns:mc="http://schemas.openxmlformats.org/markup-compatibility/2006">
              <mc:Choice xmlns:v="urn:schemas-microsoft-com:vml" Requires="v">
                <p:oleObj spid="_x0000_s4114" name="Worksheet" r:id="rId4" imgW="4602531" imgH="5204542" progId="Excel.Sheet.8">
                  <p:embed/>
                </p:oleObj>
              </mc:Choice>
              <mc:Fallback>
                <p:oleObj name="Worksheet" r:id="rId4" imgW="4602531" imgH="520454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04800"/>
                        <a:ext cx="5310188" cy="6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1864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392696-7514-4B03-A50D-F64A8D8F634D}" type="slidenum">
              <a:rPr lang="en-US" altLang="en-US" sz="1400"/>
              <a:pPr>
                <a:spcBef>
                  <a:spcPct val="0"/>
                </a:spcBef>
                <a:buFontTx/>
                <a:buNone/>
              </a:pPr>
              <a:t>54</a:t>
            </a:fld>
            <a:endParaRPr lang="en-US" altLang="en-US" sz="1400" dirty="0"/>
          </a:p>
        </p:txBody>
      </p:sp>
      <p:sp>
        <p:nvSpPr>
          <p:cNvPr id="44035" name="Rectangle 2"/>
          <p:cNvSpPr>
            <a:spLocks noChangeArrowheads="1"/>
          </p:cNvSpPr>
          <p:nvPr/>
        </p:nvSpPr>
        <p:spPr bwMode="auto">
          <a:xfrm>
            <a:off x="457200" y="801688"/>
            <a:ext cx="8305800" cy="506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600" b="1" dirty="0"/>
              <a:t>EXAMPLE 1:  Lower Tolerance Limit</a:t>
            </a:r>
          </a:p>
          <a:p>
            <a:pPr eaLnBrk="1" hangingPunct="1">
              <a:spcBef>
                <a:spcPct val="0"/>
              </a:spcBef>
              <a:buFontTx/>
              <a:buNone/>
              <a:defRPr/>
            </a:pPr>
            <a:endParaRPr lang="en-US" altLang="en-US" sz="2600" b="1" dirty="0"/>
          </a:p>
          <a:p>
            <a:pPr eaLnBrk="1" hangingPunct="1">
              <a:spcBef>
                <a:spcPct val="0"/>
              </a:spcBef>
              <a:buFontTx/>
              <a:buNone/>
              <a:defRPr/>
            </a:pPr>
            <a:r>
              <a:rPr lang="en-US" altLang="en-US" sz="2600" b="1" dirty="0"/>
              <a:t>Determination of</a:t>
            </a:r>
            <a:r>
              <a:rPr lang="en-US" altLang="en-US" sz="1800" dirty="0"/>
              <a:t>  </a:t>
            </a:r>
            <a:r>
              <a:rPr lang="en-US" altLang="en-US" sz="2600" b="1" dirty="0"/>
              <a:t>USL (k</a:t>
            </a:r>
            <a:r>
              <a:rPr lang="en-US" altLang="en-US" sz="2600" b="1" baseline="-25000" dirty="0"/>
              <a:t>USL</a:t>
            </a:r>
            <a:r>
              <a:rPr lang="en-US" altLang="en-US" sz="2600" b="1" dirty="0"/>
              <a:t>):</a:t>
            </a:r>
          </a:p>
          <a:p>
            <a:pPr eaLnBrk="1" hangingPunct="1">
              <a:spcBef>
                <a:spcPct val="0"/>
              </a:spcBef>
              <a:buFontTx/>
              <a:buNone/>
              <a:defRPr/>
            </a:pPr>
            <a:endParaRPr lang="en-US" altLang="en-US" sz="2600" b="1" dirty="0"/>
          </a:p>
          <a:p>
            <a:pPr algn="ctr" eaLnBrk="1" hangingPunct="1">
              <a:spcBef>
                <a:spcPct val="0"/>
              </a:spcBef>
              <a:buFontTx/>
              <a:buNone/>
              <a:defRPr/>
            </a:pPr>
            <a:r>
              <a:rPr lang="en-US" altLang="en-US" sz="2600" b="1" dirty="0"/>
              <a:t>        K</a:t>
            </a:r>
            <a:r>
              <a:rPr lang="en-US" altLang="en-US" sz="2600" b="1" baseline="-25000" dirty="0"/>
              <a:t>USL</a:t>
            </a:r>
            <a:r>
              <a:rPr lang="en-US" altLang="en-US" sz="2600" b="1" dirty="0"/>
              <a:t> = k</a:t>
            </a:r>
            <a:r>
              <a:rPr lang="en-US" altLang="en-US" sz="2600" b="1" baseline="-25000" dirty="0"/>
              <a:t>eff</a:t>
            </a:r>
            <a:r>
              <a:rPr lang="en-US" altLang="en-US" sz="2600" b="1" dirty="0"/>
              <a:t> – US</a:t>
            </a:r>
            <a:r>
              <a:rPr lang="en-US" altLang="en-US" sz="2600" b="1" baseline="-25000" dirty="0"/>
              <a:t>p</a:t>
            </a:r>
            <a:r>
              <a:rPr lang="en-US" altLang="en-US" sz="2600" b="1" dirty="0"/>
              <a:t> – MoS</a:t>
            </a:r>
            <a:r>
              <a:rPr lang="en-US" altLang="en-US" sz="2600" b="1" baseline="-25000" dirty="0"/>
              <a:t> </a:t>
            </a:r>
          </a:p>
          <a:p>
            <a:pPr algn="ctr" eaLnBrk="1" hangingPunct="1">
              <a:spcBef>
                <a:spcPct val="0"/>
              </a:spcBef>
              <a:buFontTx/>
              <a:buNone/>
              <a:defRPr/>
            </a:pPr>
            <a:r>
              <a:rPr lang="en-US" altLang="en-US" sz="2000" i="1" dirty="0">
                <a:solidFill>
                  <a:srgbClr val="FF0000"/>
                </a:solidFill>
              </a:rPr>
              <a:t>         (1.0 + Bias - Bias Uncertainty – MoS)</a:t>
            </a:r>
            <a:endParaRPr lang="en-US" altLang="en-US" sz="2000" i="1" baseline="-25000" dirty="0">
              <a:solidFill>
                <a:srgbClr val="FF0000"/>
              </a:solidFill>
            </a:endParaRPr>
          </a:p>
          <a:p>
            <a:pPr algn="ctr" eaLnBrk="1" hangingPunct="1">
              <a:spcBef>
                <a:spcPct val="0"/>
              </a:spcBef>
              <a:buFontTx/>
              <a:buNone/>
              <a:defRPr/>
            </a:pPr>
            <a:endParaRPr lang="en-US" altLang="en-US" sz="2600" b="1" baseline="-25000" dirty="0"/>
          </a:p>
          <a:p>
            <a:pPr marL="457200" indent="-457200" eaLnBrk="1" hangingPunct="1">
              <a:spcBef>
                <a:spcPct val="0"/>
              </a:spcBef>
              <a:defRPr/>
            </a:pPr>
            <a:r>
              <a:rPr lang="en-US" altLang="en-US" sz="2600" b="1" dirty="0"/>
              <a:t>U is the one sided lower tolerance factor</a:t>
            </a:r>
          </a:p>
          <a:p>
            <a:pPr marL="457200" indent="-457200" eaLnBrk="1" hangingPunct="1">
              <a:spcBef>
                <a:spcPct val="0"/>
              </a:spcBef>
              <a:defRPr/>
            </a:pPr>
            <a:r>
              <a:rPr lang="en-US" altLang="en-US" sz="2600" b="1" dirty="0"/>
              <a:t>S</a:t>
            </a:r>
            <a:r>
              <a:rPr lang="en-US" altLang="en-US" sz="2600" b="1" baseline="-25000" dirty="0"/>
              <a:t>p</a:t>
            </a:r>
            <a:r>
              <a:rPr lang="en-US" altLang="en-US" sz="2600" b="1" dirty="0"/>
              <a:t> is the square root of pooled variance </a:t>
            </a:r>
          </a:p>
          <a:p>
            <a:pPr marL="457200" indent="-457200" eaLnBrk="1" hangingPunct="1">
              <a:spcBef>
                <a:spcPct val="0"/>
              </a:spcBef>
              <a:defRPr/>
            </a:pPr>
            <a:r>
              <a:rPr lang="en-US" altLang="en-US" sz="2600" b="1" dirty="0"/>
              <a:t>Use a MoS = 0.02.</a:t>
            </a:r>
          </a:p>
          <a:p>
            <a:pPr eaLnBrk="1" hangingPunct="1">
              <a:spcBef>
                <a:spcPct val="0"/>
              </a:spcBef>
              <a:buFontTx/>
              <a:buNone/>
              <a:defRPr/>
            </a:pPr>
            <a:endParaRPr lang="en-US" altLang="en-US" sz="2600" b="1" dirty="0"/>
          </a:p>
          <a:p>
            <a:pPr eaLnBrk="1" hangingPunct="1">
              <a:spcBef>
                <a:spcPct val="0"/>
              </a:spcBef>
              <a:buFontTx/>
              <a:buNone/>
              <a:defRPr/>
            </a:pPr>
            <a:endParaRPr lang="en-US" altLang="en-US" sz="2600" b="1" dirty="0"/>
          </a:p>
          <a:p>
            <a:pPr eaLnBrk="1" hangingPunct="1">
              <a:spcBef>
                <a:spcPct val="0"/>
              </a:spcBef>
              <a:buFontTx/>
              <a:buNone/>
              <a:defRPr/>
            </a:pPr>
            <a:endParaRPr lang="en-US" altLang="en-US" sz="2600" b="1" dirty="0"/>
          </a:p>
        </p:txBody>
      </p:sp>
      <p:sp>
        <p:nvSpPr>
          <p:cNvPr id="92164" name="Line 6"/>
          <p:cNvSpPr>
            <a:spLocks noChangeShapeType="1"/>
          </p:cNvSpPr>
          <p:nvPr/>
        </p:nvSpPr>
        <p:spPr bwMode="auto">
          <a:xfrm>
            <a:off x="4267200" y="2438400"/>
            <a:ext cx="457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319769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E06E8A-624F-4E6F-8FC6-01446E9839B8}" type="slidenum">
              <a:rPr lang="en-US" altLang="en-US" sz="1400"/>
              <a:pPr>
                <a:spcBef>
                  <a:spcPct val="0"/>
                </a:spcBef>
                <a:buFontTx/>
                <a:buNone/>
              </a:pPr>
              <a:t>55</a:t>
            </a:fld>
            <a:endParaRPr lang="en-US" altLang="en-US" sz="1400" dirty="0"/>
          </a:p>
        </p:txBody>
      </p:sp>
      <p:sp>
        <p:nvSpPr>
          <p:cNvPr id="94211" name="Rectangle 2"/>
          <p:cNvSpPr>
            <a:spLocks noChangeArrowheads="1"/>
          </p:cNvSpPr>
          <p:nvPr/>
        </p:nvSpPr>
        <p:spPr bwMode="auto">
          <a:xfrm>
            <a:off x="457200" y="762000"/>
            <a:ext cx="8305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1200" b="1" dirty="0"/>
          </a:p>
          <a:p>
            <a:pPr eaLnBrk="1" hangingPunct="1">
              <a:spcBef>
                <a:spcPct val="0"/>
              </a:spcBef>
              <a:buFontTx/>
              <a:buNone/>
            </a:pPr>
            <a:r>
              <a:rPr lang="en-US" altLang="en-US" sz="2600" b="1" dirty="0"/>
              <a:t>Determination of S</a:t>
            </a:r>
            <a:r>
              <a:rPr lang="en-US" altLang="en-US" sz="2600" b="1" baseline="-25000" dirty="0"/>
              <a:t>P </a:t>
            </a:r>
            <a:r>
              <a:rPr lang="en-US" altLang="en-US" sz="2600" b="1" dirty="0"/>
              <a:t>, weighted factors:</a:t>
            </a:r>
          </a:p>
        </p:txBody>
      </p:sp>
      <p:pic>
        <p:nvPicPr>
          <p:cNvPr id="942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43200"/>
            <a:ext cx="31702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981200"/>
            <a:ext cx="2171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419600"/>
            <a:ext cx="1684338"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8"/>
          <p:cNvSpPr txBox="1">
            <a:spLocks noChangeArrowheads="1"/>
          </p:cNvSpPr>
          <p:nvPr/>
        </p:nvSpPr>
        <p:spPr bwMode="auto">
          <a:xfrm>
            <a:off x="1085850" y="2286000"/>
            <a:ext cx="234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Datapoint uncertainty</a:t>
            </a:r>
          </a:p>
        </p:txBody>
      </p:sp>
      <p:sp>
        <p:nvSpPr>
          <p:cNvPr id="94216" name="Text Box 9"/>
          <p:cNvSpPr txBox="1">
            <a:spLocks noChangeArrowheads="1"/>
          </p:cNvSpPr>
          <p:nvPr/>
        </p:nvSpPr>
        <p:spPr bwMode="auto">
          <a:xfrm>
            <a:off x="990600" y="350520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Variance about the mean</a:t>
            </a:r>
          </a:p>
        </p:txBody>
      </p:sp>
      <p:sp>
        <p:nvSpPr>
          <p:cNvPr id="94217" name="Text Box 10"/>
          <p:cNvSpPr txBox="1">
            <a:spLocks noChangeArrowheads="1"/>
          </p:cNvSpPr>
          <p:nvPr/>
        </p:nvSpPr>
        <p:spPr bwMode="auto">
          <a:xfrm>
            <a:off x="914400" y="4724400"/>
            <a:ext cx="271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Average total uncertainty</a:t>
            </a:r>
          </a:p>
        </p:txBody>
      </p:sp>
      <p:sp>
        <p:nvSpPr>
          <p:cNvPr id="94218" name="Rectangle 11"/>
          <p:cNvSpPr>
            <a:spLocks noChangeArrowheads="1"/>
          </p:cNvSpPr>
          <p:nvPr/>
        </p:nvSpPr>
        <p:spPr bwMode="auto">
          <a:xfrm>
            <a:off x="1600200" y="5715000"/>
            <a:ext cx="511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Similar terms apply for non-weighted application.</a:t>
            </a:r>
          </a:p>
        </p:txBody>
      </p:sp>
      <p:sp>
        <p:nvSpPr>
          <p:cNvPr id="94219" name="TextBox 1"/>
          <p:cNvSpPr txBox="1">
            <a:spLocks noChangeArrowheads="1"/>
          </p:cNvSpPr>
          <p:nvPr/>
        </p:nvSpPr>
        <p:spPr bwMode="auto">
          <a:xfrm>
            <a:off x="3906838" y="2246313"/>
            <a:ext cx="541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dirty="0">
                <a:solidFill>
                  <a:srgbClr val="FF0000"/>
                </a:solidFill>
              </a:rPr>
              <a:t>(</a:t>
            </a:r>
            <a:r>
              <a:rPr lang="el-GR" altLang="en-US" b="1" dirty="0">
                <a:solidFill>
                  <a:srgbClr val="FF0000"/>
                </a:solidFill>
              </a:rPr>
              <a:t>σ</a:t>
            </a:r>
            <a:r>
              <a:rPr lang="en-US" altLang="en-US" b="1" baseline="-25000" dirty="0">
                <a:solidFill>
                  <a:srgbClr val="FF0000"/>
                </a:solidFill>
              </a:rPr>
              <a:t>i</a:t>
            </a:r>
            <a:r>
              <a:rPr lang="en-US" altLang="en-US" b="1" dirty="0">
                <a:solidFill>
                  <a:srgbClr val="FF0000"/>
                </a:solidFill>
              </a:rPr>
              <a:t>)</a:t>
            </a:r>
          </a:p>
        </p:txBody>
      </p:sp>
    </p:spTree>
    <p:extLst>
      <p:ext uri="{BB962C8B-B14F-4D97-AF65-F5344CB8AC3E}">
        <p14:creationId xmlns:p14="http://schemas.microsoft.com/office/powerpoint/2010/main" val="2659312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702AEC-5B59-4F92-ADA2-3B5B5C2FDE3A}" type="slidenum">
              <a:rPr lang="en-US" altLang="en-US" sz="1400"/>
              <a:pPr>
                <a:spcBef>
                  <a:spcPct val="0"/>
                </a:spcBef>
                <a:buFontTx/>
                <a:buNone/>
              </a:pPr>
              <a:t>56</a:t>
            </a:fld>
            <a:endParaRPr lang="en-US" altLang="en-US" sz="1400" dirty="0"/>
          </a:p>
        </p:txBody>
      </p:sp>
      <p:sp>
        <p:nvSpPr>
          <p:cNvPr id="96259" name="Rectangle 2"/>
          <p:cNvSpPr>
            <a:spLocks noChangeArrowheads="1"/>
          </p:cNvSpPr>
          <p:nvPr/>
        </p:nvSpPr>
        <p:spPr bwMode="auto">
          <a:xfrm>
            <a:off x="457200" y="762000"/>
            <a:ext cx="830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1200" b="1" dirty="0"/>
          </a:p>
          <a:p>
            <a:pPr eaLnBrk="1" hangingPunct="1">
              <a:spcBef>
                <a:spcPct val="0"/>
              </a:spcBef>
              <a:buFontTx/>
              <a:buNone/>
            </a:pPr>
            <a:r>
              <a:rPr lang="en-US" altLang="en-US" sz="2600" b="1" dirty="0"/>
              <a:t>Determination of</a:t>
            </a:r>
            <a:r>
              <a:rPr lang="en-US" altLang="en-US" sz="1800" dirty="0"/>
              <a:t> </a:t>
            </a:r>
            <a:r>
              <a:rPr lang="en-US" altLang="en-US" sz="2600" b="1" dirty="0"/>
              <a:t>S</a:t>
            </a:r>
            <a:r>
              <a:rPr lang="en-US" altLang="en-US" sz="2600" b="1" baseline="-25000" dirty="0"/>
              <a:t>P </a:t>
            </a:r>
            <a:r>
              <a:rPr lang="en-US" altLang="en-US" sz="2600" b="1" dirty="0"/>
              <a:t>, weighted factors (cont’d):</a:t>
            </a:r>
          </a:p>
        </p:txBody>
      </p:sp>
      <p:pic>
        <p:nvPicPr>
          <p:cNvPr id="9626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2346325"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038600"/>
            <a:ext cx="17748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Text Box 8"/>
          <p:cNvSpPr txBox="1">
            <a:spLocks noChangeArrowheads="1"/>
          </p:cNvSpPr>
          <p:nvPr/>
        </p:nvSpPr>
        <p:spPr bwMode="auto">
          <a:xfrm>
            <a:off x="1371600" y="2667000"/>
            <a:ext cx="2386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Weighted average k</a:t>
            </a:r>
            <a:r>
              <a:rPr lang="en-US" altLang="en-US" sz="1800" baseline="-25000" dirty="0"/>
              <a:t>eff</a:t>
            </a:r>
          </a:p>
        </p:txBody>
      </p:sp>
      <p:sp>
        <p:nvSpPr>
          <p:cNvPr id="96263" name="Text Box 9"/>
          <p:cNvSpPr txBox="1">
            <a:spLocks noChangeArrowheads="1"/>
          </p:cNvSpPr>
          <p:nvPr/>
        </p:nvSpPr>
        <p:spPr bwMode="auto">
          <a:xfrm>
            <a:off x="1143000" y="4191000"/>
            <a:ext cx="330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Square root of pooled variance</a:t>
            </a:r>
          </a:p>
        </p:txBody>
      </p:sp>
      <p:sp>
        <p:nvSpPr>
          <p:cNvPr id="96264" name="Text Box 10"/>
          <p:cNvSpPr txBox="1">
            <a:spLocks noChangeArrowheads="1"/>
          </p:cNvSpPr>
          <p:nvPr/>
        </p:nvSpPr>
        <p:spPr bwMode="auto">
          <a:xfrm>
            <a:off x="1295400" y="5334000"/>
            <a:ext cx="5976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For non-weighted application, k</a:t>
            </a:r>
            <a:r>
              <a:rPr lang="en-US" altLang="en-US" sz="1800" baseline="-25000" dirty="0"/>
              <a:t>eff</a:t>
            </a:r>
            <a:r>
              <a:rPr lang="en-US" altLang="en-US" sz="1800" dirty="0"/>
              <a:t> is the mean, </a:t>
            </a:r>
            <a:r>
              <a:rPr lang="en-US" altLang="en-US" sz="1800" dirty="0">
                <a:sym typeface="Symbol" panose="05050102010706020507" pitchFamily="18" charset="2"/>
              </a:rPr>
              <a:t></a:t>
            </a:r>
            <a:r>
              <a:rPr lang="en-US" altLang="en-US" sz="1800" baseline="30000" dirty="0">
                <a:sym typeface="Symbol" panose="05050102010706020507" pitchFamily="18" charset="2"/>
              </a:rPr>
              <a:t>2</a:t>
            </a:r>
            <a:r>
              <a:rPr lang="en-US" altLang="en-US" sz="1800" dirty="0">
                <a:sym typeface="Symbol" panose="05050102010706020507" pitchFamily="18" charset="2"/>
              </a:rPr>
              <a:t> is zero,</a:t>
            </a:r>
          </a:p>
          <a:p>
            <a:pPr eaLnBrk="1" hangingPunct="1">
              <a:spcBef>
                <a:spcPct val="0"/>
              </a:spcBef>
              <a:buFontTx/>
              <a:buNone/>
            </a:pPr>
            <a:r>
              <a:rPr lang="en-US" altLang="en-US" sz="1800" dirty="0">
                <a:sym typeface="Symbol" panose="05050102010706020507" pitchFamily="18" charset="2"/>
              </a:rPr>
              <a:t>Pooled variance reduces to variance about the mean</a:t>
            </a:r>
            <a:endParaRPr lang="en-US" altLang="en-US" sz="1800" dirty="0"/>
          </a:p>
          <a:p>
            <a:pPr eaLnBrk="1" hangingPunct="1">
              <a:spcBef>
                <a:spcPct val="0"/>
              </a:spcBef>
              <a:buFontTx/>
              <a:buNone/>
            </a:pPr>
            <a:endParaRPr lang="en-US" altLang="en-US" sz="1800" dirty="0"/>
          </a:p>
        </p:txBody>
      </p:sp>
      <p:sp>
        <p:nvSpPr>
          <p:cNvPr id="96265" name="Line 6"/>
          <p:cNvSpPr>
            <a:spLocks noChangeShapeType="1"/>
          </p:cNvSpPr>
          <p:nvPr/>
        </p:nvSpPr>
        <p:spPr bwMode="auto">
          <a:xfrm>
            <a:off x="4419600" y="54102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6266" name="Line 6"/>
          <p:cNvSpPr>
            <a:spLocks noChangeShapeType="1"/>
          </p:cNvSpPr>
          <p:nvPr/>
        </p:nvSpPr>
        <p:spPr bwMode="auto">
          <a:xfrm>
            <a:off x="6096000" y="5410200"/>
            <a:ext cx="228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593908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75F611-5072-4C53-94EE-A22B6690A177}" type="slidenum">
              <a:rPr lang="en-US" altLang="en-US" sz="1400"/>
              <a:pPr>
                <a:spcBef>
                  <a:spcPct val="0"/>
                </a:spcBef>
                <a:buFontTx/>
                <a:buNone/>
              </a:pPr>
              <a:t>57</a:t>
            </a:fld>
            <a:endParaRPr lang="en-US" altLang="en-US" sz="1400" dirty="0"/>
          </a:p>
        </p:txBody>
      </p:sp>
      <p:sp>
        <p:nvSpPr>
          <p:cNvPr id="98307" name="Rectangle 2"/>
          <p:cNvSpPr>
            <a:spLocks noChangeArrowheads="1"/>
          </p:cNvSpPr>
          <p:nvPr/>
        </p:nvSpPr>
        <p:spPr bwMode="auto">
          <a:xfrm>
            <a:off x="457200" y="762000"/>
            <a:ext cx="83058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1:  Lower Tolerance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Determination of </a:t>
            </a:r>
            <a:r>
              <a:rPr lang="en-US" altLang="en-US" sz="1800" dirty="0"/>
              <a:t> </a:t>
            </a:r>
            <a:r>
              <a:rPr lang="en-US" altLang="en-US" sz="2600" b="1" dirty="0"/>
              <a:t>USL (k</a:t>
            </a:r>
            <a:r>
              <a:rPr lang="en-US" altLang="en-US" sz="2600" b="1" baseline="-25000" dirty="0"/>
              <a:t>USL</a:t>
            </a:r>
            <a:r>
              <a:rPr lang="en-US" altLang="en-US" sz="2600" b="1" dirty="0"/>
              <a:t>) </a:t>
            </a:r>
          </a:p>
          <a:p>
            <a:pPr eaLnBrk="1" hangingPunct="1">
              <a:spcBef>
                <a:spcPct val="0"/>
              </a:spcBef>
              <a:buFontTx/>
              <a:buNone/>
            </a:pPr>
            <a:r>
              <a:rPr lang="en-US" altLang="en-US" sz="2600" b="1" dirty="0"/>
              <a:t>(</a:t>
            </a:r>
            <a:r>
              <a:rPr lang="en-US" altLang="en-US" sz="2600" b="1" dirty="0" err="1"/>
              <a:t>Nonweighted</a:t>
            </a:r>
            <a:r>
              <a:rPr lang="en-US" altLang="en-US" sz="2600" b="1" dirty="0"/>
              <a:t> Example)</a:t>
            </a:r>
          </a:p>
          <a:p>
            <a:pPr eaLnBrk="1" hangingPunct="1">
              <a:spcBef>
                <a:spcPct val="0"/>
              </a:spcBef>
              <a:buFontTx/>
              <a:buNone/>
            </a:pPr>
            <a:endParaRPr lang="en-US" altLang="en-US" sz="2600" b="1" dirty="0"/>
          </a:p>
        </p:txBody>
      </p:sp>
      <p:graphicFrame>
        <p:nvGraphicFramePr>
          <p:cNvPr id="98308" name="Object 4"/>
          <p:cNvGraphicFramePr>
            <a:graphicFrameLocks noChangeAspect="1"/>
          </p:cNvGraphicFramePr>
          <p:nvPr/>
        </p:nvGraphicFramePr>
        <p:xfrm>
          <a:off x="914400" y="2590800"/>
          <a:ext cx="7312025" cy="4003675"/>
        </p:xfrm>
        <a:graphic>
          <a:graphicData uri="http://schemas.openxmlformats.org/presentationml/2006/ole">
            <mc:AlternateContent xmlns:mc="http://schemas.openxmlformats.org/markup-compatibility/2006">
              <mc:Choice xmlns:v="urn:schemas-microsoft-com:vml" Requires="v">
                <p:oleObj spid="_x0000_s5138" name="Worksheet" r:id="rId4" imgW="4400719" imgH="2409868" progId="Excel.Sheet.8">
                  <p:embed/>
                </p:oleObj>
              </mc:Choice>
              <mc:Fallback>
                <p:oleObj name="Worksheet" r:id="rId4" imgW="4400719" imgH="2409868"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90800"/>
                        <a:ext cx="731202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97533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0BE4FE-12E6-4C23-8C39-4A6760D97643}" type="slidenum">
              <a:rPr lang="en-US" altLang="en-US" sz="1400"/>
              <a:pPr>
                <a:spcBef>
                  <a:spcPct val="0"/>
                </a:spcBef>
                <a:buFontTx/>
                <a:buNone/>
              </a:pPr>
              <a:t>58</a:t>
            </a:fld>
            <a:endParaRPr lang="en-US" altLang="en-US" sz="1400"/>
          </a:p>
        </p:txBody>
      </p:sp>
      <p:sp>
        <p:nvSpPr>
          <p:cNvPr id="100355" name="Rectangle 2"/>
          <p:cNvSpPr>
            <a:spLocks noChangeArrowheads="1"/>
          </p:cNvSpPr>
          <p:nvPr/>
        </p:nvSpPr>
        <p:spPr bwMode="auto">
          <a:xfrm>
            <a:off x="609600" y="1279525"/>
            <a:ext cx="7924800"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2:  Non-Parametric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Need: A k</a:t>
            </a:r>
            <a:r>
              <a:rPr lang="en-US" altLang="en-US" sz="2600" b="1" baseline="-25000" dirty="0"/>
              <a:t>USL</a:t>
            </a:r>
            <a:r>
              <a:rPr lang="en-US" altLang="en-US" sz="2600" b="1" dirty="0"/>
              <a:t> value for highly enriched uranium as single or multiple units, in well-moderated forms (i.e., mixed with water).  </a:t>
            </a:r>
          </a:p>
          <a:p>
            <a:pPr eaLnBrk="1" hangingPunct="1">
              <a:spcBef>
                <a:spcPct val="0"/>
              </a:spcBef>
              <a:buFontTx/>
              <a:buNone/>
            </a:pPr>
            <a:endParaRPr lang="en-US" altLang="en-US" sz="2600" b="1" dirty="0"/>
          </a:p>
          <a:p>
            <a:pPr eaLnBrk="1" hangingPunct="1">
              <a:spcBef>
                <a:spcPct val="0"/>
              </a:spcBef>
              <a:buFontTx/>
              <a:buNone/>
            </a:pPr>
            <a:r>
              <a:rPr lang="en-US" altLang="en-US" sz="2600" b="1" dirty="0"/>
              <a:t>In the process application, moderating reflectors of concern are water or concrete (or both).</a:t>
            </a:r>
          </a:p>
          <a:p>
            <a:pPr eaLnBrk="1" hangingPunct="1">
              <a:spcBef>
                <a:spcPct val="0"/>
              </a:spcBef>
              <a:buFontTx/>
              <a:buNone/>
            </a:pPr>
            <a:endParaRPr lang="en-US" altLang="en-US" sz="2600" b="1" dirty="0"/>
          </a:p>
        </p:txBody>
      </p:sp>
    </p:spTree>
    <p:extLst>
      <p:ext uri="{BB962C8B-B14F-4D97-AF65-F5344CB8AC3E}">
        <p14:creationId xmlns:p14="http://schemas.microsoft.com/office/powerpoint/2010/main" val="3830203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32FCDD-022E-4740-B830-727919183AB1}" type="slidenum">
              <a:rPr lang="en-US" altLang="en-US" sz="1400"/>
              <a:pPr>
                <a:spcBef>
                  <a:spcPct val="0"/>
                </a:spcBef>
                <a:buFontTx/>
                <a:buNone/>
              </a:pPr>
              <a:t>59</a:t>
            </a:fld>
            <a:endParaRPr lang="en-US" altLang="en-US" sz="1400"/>
          </a:p>
        </p:txBody>
      </p:sp>
      <p:sp>
        <p:nvSpPr>
          <p:cNvPr id="102403" name="Rectangle 2"/>
          <p:cNvSpPr>
            <a:spLocks noChangeArrowheads="1"/>
          </p:cNvSpPr>
          <p:nvPr/>
        </p:nvSpPr>
        <p:spPr bwMode="auto">
          <a:xfrm>
            <a:off x="457200" y="854075"/>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p:txBody>
      </p:sp>
      <p:pic>
        <p:nvPicPr>
          <p:cNvPr id="102404" name="Picture 3"/>
          <p:cNvPicPr>
            <a:picLocks noChangeAspect="1" noChangeArrowheads="1"/>
          </p:cNvPicPr>
          <p:nvPr/>
        </p:nvPicPr>
        <p:blipFill>
          <a:blip r:embed="rId3">
            <a:extLst>
              <a:ext uri="{28A0092B-C50C-407E-A947-70E740481C1C}">
                <a14:useLocalDpi xmlns:a14="http://schemas.microsoft.com/office/drawing/2010/main" val="0"/>
              </a:ext>
            </a:extLst>
          </a:blip>
          <a:srcRect t="7230"/>
          <a:stretch>
            <a:fillRect/>
          </a:stretch>
        </p:blipFill>
        <p:spPr bwMode="auto">
          <a:xfrm>
            <a:off x="685800" y="1371600"/>
            <a:ext cx="82296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416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Applicability</a:t>
            </a:r>
          </a:p>
        </p:txBody>
      </p:sp>
      <p:sp>
        <p:nvSpPr>
          <p:cNvPr id="3" name="Content Placeholder 2"/>
          <p:cNvSpPr>
            <a:spLocks noGrp="1"/>
          </p:cNvSpPr>
          <p:nvPr>
            <p:ph idx="1"/>
          </p:nvPr>
        </p:nvSpPr>
        <p:spPr/>
        <p:txBody>
          <a:bodyPr/>
          <a:lstStyle/>
          <a:p>
            <a:pPr marL="0" indent="0">
              <a:spcBef>
                <a:spcPct val="0"/>
              </a:spcBef>
              <a:buNone/>
            </a:pPr>
            <a:r>
              <a:rPr lang="en-US" altLang="en-US" sz="2600" dirty="0"/>
              <a:t>Also referred to as </a:t>
            </a:r>
            <a:r>
              <a:rPr lang="en-US" altLang="en-US" sz="2600" b="1" dirty="0"/>
              <a:t>validation applicability</a:t>
            </a:r>
          </a:p>
          <a:p>
            <a:pPr marL="0" indent="0">
              <a:spcBef>
                <a:spcPct val="0"/>
              </a:spcBef>
              <a:buNone/>
            </a:pPr>
            <a:endParaRPr lang="en-US" altLang="en-US" sz="2600" b="1" dirty="0"/>
          </a:p>
          <a:p>
            <a:pPr>
              <a:spcBef>
                <a:spcPct val="0"/>
              </a:spcBef>
            </a:pPr>
            <a:r>
              <a:rPr lang="en-US" altLang="en-US" sz="2600" dirty="0"/>
              <a:t>“A domain, which could be beyond the bounds of the benchmark applicability, within which the margins derived from validation of a calculational method have been applied”</a:t>
            </a:r>
          </a:p>
          <a:p>
            <a:pPr>
              <a:spcBef>
                <a:spcPct val="0"/>
              </a:spcBef>
            </a:pPr>
            <a:endParaRPr lang="en-US" altLang="en-US" sz="2600" dirty="0"/>
          </a:p>
          <a:p>
            <a:pPr>
              <a:spcBef>
                <a:spcPct val="0"/>
              </a:spcBef>
            </a:pPr>
            <a:r>
              <a:rPr lang="en-US" altLang="en-US" sz="2600" dirty="0"/>
              <a:t>Benchmark applicability is the range of benchmark parameters (e.g., material compositions, geometry, neutron energy spectra) over which the bias and bias uncertainty of a calculational method are established.</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6</a:t>
            </a:fld>
            <a:endParaRPr lang="en-US" dirty="0"/>
          </a:p>
        </p:txBody>
      </p:sp>
      <p:sp>
        <p:nvSpPr>
          <p:cNvPr id="5" name="TextBox 4"/>
          <p:cNvSpPr txBox="1"/>
          <p:nvPr/>
        </p:nvSpPr>
        <p:spPr>
          <a:xfrm>
            <a:off x="716851" y="5562600"/>
            <a:ext cx="7741349" cy="830997"/>
          </a:xfrm>
          <a:prstGeom prst="rect">
            <a:avLst/>
          </a:prstGeom>
          <a:noFill/>
        </p:spPr>
        <p:txBody>
          <a:bodyPr wrap="square" rtlCol="0">
            <a:spAutoFit/>
          </a:bodyPr>
          <a:lstStyle/>
          <a:p>
            <a:r>
              <a:rPr lang="en-US" sz="2400" b="1" dirty="0">
                <a:solidFill>
                  <a:srgbClr val="FF0000"/>
                </a:solidFill>
              </a:rPr>
              <a:t>Allows for extrapolation and wide interpolation of </a:t>
            </a:r>
            <a:r>
              <a:rPr lang="en-US" sz="2400" b="1" dirty="0" err="1">
                <a:solidFill>
                  <a:srgbClr val="FF0000"/>
                </a:solidFill>
              </a:rPr>
              <a:t>benchmnark</a:t>
            </a:r>
            <a:r>
              <a:rPr lang="en-US" sz="2400" b="1" dirty="0">
                <a:solidFill>
                  <a:srgbClr val="FF0000"/>
                </a:solidFill>
              </a:rPr>
              <a:t> data</a:t>
            </a:r>
          </a:p>
        </p:txBody>
      </p:sp>
    </p:spTree>
    <p:extLst>
      <p:ext uri="{BB962C8B-B14F-4D97-AF65-F5344CB8AC3E}">
        <p14:creationId xmlns:p14="http://schemas.microsoft.com/office/powerpoint/2010/main" val="2743905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4253EB-38CB-476B-8715-6505D5ABC165}" type="slidenum">
              <a:rPr lang="en-US" altLang="en-US" sz="1400"/>
              <a:pPr>
                <a:spcBef>
                  <a:spcPct val="0"/>
                </a:spcBef>
                <a:buFontTx/>
                <a:buNone/>
              </a:pPr>
              <a:t>60</a:t>
            </a:fld>
            <a:endParaRPr lang="en-US" altLang="en-US" sz="1400"/>
          </a:p>
        </p:txBody>
      </p:sp>
      <p:sp>
        <p:nvSpPr>
          <p:cNvPr id="104451" name="Rectangle 2"/>
          <p:cNvSpPr>
            <a:spLocks noChangeArrowheads="1"/>
          </p:cNvSpPr>
          <p:nvPr/>
        </p:nvSpPr>
        <p:spPr bwMode="auto">
          <a:xfrm>
            <a:off x="457200" y="487363"/>
            <a:ext cx="79248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a:t>
            </a:r>
          </a:p>
          <a:p>
            <a:pPr eaLnBrk="1" hangingPunct="1">
              <a:spcBef>
                <a:spcPct val="0"/>
              </a:spcBef>
              <a:buFontTx/>
              <a:buNone/>
            </a:pPr>
            <a:r>
              <a:rPr lang="en-US" altLang="en-US" sz="2600" b="1"/>
              <a:t>Non-Parametric Limit</a:t>
            </a:r>
          </a:p>
          <a:p>
            <a:pPr eaLnBrk="1" hangingPunct="1">
              <a:spcBef>
                <a:spcPct val="0"/>
              </a:spcBef>
              <a:buFontTx/>
              <a:buNone/>
            </a:pPr>
            <a:endParaRPr lang="en-US" altLang="en-US" sz="2600" b="1"/>
          </a:p>
          <a:p>
            <a:pPr eaLnBrk="1" hangingPunct="1">
              <a:spcBef>
                <a:spcPct val="0"/>
              </a:spcBef>
              <a:buFontTx/>
              <a:buNone/>
            </a:pPr>
            <a:r>
              <a:rPr lang="en-US" altLang="en-US" sz="2600" b="1"/>
              <a:t>Picked many highly</a:t>
            </a:r>
          </a:p>
          <a:p>
            <a:pPr eaLnBrk="1" hangingPunct="1">
              <a:spcBef>
                <a:spcPct val="0"/>
              </a:spcBef>
              <a:buFontTx/>
              <a:buNone/>
            </a:pPr>
            <a:r>
              <a:rPr lang="en-US" altLang="en-US" sz="2600" b="1"/>
              <a:t>enriched uranium</a:t>
            </a:r>
          </a:p>
          <a:p>
            <a:pPr eaLnBrk="1" hangingPunct="1">
              <a:spcBef>
                <a:spcPct val="0"/>
              </a:spcBef>
              <a:buFontTx/>
              <a:buNone/>
            </a:pPr>
            <a:r>
              <a:rPr lang="en-US" altLang="en-US" sz="2600" b="1"/>
              <a:t>(HEU) solution </a:t>
            </a:r>
          </a:p>
          <a:p>
            <a:pPr eaLnBrk="1" hangingPunct="1">
              <a:spcBef>
                <a:spcPct val="0"/>
              </a:spcBef>
              <a:buFontTx/>
              <a:buNone/>
            </a:pPr>
            <a:r>
              <a:rPr lang="en-US" altLang="en-US" sz="2600" b="1"/>
              <a:t>experiments…</a:t>
            </a:r>
          </a:p>
        </p:txBody>
      </p:sp>
      <p:graphicFrame>
        <p:nvGraphicFramePr>
          <p:cNvPr id="104452" name="Object 4"/>
          <p:cNvGraphicFramePr>
            <a:graphicFrameLocks noChangeAspect="1"/>
          </p:cNvGraphicFramePr>
          <p:nvPr/>
        </p:nvGraphicFramePr>
        <p:xfrm>
          <a:off x="4343400" y="381000"/>
          <a:ext cx="6553200" cy="6097588"/>
        </p:xfrm>
        <a:graphic>
          <a:graphicData uri="http://schemas.openxmlformats.org/presentationml/2006/ole">
            <mc:AlternateContent xmlns:mc="http://schemas.openxmlformats.org/markup-compatibility/2006">
              <mc:Choice xmlns:v="urn:schemas-microsoft-com:vml" Requires="v">
                <p:oleObj spid="_x0000_s6162" name="Document" r:id="rId4" imgW="5478451" imgH="5247420" progId="Word.Document.8">
                  <p:embed/>
                </p:oleObj>
              </mc:Choice>
              <mc:Fallback>
                <p:oleObj name="Document" r:id="rId4" imgW="5478451" imgH="52474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81000"/>
                        <a:ext cx="6553200" cy="609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431972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E860147-C7D4-41C4-A6C6-F49777B72DC6}" type="slidenum">
              <a:rPr lang="en-US" altLang="en-US" sz="1400"/>
              <a:pPr>
                <a:spcBef>
                  <a:spcPct val="0"/>
                </a:spcBef>
                <a:buFontTx/>
                <a:buNone/>
              </a:pPr>
              <a:t>61</a:t>
            </a:fld>
            <a:endParaRPr lang="en-US" altLang="en-US" sz="1400"/>
          </a:p>
        </p:txBody>
      </p:sp>
      <p:sp>
        <p:nvSpPr>
          <p:cNvPr id="106499" name="Rectangle 2"/>
          <p:cNvSpPr>
            <a:spLocks noChangeArrowheads="1"/>
          </p:cNvSpPr>
          <p:nvPr/>
        </p:nvSpPr>
        <p:spPr bwMode="auto">
          <a:xfrm>
            <a:off x="457200" y="854075"/>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p:txBody>
      </p:sp>
      <p:pic>
        <p:nvPicPr>
          <p:cNvPr id="106500" name="Picture 4"/>
          <p:cNvPicPr>
            <a:picLocks noChangeAspect="1" noChangeArrowheads="1"/>
          </p:cNvPicPr>
          <p:nvPr/>
        </p:nvPicPr>
        <p:blipFill>
          <a:blip r:embed="rId3">
            <a:extLst>
              <a:ext uri="{28A0092B-C50C-407E-A947-70E740481C1C}">
                <a14:useLocalDpi xmlns:a14="http://schemas.microsoft.com/office/drawing/2010/main" val="0"/>
              </a:ext>
            </a:extLst>
          </a:blip>
          <a:srcRect l="967" r="2904"/>
          <a:stretch>
            <a:fillRect/>
          </a:stretch>
        </p:blipFill>
        <p:spPr bwMode="auto">
          <a:xfrm rot="60000">
            <a:off x="90488" y="1927225"/>
            <a:ext cx="901065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173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043322-4756-4038-9284-105A72B7F69C}" type="slidenum">
              <a:rPr lang="en-US" altLang="en-US" sz="1400"/>
              <a:pPr>
                <a:spcBef>
                  <a:spcPct val="0"/>
                </a:spcBef>
                <a:buFontTx/>
                <a:buNone/>
              </a:pPr>
              <a:t>62</a:t>
            </a:fld>
            <a:endParaRPr lang="en-US" altLang="en-US" sz="1400"/>
          </a:p>
        </p:txBody>
      </p:sp>
      <p:sp>
        <p:nvSpPr>
          <p:cNvPr id="108547"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Check for Fit as Function of AEG</a:t>
            </a:r>
          </a:p>
        </p:txBody>
      </p:sp>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t="2493"/>
          <a:stretch>
            <a:fillRect/>
          </a:stretch>
        </p:blipFill>
        <p:spPr bwMode="auto">
          <a:xfrm>
            <a:off x="990600" y="1565275"/>
            <a:ext cx="74676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0379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9F28A7-442D-45C5-B82E-6179377E7315}" type="slidenum">
              <a:rPr lang="en-US" altLang="en-US" sz="1400"/>
              <a:pPr>
                <a:spcBef>
                  <a:spcPct val="0"/>
                </a:spcBef>
                <a:buFontTx/>
                <a:buNone/>
              </a:pPr>
              <a:t>63</a:t>
            </a:fld>
            <a:endParaRPr lang="en-US" altLang="en-US" sz="1400"/>
          </a:p>
        </p:txBody>
      </p:sp>
      <p:sp>
        <p:nvSpPr>
          <p:cNvPr id="110595"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Check for Fit as Function of EALF</a:t>
            </a:r>
          </a:p>
        </p:txBody>
      </p:sp>
      <p:pic>
        <p:nvPicPr>
          <p:cNvPr id="110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620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6925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DD2669-5E11-4CCE-BAE3-B0A66B676723}" type="slidenum">
              <a:rPr lang="en-US" altLang="en-US" sz="1400"/>
              <a:pPr>
                <a:spcBef>
                  <a:spcPct val="0"/>
                </a:spcBef>
                <a:buFontTx/>
                <a:buNone/>
              </a:pPr>
              <a:t>64</a:t>
            </a:fld>
            <a:endParaRPr lang="en-US" altLang="en-US" sz="1400"/>
          </a:p>
        </p:txBody>
      </p:sp>
      <p:sp>
        <p:nvSpPr>
          <p:cNvPr id="112643"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Check for Fit as Function of H:</a:t>
            </a:r>
            <a:r>
              <a:rPr lang="en-US" altLang="en-US" sz="2600" b="1" baseline="30000"/>
              <a:t>235</a:t>
            </a:r>
            <a:r>
              <a:rPr lang="en-US" altLang="en-US" sz="2600" b="1"/>
              <a:t>U Ratio</a:t>
            </a:r>
          </a:p>
        </p:txBody>
      </p:sp>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467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641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F7685B-5FBF-4D2C-8992-78A09F6DB27D}" type="slidenum">
              <a:rPr lang="en-US" altLang="en-US" sz="1400"/>
              <a:pPr>
                <a:spcBef>
                  <a:spcPct val="0"/>
                </a:spcBef>
                <a:buFontTx/>
                <a:buNone/>
              </a:pPr>
              <a:t>65</a:t>
            </a:fld>
            <a:endParaRPr lang="en-US" altLang="en-US" sz="1400"/>
          </a:p>
        </p:txBody>
      </p:sp>
      <p:sp>
        <p:nvSpPr>
          <p:cNvPr id="114691"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Check for Fit as Function of Nitrate Content</a:t>
            </a:r>
          </a:p>
        </p:txBody>
      </p:sp>
      <p:pic>
        <p:nvPicPr>
          <p:cNvPr id="1146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73914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844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F01B63-313F-4E82-880C-740D8F17BB0E}" type="slidenum">
              <a:rPr lang="en-US" altLang="en-US" sz="1400"/>
              <a:pPr>
                <a:spcBef>
                  <a:spcPct val="0"/>
                </a:spcBef>
                <a:buFontTx/>
                <a:buNone/>
              </a:pPr>
              <a:t>66</a:t>
            </a:fld>
            <a:endParaRPr lang="en-US" altLang="en-US" sz="1400"/>
          </a:p>
        </p:txBody>
      </p:sp>
      <p:sp>
        <p:nvSpPr>
          <p:cNvPr id="116739"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Check for Fit as Function of </a:t>
            </a:r>
            <a:r>
              <a:rPr lang="en-US" altLang="en-US" sz="2600" b="1" baseline="30000"/>
              <a:t>235</a:t>
            </a:r>
            <a:r>
              <a:rPr lang="en-US" altLang="en-US" sz="2600" b="1"/>
              <a:t>U Concentration</a:t>
            </a:r>
          </a:p>
        </p:txBody>
      </p:sp>
      <p:pic>
        <p:nvPicPr>
          <p:cNvPr id="1167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2390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62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5ABCD8B-FED2-417A-937C-5A71E367F07B}" type="slidenum">
              <a:rPr lang="en-US" altLang="en-US" sz="1400"/>
              <a:pPr>
                <a:spcBef>
                  <a:spcPct val="0"/>
                </a:spcBef>
                <a:buFontTx/>
                <a:buNone/>
              </a:pPr>
              <a:t>67</a:t>
            </a:fld>
            <a:endParaRPr lang="en-US" altLang="en-US" sz="1400"/>
          </a:p>
        </p:txBody>
      </p:sp>
      <p:pic>
        <p:nvPicPr>
          <p:cNvPr id="118787" name="Picture 4"/>
          <p:cNvPicPr>
            <a:picLocks noChangeAspect="1" noChangeArrowheads="1"/>
          </p:cNvPicPr>
          <p:nvPr/>
        </p:nvPicPr>
        <p:blipFill>
          <a:blip r:embed="rId3">
            <a:extLst>
              <a:ext uri="{28A0092B-C50C-407E-A947-70E740481C1C}">
                <a14:useLocalDpi xmlns:a14="http://schemas.microsoft.com/office/drawing/2010/main" val="0"/>
              </a:ext>
            </a:extLst>
          </a:blip>
          <a:srcRect t="5701"/>
          <a:stretch>
            <a:fillRect/>
          </a:stretch>
        </p:blipFill>
        <p:spPr bwMode="auto">
          <a:xfrm>
            <a:off x="1676400" y="1612900"/>
            <a:ext cx="60960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Qualitative Check</a:t>
            </a:r>
          </a:p>
        </p:txBody>
      </p:sp>
    </p:spTree>
    <p:extLst>
      <p:ext uri="{BB962C8B-B14F-4D97-AF65-F5344CB8AC3E}">
        <p14:creationId xmlns:p14="http://schemas.microsoft.com/office/powerpoint/2010/main" val="540238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55634C-5944-4E5F-91A9-837974E821E8}" type="slidenum">
              <a:rPr lang="en-US" altLang="en-US" sz="1400"/>
              <a:pPr>
                <a:spcBef>
                  <a:spcPct val="0"/>
                </a:spcBef>
                <a:buFontTx/>
                <a:buNone/>
              </a:pPr>
              <a:t>68</a:t>
            </a:fld>
            <a:endParaRPr lang="en-US" altLang="en-US" sz="1400"/>
          </a:p>
        </p:txBody>
      </p:sp>
      <p:pic>
        <p:nvPicPr>
          <p:cNvPr id="120835" name="Picture 4"/>
          <p:cNvPicPr>
            <a:picLocks noChangeAspect="1" noChangeArrowheads="1"/>
          </p:cNvPicPr>
          <p:nvPr/>
        </p:nvPicPr>
        <p:blipFill>
          <a:blip r:embed="rId3">
            <a:extLst>
              <a:ext uri="{28A0092B-C50C-407E-A947-70E740481C1C}">
                <a14:useLocalDpi xmlns:a14="http://schemas.microsoft.com/office/drawing/2010/main" val="0"/>
              </a:ext>
            </a:extLst>
          </a:blip>
          <a:srcRect t="7890"/>
          <a:stretch>
            <a:fillRect/>
          </a:stretch>
        </p:blipFill>
        <p:spPr bwMode="auto">
          <a:xfrm>
            <a:off x="609600" y="1303338"/>
            <a:ext cx="8153400"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2"/>
          <p:cNvSpPr>
            <a:spLocks noChangeArrowheads="1"/>
          </p:cNvSpPr>
          <p:nvPr/>
        </p:nvSpPr>
        <p:spPr bwMode="auto">
          <a:xfrm>
            <a:off x="457200" y="655638"/>
            <a:ext cx="8686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90 Cases Fail Chi-Square Normality Test (</a:t>
            </a:r>
            <a:r>
              <a:rPr lang="en-US" altLang="en-US" sz="2600" b="1">
                <a:latin typeface="Symbol" panose="05050102010706020507" pitchFamily="18" charset="2"/>
              </a:rPr>
              <a:t>D</a:t>
            </a:r>
            <a:r>
              <a:rPr lang="en-US" altLang="en-US" sz="2600" b="1"/>
              <a:t>k=0.004)</a:t>
            </a:r>
          </a:p>
        </p:txBody>
      </p:sp>
    </p:spTree>
    <p:extLst>
      <p:ext uri="{BB962C8B-B14F-4D97-AF65-F5344CB8AC3E}">
        <p14:creationId xmlns:p14="http://schemas.microsoft.com/office/powerpoint/2010/main" val="2114112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ADEFD78-BE91-4C98-BA4E-D4F9DC347488}" type="slidenum">
              <a:rPr lang="en-US" altLang="en-US" sz="1400"/>
              <a:pPr>
                <a:spcBef>
                  <a:spcPct val="0"/>
                </a:spcBef>
                <a:buFontTx/>
                <a:buNone/>
              </a:pPr>
              <a:t>69</a:t>
            </a:fld>
            <a:endParaRPr lang="en-US" altLang="en-US" sz="1400"/>
          </a:p>
        </p:txBody>
      </p:sp>
      <p:pic>
        <p:nvPicPr>
          <p:cNvPr id="122883" name="Picture 3"/>
          <p:cNvPicPr>
            <a:picLocks noChangeAspect="1" noChangeArrowheads="1"/>
          </p:cNvPicPr>
          <p:nvPr/>
        </p:nvPicPr>
        <p:blipFill>
          <a:blip r:embed="rId3">
            <a:extLst>
              <a:ext uri="{28A0092B-C50C-407E-A947-70E740481C1C}">
                <a14:useLocalDpi xmlns:a14="http://schemas.microsoft.com/office/drawing/2010/main" val="0"/>
              </a:ext>
            </a:extLst>
          </a:blip>
          <a:srcRect t="7826"/>
          <a:stretch>
            <a:fillRect/>
          </a:stretch>
        </p:blipFill>
        <p:spPr bwMode="auto">
          <a:xfrm>
            <a:off x="914400" y="1385888"/>
            <a:ext cx="7772400"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2"/>
          <p:cNvSpPr>
            <a:spLocks noChangeArrowheads="1"/>
          </p:cNvSpPr>
          <p:nvPr/>
        </p:nvSpPr>
        <p:spPr bwMode="auto">
          <a:xfrm>
            <a:off x="457200" y="654050"/>
            <a:ext cx="830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Fails Chi-Square Normality Test Again (</a:t>
            </a:r>
            <a:r>
              <a:rPr lang="en-US" altLang="en-US" sz="2600" b="1">
                <a:latin typeface="Symbol" panose="05050102010706020507" pitchFamily="18" charset="2"/>
              </a:rPr>
              <a:t>D</a:t>
            </a:r>
            <a:r>
              <a:rPr lang="en-US" altLang="en-US" sz="2600" b="1"/>
              <a:t>k=0.002)</a:t>
            </a:r>
          </a:p>
        </p:txBody>
      </p:sp>
    </p:spTree>
    <p:extLst>
      <p:ext uri="{BB962C8B-B14F-4D97-AF65-F5344CB8AC3E}">
        <p14:creationId xmlns:p14="http://schemas.microsoft.com/office/powerpoint/2010/main" val="286263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Applicability</a:t>
            </a:r>
          </a:p>
        </p:txBody>
      </p:sp>
      <p:sp>
        <p:nvSpPr>
          <p:cNvPr id="3" name="Content Placeholder 2"/>
          <p:cNvSpPr>
            <a:spLocks noGrp="1"/>
          </p:cNvSpPr>
          <p:nvPr>
            <p:ph idx="1"/>
          </p:nvPr>
        </p:nvSpPr>
        <p:spPr/>
        <p:txBody>
          <a:bodyPr/>
          <a:lstStyle/>
          <a:p>
            <a:pPr marL="0" indent="0">
              <a:spcBef>
                <a:spcPct val="0"/>
              </a:spcBef>
              <a:buNone/>
            </a:pPr>
            <a:r>
              <a:rPr lang="en-US" altLang="en-US" sz="2600" b="1" dirty="0"/>
              <a:t>Examples</a:t>
            </a:r>
          </a:p>
          <a:p>
            <a:pPr>
              <a:spcBef>
                <a:spcPct val="0"/>
              </a:spcBef>
            </a:pPr>
            <a:r>
              <a:rPr lang="en-US" altLang="en-US" sz="2600" dirty="0"/>
              <a:t>Fissile Material Composition</a:t>
            </a:r>
          </a:p>
          <a:p>
            <a:pPr lvl="1">
              <a:spcBef>
                <a:spcPct val="0"/>
              </a:spcBef>
            </a:pPr>
            <a:r>
              <a:rPr lang="en-US" altLang="en-US" sz="2200" dirty="0"/>
              <a:t>  Uranium (high or low enriched)</a:t>
            </a:r>
          </a:p>
          <a:p>
            <a:pPr lvl="1">
              <a:spcBef>
                <a:spcPct val="0"/>
              </a:spcBef>
            </a:pPr>
            <a:r>
              <a:rPr lang="en-US" altLang="en-US" sz="2200" dirty="0"/>
              <a:t>  Plutonium (high or low </a:t>
            </a:r>
            <a:r>
              <a:rPr lang="en-US" altLang="en-US" sz="2200" baseline="30000" dirty="0"/>
              <a:t>240</a:t>
            </a:r>
            <a:r>
              <a:rPr lang="en-US" altLang="en-US" sz="2200" dirty="0"/>
              <a:t>Pu content)</a:t>
            </a:r>
          </a:p>
          <a:p>
            <a:pPr lvl="1">
              <a:spcBef>
                <a:spcPct val="0"/>
              </a:spcBef>
            </a:pPr>
            <a:r>
              <a:rPr lang="en-US" altLang="en-US" sz="2200" dirty="0"/>
              <a:t>  Solid or liquid (density/concentration)</a:t>
            </a:r>
          </a:p>
          <a:p>
            <a:pPr lvl="1">
              <a:spcBef>
                <a:spcPct val="0"/>
              </a:spcBef>
            </a:pPr>
            <a:r>
              <a:rPr lang="en-US" altLang="en-US" sz="2200" dirty="0"/>
              <a:t>  Metal or compounds (oxides, nitrates, etc.)</a:t>
            </a:r>
          </a:p>
          <a:p>
            <a:pPr lvl="1">
              <a:spcBef>
                <a:spcPct val="0"/>
              </a:spcBef>
            </a:pPr>
            <a:r>
              <a:rPr lang="en-US" altLang="en-US" sz="2200" dirty="0"/>
              <a:t>  Moderation (dry, water, carbon, Be, etc.)</a:t>
            </a:r>
          </a:p>
          <a:p>
            <a:pPr lvl="1">
              <a:spcBef>
                <a:spcPct val="0"/>
              </a:spcBef>
            </a:pPr>
            <a:r>
              <a:rPr lang="en-US" altLang="en-US" sz="2200" dirty="0"/>
              <a:t>  Homogeneous or heterogeneous</a:t>
            </a:r>
          </a:p>
          <a:p>
            <a:pPr>
              <a:spcBef>
                <a:spcPct val="0"/>
              </a:spcBef>
            </a:pPr>
            <a:r>
              <a:rPr lang="en-US" altLang="en-US" sz="2600" dirty="0"/>
              <a:t>  Neutron energy</a:t>
            </a:r>
          </a:p>
          <a:p>
            <a:pPr>
              <a:spcBef>
                <a:spcPct val="0"/>
              </a:spcBef>
            </a:pPr>
            <a:r>
              <a:rPr lang="en-US" altLang="en-US" sz="2600" dirty="0"/>
              <a:t>  Neutron absorbers</a:t>
            </a:r>
          </a:p>
          <a:p>
            <a:pPr>
              <a:spcBef>
                <a:spcPct val="0"/>
              </a:spcBef>
            </a:pPr>
            <a:r>
              <a:rPr lang="en-US" altLang="en-US" sz="2600" dirty="0"/>
              <a:t>  Geometry configuration</a:t>
            </a:r>
          </a:p>
          <a:p>
            <a:pPr>
              <a:spcBef>
                <a:spcPct val="0"/>
              </a:spcBef>
            </a:pPr>
            <a:r>
              <a:rPr lang="en-US" altLang="en-US" sz="2600" dirty="0"/>
              <a:t>  Single unit or interacting units (arrays)</a:t>
            </a:r>
          </a:p>
          <a:p>
            <a:pPr lvl="1">
              <a:spcBef>
                <a:spcPct val="0"/>
              </a:spcBef>
            </a:pPr>
            <a:r>
              <a:rPr lang="en-US" altLang="en-US" sz="2200" dirty="0"/>
              <a:t>Interspersed materials</a:t>
            </a:r>
          </a:p>
          <a:p>
            <a:pPr>
              <a:spcBef>
                <a:spcPct val="0"/>
              </a:spcBef>
            </a:pPr>
            <a:r>
              <a:rPr lang="en-US" altLang="en-US" sz="2600" dirty="0"/>
              <a:t>  Reflected or unreflected</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7</a:t>
            </a:fld>
            <a:endParaRPr lang="en-US" dirty="0"/>
          </a:p>
        </p:txBody>
      </p:sp>
    </p:spTree>
    <p:extLst>
      <p:ext uri="{BB962C8B-B14F-4D97-AF65-F5344CB8AC3E}">
        <p14:creationId xmlns:p14="http://schemas.microsoft.com/office/powerpoint/2010/main" val="891491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2F24B4-59B3-4BF4-9643-E9CC9E280C22}" type="slidenum">
              <a:rPr lang="en-US" altLang="en-US" sz="1400"/>
              <a:pPr>
                <a:spcBef>
                  <a:spcPct val="0"/>
                </a:spcBef>
                <a:buFontTx/>
                <a:buNone/>
              </a:pPr>
              <a:t>70</a:t>
            </a:fld>
            <a:endParaRPr lang="en-US" altLang="en-US" sz="1400"/>
          </a:p>
        </p:txBody>
      </p:sp>
      <p:sp>
        <p:nvSpPr>
          <p:cNvPr id="124931"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Guidance from NUREG/CR-6698</a:t>
            </a:r>
          </a:p>
        </p:txBody>
      </p:sp>
      <p:pic>
        <p:nvPicPr>
          <p:cNvPr id="124932" name="Picture 4"/>
          <p:cNvPicPr>
            <a:picLocks noChangeAspect="1" noChangeArrowheads="1"/>
          </p:cNvPicPr>
          <p:nvPr/>
        </p:nvPicPr>
        <p:blipFill>
          <a:blip r:embed="rId2">
            <a:extLst>
              <a:ext uri="{28A0092B-C50C-407E-A947-70E740481C1C}">
                <a14:useLocalDpi xmlns:a14="http://schemas.microsoft.com/office/drawing/2010/main" val="0"/>
              </a:ext>
            </a:extLst>
          </a:blip>
          <a:srcRect l="1846"/>
          <a:stretch>
            <a:fillRect/>
          </a:stretch>
        </p:blipFill>
        <p:spPr bwMode="auto">
          <a:xfrm rot="60000">
            <a:off x="381000" y="1550988"/>
            <a:ext cx="83058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3" name="TextBox 1"/>
          <p:cNvSpPr txBox="1">
            <a:spLocks noChangeArrowheads="1"/>
          </p:cNvSpPr>
          <p:nvPr/>
        </p:nvSpPr>
        <p:spPr bwMode="auto">
          <a:xfrm>
            <a:off x="2190750" y="3276600"/>
            <a:ext cx="268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i="1">
                <a:solidFill>
                  <a:srgbClr val="FF0000"/>
                </a:solidFill>
              </a:rPr>
              <a:t>(above the value at rank m)</a:t>
            </a:r>
          </a:p>
        </p:txBody>
      </p:sp>
    </p:spTree>
    <p:extLst>
      <p:ext uri="{BB962C8B-B14F-4D97-AF65-F5344CB8AC3E}">
        <p14:creationId xmlns:p14="http://schemas.microsoft.com/office/powerpoint/2010/main" val="1117392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2952C1-20A3-4356-B9BA-529F47AD3D7A}" type="slidenum">
              <a:rPr lang="en-US" altLang="en-US" sz="1400"/>
              <a:pPr>
                <a:spcBef>
                  <a:spcPct val="0"/>
                </a:spcBef>
                <a:buFontTx/>
                <a:buNone/>
              </a:pPr>
              <a:t>71</a:t>
            </a:fld>
            <a:endParaRPr lang="en-US" altLang="en-US" sz="1400"/>
          </a:p>
        </p:txBody>
      </p:sp>
      <p:sp>
        <p:nvSpPr>
          <p:cNvPr id="125955" name="Rectangle 2"/>
          <p:cNvSpPr>
            <a:spLocks noChangeArrowheads="1"/>
          </p:cNvSpPr>
          <p:nvPr/>
        </p:nvSpPr>
        <p:spPr bwMode="auto">
          <a:xfrm>
            <a:off x="457200" y="655638"/>
            <a:ext cx="792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r>
              <a:rPr lang="en-US" altLang="en-US" sz="2600" b="1"/>
              <a:t>Guidance from NUREG/CR-6698</a:t>
            </a:r>
          </a:p>
        </p:txBody>
      </p:sp>
      <p:pic>
        <p:nvPicPr>
          <p:cNvPr id="125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000">
            <a:off x="452438" y="1651000"/>
            <a:ext cx="7853362"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Box 1"/>
          <p:cNvSpPr txBox="1">
            <a:spLocks noChangeArrowheads="1"/>
          </p:cNvSpPr>
          <p:nvPr/>
        </p:nvSpPr>
        <p:spPr bwMode="auto">
          <a:xfrm>
            <a:off x="2133600" y="5040313"/>
            <a:ext cx="343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FF0000"/>
                </a:solidFill>
              </a:rPr>
              <a:t>(1.0 + Bias - Bias Uncertainty)</a:t>
            </a:r>
            <a:endParaRPr lang="en-US" altLang="en-US" b="1"/>
          </a:p>
        </p:txBody>
      </p:sp>
    </p:spTree>
    <p:extLst>
      <p:ext uri="{BB962C8B-B14F-4D97-AF65-F5344CB8AC3E}">
        <p14:creationId xmlns:p14="http://schemas.microsoft.com/office/powerpoint/2010/main" val="3781565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E91D67A-0332-48E3-9071-DACDCD1364A2}" type="slidenum">
              <a:rPr lang="en-US" altLang="en-US" sz="1400"/>
              <a:pPr>
                <a:spcBef>
                  <a:spcPct val="0"/>
                </a:spcBef>
                <a:buFontTx/>
                <a:buNone/>
              </a:pPr>
              <a:t>72</a:t>
            </a:fld>
            <a:endParaRPr lang="en-US" altLang="en-US" sz="1400"/>
          </a:p>
        </p:txBody>
      </p:sp>
      <p:sp>
        <p:nvSpPr>
          <p:cNvPr id="126979" name="Rectangle 2"/>
          <p:cNvSpPr>
            <a:spLocks noChangeArrowheads="1"/>
          </p:cNvSpPr>
          <p:nvPr/>
        </p:nvSpPr>
        <p:spPr bwMode="auto">
          <a:xfrm>
            <a:off x="609600" y="639763"/>
            <a:ext cx="79248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2:  Non-Parametric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Application</a:t>
            </a:r>
          </a:p>
          <a:p>
            <a:pPr eaLnBrk="1" hangingPunct="1">
              <a:spcBef>
                <a:spcPct val="0"/>
              </a:spcBef>
              <a:buFontTx/>
              <a:buNone/>
            </a:pPr>
            <a:endParaRPr lang="en-US" altLang="en-US" sz="2600" b="1" dirty="0"/>
          </a:p>
          <a:p>
            <a:pPr eaLnBrk="1" hangingPunct="1">
              <a:spcBef>
                <a:spcPct val="0"/>
              </a:spcBef>
              <a:buFontTx/>
              <a:buNone/>
            </a:pPr>
            <a:r>
              <a:rPr lang="en-US" altLang="en-US" sz="2600" b="1" dirty="0"/>
              <a:t>There are n = 90 data points.</a:t>
            </a:r>
          </a:p>
          <a:p>
            <a:pPr eaLnBrk="1" hangingPunct="1">
              <a:spcBef>
                <a:spcPct val="0"/>
              </a:spcBef>
              <a:buFontTx/>
              <a:buNone/>
            </a:pPr>
            <a:r>
              <a:rPr lang="en-US" altLang="en-US" sz="2600" b="1" dirty="0"/>
              <a:t>The confidence level that 95% of similar critical systems will have computed k</a:t>
            </a:r>
            <a:r>
              <a:rPr lang="en-US" altLang="en-US" sz="2600" b="1" baseline="-25000" dirty="0"/>
              <a:t>eff</a:t>
            </a:r>
            <a:r>
              <a:rPr lang="en-US" altLang="en-US" sz="2600" b="1" dirty="0"/>
              <a:t> values greater than the lowest computed k</a:t>
            </a:r>
            <a:r>
              <a:rPr lang="en-US" altLang="en-US" sz="2600" b="1" baseline="-25000" dirty="0"/>
              <a:t>eff</a:t>
            </a:r>
            <a:r>
              <a:rPr lang="en-US" altLang="en-US" sz="2600" b="1" dirty="0"/>
              <a:t> value is</a:t>
            </a:r>
          </a:p>
          <a:p>
            <a:pPr eaLnBrk="1" hangingPunct="1">
              <a:spcBef>
                <a:spcPct val="0"/>
              </a:spcBef>
              <a:buFontTx/>
              <a:buNone/>
            </a:pPr>
            <a:endParaRPr lang="en-US" altLang="en-US" sz="2600" b="1" dirty="0"/>
          </a:p>
          <a:p>
            <a:pPr algn="ctr" eaLnBrk="1" hangingPunct="1">
              <a:spcBef>
                <a:spcPct val="0"/>
              </a:spcBef>
              <a:buFont typeface="Symbol" panose="05050102010706020507" pitchFamily="18" charset="2"/>
              <a:buChar char="b"/>
            </a:pPr>
            <a:r>
              <a:rPr lang="en-US" altLang="en-US" sz="2600" b="1" dirty="0"/>
              <a:t>= 1 – </a:t>
            </a:r>
            <a:r>
              <a:rPr lang="en-US" altLang="en-US" sz="2600" b="1" dirty="0" err="1"/>
              <a:t>q</a:t>
            </a:r>
            <a:r>
              <a:rPr lang="en-US" altLang="en-US" sz="2600" b="1" baseline="30000" dirty="0" err="1"/>
              <a:t>n</a:t>
            </a:r>
            <a:r>
              <a:rPr lang="en-US" altLang="en-US" sz="2600" b="1" dirty="0"/>
              <a:t> = 1- (0.95)</a:t>
            </a:r>
            <a:r>
              <a:rPr lang="en-US" altLang="en-US" sz="2600" b="1" baseline="30000" dirty="0"/>
              <a:t>90 </a:t>
            </a:r>
          </a:p>
          <a:p>
            <a:pPr algn="ctr" eaLnBrk="1" hangingPunct="1">
              <a:spcBef>
                <a:spcPct val="0"/>
              </a:spcBef>
              <a:buFont typeface="Symbol" panose="05050102010706020507" pitchFamily="18" charset="2"/>
              <a:buChar char="b"/>
            </a:pPr>
            <a:endParaRPr lang="en-US" altLang="en-US" sz="2600" b="1" baseline="30000" dirty="0"/>
          </a:p>
          <a:p>
            <a:pPr algn="ctr" eaLnBrk="1" hangingPunct="1">
              <a:spcBef>
                <a:spcPct val="0"/>
              </a:spcBef>
              <a:buFont typeface="Symbol" panose="05050102010706020507" pitchFamily="18" charset="2"/>
              <a:buChar char="b"/>
            </a:pPr>
            <a:r>
              <a:rPr lang="en-US" altLang="en-US" sz="2600" b="1" dirty="0"/>
              <a:t> = ~ 99%</a:t>
            </a:r>
          </a:p>
        </p:txBody>
      </p:sp>
    </p:spTree>
    <p:extLst>
      <p:ext uri="{BB962C8B-B14F-4D97-AF65-F5344CB8AC3E}">
        <p14:creationId xmlns:p14="http://schemas.microsoft.com/office/powerpoint/2010/main" val="19284976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5203C5-BB0D-46D9-84B6-5A62B864C790}" type="slidenum">
              <a:rPr lang="en-US" altLang="en-US" sz="1400"/>
              <a:pPr>
                <a:spcBef>
                  <a:spcPct val="0"/>
                </a:spcBef>
                <a:buFontTx/>
                <a:buNone/>
              </a:pPr>
              <a:t>73</a:t>
            </a:fld>
            <a:endParaRPr lang="en-US" altLang="en-US" sz="1400"/>
          </a:p>
        </p:txBody>
      </p:sp>
      <p:sp>
        <p:nvSpPr>
          <p:cNvPr id="128003" name="Rectangle 2"/>
          <p:cNvSpPr>
            <a:spLocks noChangeArrowheads="1"/>
          </p:cNvSpPr>
          <p:nvPr/>
        </p:nvSpPr>
        <p:spPr bwMode="auto">
          <a:xfrm>
            <a:off x="609600" y="517525"/>
            <a:ext cx="83058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2:  Non-Parametric Limit</a:t>
            </a:r>
          </a:p>
          <a:p>
            <a:pPr eaLnBrk="1" hangingPunct="1">
              <a:spcBef>
                <a:spcPct val="0"/>
              </a:spcBef>
              <a:buFontTx/>
              <a:buNone/>
            </a:pPr>
            <a:endParaRPr lang="en-US" altLang="en-US" sz="2600" b="1"/>
          </a:p>
          <a:p>
            <a:pPr eaLnBrk="1" hangingPunct="1">
              <a:spcBef>
                <a:spcPct val="0"/>
              </a:spcBef>
              <a:buFontTx/>
              <a:buNone/>
            </a:pPr>
            <a:r>
              <a:rPr lang="en-US" altLang="en-US" sz="2600" b="1"/>
              <a:t>Our degree of confidence is ~ 99% (for 95% of the population); an NPM value of 0.0 is appropriate.</a:t>
            </a:r>
            <a:r>
              <a:rPr lang="en-US" altLang="en-US" sz="2600"/>
              <a:t> </a:t>
            </a:r>
            <a:endParaRPr lang="en-US" altLang="en-US" sz="2600" b="1"/>
          </a:p>
          <a:p>
            <a:pPr eaLnBrk="1" hangingPunct="1">
              <a:spcBef>
                <a:spcPct val="0"/>
              </a:spcBef>
              <a:buFontTx/>
              <a:buNone/>
            </a:pPr>
            <a:endParaRPr lang="en-US" altLang="en-US" sz="2600" b="1"/>
          </a:p>
        </p:txBody>
      </p:sp>
      <p:pic>
        <p:nvPicPr>
          <p:cNvPr id="12800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90775"/>
            <a:ext cx="81534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0769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A25F12-6B62-4EBC-A548-16D5CF578DC5}" type="slidenum">
              <a:rPr lang="en-US" altLang="en-US" sz="1400"/>
              <a:pPr>
                <a:spcBef>
                  <a:spcPct val="0"/>
                </a:spcBef>
                <a:buFontTx/>
                <a:buNone/>
              </a:pPr>
              <a:t>74</a:t>
            </a:fld>
            <a:endParaRPr lang="en-US" altLang="en-US" sz="1400"/>
          </a:p>
        </p:txBody>
      </p:sp>
      <p:sp>
        <p:nvSpPr>
          <p:cNvPr id="129027" name="Rectangle 2"/>
          <p:cNvSpPr>
            <a:spLocks noChangeArrowheads="1"/>
          </p:cNvSpPr>
          <p:nvPr/>
        </p:nvSpPr>
        <p:spPr bwMode="auto">
          <a:xfrm>
            <a:off x="609600" y="731838"/>
            <a:ext cx="79248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2:  Non-Parametric Limit</a:t>
            </a:r>
          </a:p>
          <a:p>
            <a:pPr eaLnBrk="1" hangingPunct="1">
              <a:spcBef>
                <a:spcPct val="0"/>
              </a:spcBef>
              <a:buFontTx/>
              <a:buNone/>
            </a:pPr>
            <a:endParaRPr lang="en-US" altLang="en-US" sz="2600" b="1" dirty="0"/>
          </a:p>
          <a:p>
            <a:pPr eaLnBrk="1" hangingPunct="1">
              <a:spcBef>
                <a:spcPct val="0"/>
              </a:spcBef>
              <a:buFontTx/>
              <a:buNone/>
            </a:pPr>
            <a:r>
              <a:rPr lang="en-US" altLang="en-US" sz="2600" b="1" dirty="0"/>
              <a:t>Lowest computed k</a:t>
            </a:r>
            <a:r>
              <a:rPr lang="en-US" altLang="en-US" sz="2600" b="1" baseline="-25000" dirty="0"/>
              <a:t>eff</a:t>
            </a:r>
            <a:r>
              <a:rPr lang="en-US" altLang="en-US" sz="2600" b="1" dirty="0"/>
              <a:t> value is 0.9913,</a:t>
            </a:r>
          </a:p>
          <a:p>
            <a:pPr eaLnBrk="1" hangingPunct="1">
              <a:spcBef>
                <a:spcPct val="0"/>
              </a:spcBef>
              <a:buFontTx/>
              <a:buNone/>
            </a:pPr>
            <a:r>
              <a:rPr lang="en-US" altLang="en-US" sz="2600" b="1" dirty="0"/>
              <a:t>with </a:t>
            </a:r>
            <a:r>
              <a:rPr lang="en-US" altLang="en-US" sz="2600" b="1" dirty="0" err="1">
                <a:latin typeface="Symbol" panose="05050102010706020507" pitchFamily="18" charset="2"/>
              </a:rPr>
              <a:t>s</a:t>
            </a:r>
            <a:r>
              <a:rPr lang="en-US" altLang="en-US" sz="2600" b="1" baseline="-25000" dirty="0" err="1"/>
              <a:t>calc</a:t>
            </a:r>
            <a:r>
              <a:rPr lang="en-US" altLang="en-US" sz="2600" b="1" dirty="0"/>
              <a:t> = 0.0005 and </a:t>
            </a:r>
            <a:r>
              <a:rPr lang="en-US" altLang="en-US" sz="2600" b="1" dirty="0" err="1">
                <a:latin typeface="Symbol" panose="05050102010706020507" pitchFamily="18" charset="2"/>
              </a:rPr>
              <a:t>s</a:t>
            </a:r>
            <a:r>
              <a:rPr lang="en-US" altLang="en-US" sz="2600" b="1" baseline="-25000" dirty="0" err="1"/>
              <a:t>expt</a:t>
            </a:r>
            <a:r>
              <a:rPr lang="en-US" altLang="en-US" sz="2600" b="1" dirty="0"/>
              <a:t> = 0.0025;</a:t>
            </a:r>
          </a:p>
          <a:p>
            <a:pPr eaLnBrk="1" hangingPunct="1">
              <a:spcBef>
                <a:spcPct val="0"/>
              </a:spcBef>
              <a:buFont typeface="Symbol" panose="05050102010706020507" pitchFamily="18" charset="2"/>
              <a:buChar char="s"/>
            </a:pPr>
            <a:r>
              <a:rPr lang="en-US" altLang="en-US" sz="2600" b="1" baseline="-25000" dirty="0"/>
              <a:t>total</a:t>
            </a:r>
            <a:r>
              <a:rPr lang="en-US" altLang="en-US" sz="2600" b="1" dirty="0"/>
              <a:t> = 0.00255.</a:t>
            </a:r>
          </a:p>
          <a:p>
            <a:pPr eaLnBrk="1" hangingPunct="1">
              <a:spcBef>
                <a:spcPct val="0"/>
              </a:spcBef>
              <a:buFont typeface="Symbol" panose="05050102010706020507" pitchFamily="18" charset="2"/>
              <a:buNone/>
            </a:pPr>
            <a:endParaRPr lang="en-US" altLang="en-US" sz="2600" b="1" dirty="0"/>
          </a:p>
          <a:p>
            <a:pPr eaLnBrk="1" hangingPunct="1">
              <a:spcBef>
                <a:spcPct val="0"/>
              </a:spcBef>
              <a:buFont typeface="Symbol" panose="05050102010706020507" pitchFamily="18" charset="2"/>
              <a:buNone/>
            </a:pPr>
            <a:r>
              <a:rPr lang="en-US" altLang="en-US" sz="2600" b="1" dirty="0"/>
              <a:t>k</a:t>
            </a:r>
            <a:r>
              <a:rPr lang="en-US" altLang="en-US" sz="2600" b="1" baseline="-25000" dirty="0"/>
              <a:t>USL</a:t>
            </a:r>
            <a:r>
              <a:rPr lang="en-US" altLang="en-US" sz="2600" b="1" dirty="0"/>
              <a:t> = smallest k</a:t>
            </a:r>
            <a:r>
              <a:rPr lang="en-US" altLang="en-US" sz="2600" b="1" baseline="-25000" dirty="0"/>
              <a:t>eff</a:t>
            </a:r>
            <a:r>
              <a:rPr lang="en-US" altLang="en-US" sz="2600" b="1" dirty="0"/>
              <a:t> value</a:t>
            </a:r>
          </a:p>
          <a:p>
            <a:pPr eaLnBrk="1" hangingPunct="1">
              <a:spcBef>
                <a:spcPct val="0"/>
              </a:spcBef>
              <a:buFont typeface="Symbol" panose="05050102010706020507" pitchFamily="18" charset="2"/>
              <a:buNone/>
            </a:pPr>
            <a:r>
              <a:rPr lang="en-US" altLang="en-US" sz="2600" b="1" dirty="0"/>
              <a:t>             - uncertainty of smallest k</a:t>
            </a:r>
            <a:r>
              <a:rPr lang="en-US" altLang="en-US" sz="2600" b="1" baseline="-25000" dirty="0"/>
              <a:t>eff</a:t>
            </a:r>
            <a:r>
              <a:rPr lang="en-US" altLang="en-US" sz="2600" b="1" dirty="0"/>
              <a:t> value</a:t>
            </a:r>
          </a:p>
          <a:p>
            <a:pPr eaLnBrk="1" hangingPunct="1">
              <a:spcBef>
                <a:spcPct val="0"/>
              </a:spcBef>
              <a:buFont typeface="Symbol" panose="05050102010706020507" pitchFamily="18" charset="2"/>
              <a:buNone/>
            </a:pPr>
            <a:r>
              <a:rPr lang="en-US" altLang="en-US" sz="2600" b="1" dirty="0"/>
              <a:t>             - non-parametric margin</a:t>
            </a:r>
          </a:p>
          <a:p>
            <a:pPr eaLnBrk="1" hangingPunct="1">
              <a:spcBef>
                <a:spcPct val="0"/>
              </a:spcBef>
              <a:buFont typeface="Symbol" panose="05050102010706020507" pitchFamily="18" charset="2"/>
              <a:buNone/>
            </a:pPr>
            <a:r>
              <a:rPr lang="en-US" altLang="en-US" sz="2600" b="1" dirty="0"/>
              <a:t>             - MoS</a:t>
            </a:r>
          </a:p>
          <a:p>
            <a:pPr eaLnBrk="1" hangingPunct="1">
              <a:spcBef>
                <a:spcPct val="0"/>
              </a:spcBef>
              <a:buFont typeface="Symbol" panose="05050102010706020507" pitchFamily="18" charset="2"/>
              <a:buNone/>
            </a:pPr>
            <a:endParaRPr lang="en-US" altLang="en-US" sz="2600" b="1" dirty="0"/>
          </a:p>
          <a:p>
            <a:pPr eaLnBrk="1" hangingPunct="1">
              <a:spcBef>
                <a:spcPct val="0"/>
              </a:spcBef>
              <a:buFont typeface="Symbol" panose="05050102010706020507" pitchFamily="18" charset="2"/>
              <a:buNone/>
            </a:pPr>
            <a:r>
              <a:rPr lang="en-US" altLang="en-US" sz="2600" b="1" dirty="0"/>
              <a:t>k</a:t>
            </a:r>
            <a:r>
              <a:rPr lang="en-US" altLang="en-US" sz="2600" b="1" baseline="-25000" dirty="0"/>
              <a:t>USL</a:t>
            </a:r>
            <a:r>
              <a:rPr lang="en-US" altLang="en-US" sz="2600" b="1" dirty="0"/>
              <a:t> = 0.9688 for MoS = 0.02.</a:t>
            </a:r>
          </a:p>
          <a:p>
            <a:pPr eaLnBrk="1" hangingPunct="1">
              <a:spcBef>
                <a:spcPct val="0"/>
              </a:spcBef>
              <a:buFont typeface="Symbol" panose="05050102010706020507" pitchFamily="18" charset="2"/>
              <a:buNone/>
            </a:pPr>
            <a:endParaRPr lang="en-US" altLang="en-US" sz="2600" b="1" dirty="0"/>
          </a:p>
          <a:p>
            <a:pPr eaLnBrk="1" hangingPunct="1">
              <a:spcBef>
                <a:spcPct val="0"/>
              </a:spcBef>
              <a:buFontTx/>
              <a:buNone/>
            </a:pPr>
            <a:endParaRPr lang="en-US" altLang="en-US" sz="2600" b="1" dirty="0"/>
          </a:p>
        </p:txBody>
      </p:sp>
    </p:spTree>
    <p:extLst>
      <p:ext uri="{BB962C8B-B14F-4D97-AF65-F5344CB8AC3E}">
        <p14:creationId xmlns:p14="http://schemas.microsoft.com/office/powerpoint/2010/main" val="2982355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AA6667-1402-4DBF-8DAF-D71B958C187E}" type="slidenum">
              <a:rPr lang="en-US" altLang="en-US" sz="1400"/>
              <a:pPr>
                <a:spcBef>
                  <a:spcPct val="0"/>
                </a:spcBef>
                <a:buFontTx/>
                <a:buNone/>
              </a:pPr>
              <a:t>75</a:t>
            </a:fld>
            <a:endParaRPr lang="en-US" altLang="en-US" sz="1400"/>
          </a:p>
        </p:txBody>
      </p:sp>
      <p:sp>
        <p:nvSpPr>
          <p:cNvPr id="130051" name="Rectangle 2"/>
          <p:cNvSpPr>
            <a:spLocks noChangeArrowheads="1"/>
          </p:cNvSpPr>
          <p:nvPr/>
        </p:nvSpPr>
        <p:spPr bwMode="auto">
          <a:xfrm>
            <a:off x="685800" y="762000"/>
            <a:ext cx="7924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Confidence Band</a:t>
            </a:r>
          </a:p>
          <a:p>
            <a:pPr eaLnBrk="1" hangingPunct="1">
              <a:spcBef>
                <a:spcPct val="0"/>
              </a:spcBef>
              <a:buFontTx/>
              <a:buNone/>
            </a:pPr>
            <a:endParaRPr lang="en-US" altLang="en-US" sz="2600" b="1"/>
          </a:p>
          <a:p>
            <a:pPr eaLnBrk="1" hangingPunct="1">
              <a:spcBef>
                <a:spcPct val="0"/>
              </a:spcBef>
              <a:buFont typeface="Symbol" panose="05050102010706020507" pitchFamily="18" charset="2"/>
              <a:buNone/>
            </a:pPr>
            <a:r>
              <a:rPr lang="en-US" altLang="en-US" sz="2600" b="1"/>
              <a:t>Equations are more complicated, especially if data uncertainty (weighted values) are used.  From NUREG/CR-6698:</a:t>
            </a:r>
          </a:p>
          <a:p>
            <a:pPr eaLnBrk="1" hangingPunct="1">
              <a:spcBef>
                <a:spcPct val="0"/>
              </a:spcBef>
              <a:buFontTx/>
              <a:buNone/>
            </a:pPr>
            <a:endParaRPr lang="en-US" altLang="en-US" sz="2600" b="1"/>
          </a:p>
        </p:txBody>
      </p:sp>
      <p:pic>
        <p:nvPicPr>
          <p:cNvPr id="130052" name="Picture 3"/>
          <p:cNvPicPr>
            <a:picLocks noChangeAspect="1" noChangeArrowheads="1"/>
          </p:cNvPicPr>
          <p:nvPr/>
        </p:nvPicPr>
        <p:blipFill>
          <a:blip r:embed="rId2">
            <a:extLst>
              <a:ext uri="{28A0092B-C50C-407E-A947-70E740481C1C}">
                <a14:useLocalDpi xmlns:a14="http://schemas.microsoft.com/office/drawing/2010/main" val="0"/>
              </a:ext>
            </a:extLst>
          </a:blip>
          <a:srcRect r="3441"/>
          <a:stretch>
            <a:fillRect/>
          </a:stretch>
        </p:blipFill>
        <p:spPr bwMode="auto">
          <a:xfrm>
            <a:off x="228600" y="3048000"/>
            <a:ext cx="88296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Text Box 4"/>
          <p:cNvSpPr txBox="1">
            <a:spLocks noChangeArrowheads="1"/>
          </p:cNvSpPr>
          <p:nvPr/>
        </p:nvSpPr>
        <p:spPr bwMode="auto">
          <a:xfrm>
            <a:off x="5334000" y="5410200"/>
            <a:ext cx="3124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Note: Omission of this term results in the confidence band fit</a:t>
            </a:r>
          </a:p>
        </p:txBody>
      </p:sp>
      <p:sp>
        <p:nvSpPr>
          <p:cNvPr id="130054" name="Line 5"/>
          <p:cNvSpPr>
            <a:spLocks noChangeShapeType="1"/>
          </p:cNvSpPr>
          <p:nvPr/>
        </p:nvSpPr>
        <p:spPr bwMode="auto">
          <a:xfrm flipV="1">
            <a:off x="7162800" y="4724400"/>
            <a:ext cx="304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0055" name="TextBox 6"/>
          <p:cNvSpPr txBox="1">
            <a:spLocks noChangeArrowheads="1"/>
          </p:cNvSpPr>
          <p:nvPr/>
        </p:nvSpPr>
        <p:spPr bwMode="auto">
          <a:xfrm>
            <a:off x="2906713" y="4876800"/>
            <a:ext cx="343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FF0000"/>
                </a:solidFill>
              </a:rPr>
              <a:t>(1.0 + Bias - Bias Uncertainty)</a:t>
            </a:r>
            <a:endParaRPr lang="en-US" altLang="en-US" b="1"/>
          </a:p>
        </p:txBody>
      </p:sp>
    </p:spTree>
    <p:extLst>
      <p:ext uri="{BB962C8B-B14F-4D97-AF65-F5344CB8AC3E}">
        <p14:creationId xmlns:p14="http://schemas.microsoft.com/office/powerpoint/2010/main" val="955609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B5C964-B63F-492C-96BC-7D5429A9E7C9}" type="slidenum">
              <a:rPr lang="en-US" altLang="en-US" sz="1400"/>
              <a:pPr>
                <a:spcBef>
                  <a:spcPct val="0"/>
                </a:spcBef>
                <a:buFontTx/>
                <a:buNone/>
              </a:pPr>
              <a:t>76</a:t>
            </a:fld>
            <a:endParaRPr lang="en-US" altLang="en-US" sz="1400"/>
          </a:p>
        </p:txBody>
      </p:sp>
      <p:sp>
        <p:nvSpPr>
          <p:cNvPr id="131075" name="Rectangle 2"/>
          <p:cNvSpPr>
            <a:spLocks noChangeArrowheads="1"/>
          </p:cNvSpPr>
          <p:nvPr/>
        </p:nvSpPr>
        <p:spPr bwMode="auto">
          <a:xfrm>
            <a:off x="609600" y="914400"/>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Confidence Band</a:t>
            </a:r>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l="1932" r="2898"/>
          <a:stretch>
            <a:fillRect/>
          </a:stretch>
        </p:blipFill>
        <p:spPr bwMode="auto">
          <a:xfrm rot="-60000">
            <a:off x="228600" y="1368425"/>
            <a:ext cx="88265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7889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525963"/>
          </a:xfrm>
        </p:spPr>
        <p:txBody>
          <a:bodyPr/>
          <a:lstStyle/>
          <a:p>
            <a:pPr>
              <a:defRPr/>
            </a:pPr>
            <a:r>
              <a:rPr lang="en-US" dirty="0"/>
              <a:t>Bias is represented by fit to k</a:t>
            </a:r>
            <a:r>
              <a:rPr lang="en-US" baseline="-25000" dirty="0"/>
              <a:t>eff</a:t>
            </a:r>
            <a:r>
              <a:rPr lang="en-US" dirty="0"/>
              <a:t> results</a:t>
            </a:r>
          </a:p>
          <a:p>
            <a:pPr lvl="1">
              <a:defRPr/>
            </a:pPr>
            <a:r>
              <a:rPr lang="en-US" dirty="0"/>
              <a:t>First order least squares in this example</a:t>
            </a:r>
          </a:p>
          <a:p>
            <a:pPr lvl="1">
              <a:defRPr/>
            </a:pPr>
            <a:r>
              <a:rPr lang="en-US" dirty="0"/>
              <a:t>Trial and error</a:t>
            </a:r>
          </a:p>
          <a:p>
            <a:pPr>
              <a:defRPr/>
            </a:pPr>
            <a:r>
              <a:rPr lang="en-US" dirty="0"/>
              <a:t>Pooled variance is determined for fit to k</a:t>
            </a:r>
            <a:r>
              <a:rPr lang="en-US" baseline="-25000" dirty="0"/>
              <a:t>eff</a:t>
            </a:r>
            <a:r>
              <a:rPr lang="en-US" dirty="0"/>
              <a:t> results</a:t>
            </a:r>
          </a:p>
          <a:p>
            <a:pPr lvl="1">
              <a:defRPr/>
            </a:pPr>
            <a:r>
              <a:rPr lang="en-US" dirty="0"/>
              <a:t>Measures spread of results</a:t>
            </a:r>
          </a:p>
          <a:p>
            <a:pPr lvl="1">
              <a:defRPr/>
            </a:pPr>
            <a:r>
              <a:rPr lang="en-US" dirty="0"/>
              <a:t>Weighted formulation includes avg. total uncertainty, </a:t>
            </a:r>
            <a:r>
              <a:rPr lang="en-US" dirty="0">
                <a:sym typeface="Symbol"/>
              </a:rPr>
              <a:t></a:t>
            </a:r>
            <a:r>
              <a:rPr lang="en-US" baseline="30000" dirty="0">
                <a:sym typeface="Symbol"/>
              </a:rPr>
              <a:t>2</a:t>
            </a:r>
          </a:p>
          <a:p>
            <a:pPr lvl="1">
              <a:defRPr/>
            </a:pPr>
            <a:r>
              <a:rPr lang="en-US" dirty="0">
                <a:sym typeface="Symbol"/>
              </a:rPr>
              <a:t>Factors inside the brackets measure the spread of the independent variable</a:t>
            </a:r>
          </a:p>
        </p:txBody>
      </p:sp>
      <p:sp>
        <p:nvSpPr>
          <p:cNvPr id="13209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8A932C-3786-4539-919C-EBF972C7A539}" type="slidenum">
              <a:rPr lang="en-US" altLang="en-US" sz="1400"/>
              <a:pPr>
                <a:spcBef>
                  <a:spcPct val="0"/>
                </a:spcBef>
                <a:buFontTx/>
                <a:buNone/>
              </a:pPr>
              <a:t>77</a:t>
            </a:fld>
            <a:endParaRPr lang="en-US" altLang="en-US" sz="1400"/>
          </a:p>
        </p:txBody>
      </p:sp>
      <p:sp>
        <p:nvSpPr>
          <p:cNvPr id="132100" name="Rectangle 2"/>
          <p:cNvSpPr>
            <a:spLocks noChangeArrowheads="1"/>
          </p:cNvSpPr>
          <p:nvPr/>
        </p:nvSpPr>
        <p:spPr bwMode="auto">
          <a:xfrm>
            <a:off x="609600" y="457200"/>
            <a:ext cx="7924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Confidence Band</a:t>
            </a:r>
          </a:p>
        </p:txBody>
      </p:sp>
    </p:spTree>
    <p:extLst>
      <p:ext uri="{BB962C8B-B14F-4D97-AF65-F5344CB8AC3E}">
        <p14:creationId xmlns:p14="http://schemas.microsoft.com/office/powerpoint/2010/main" val="2741806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42A36B6-37D6-48FA-953D-8E1EBD620E2E}" type="slidenum">
              <a:rPr lang="en-US" altLang="en-US" sz="1400"/>
              <a:pPr>
                <a:spcBef>
                  <a:spcPct val="0"/>
                </a:spcBef>
                <a:buFontTx/>
                <a:buNone/>
              </a:pPr>
              <a:t>78</a:t>
            </a:fld>
            <a:endParaRPr lang="en-US" altLang="en-US" sz="1400"/>
          </a:p>
        </p:txBody>
      </p:sp>
      <p:sp>
        <p:nvSpPr>
          <p:cNvPr id="133123" name="Rectangle 2"/>
          <p:cNvSpPr>
            <a:spLocks noChangeArrowheads="1"/>
          </p:cNvSpPr>
          <p:nvPr/>
        </p:nvSpPr>
        <p:spPr bwMode="auto">
          <a:xfrm>
            <a:off x="609600" y="609600"/>
            <a:ext cx="7924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3: Lower Confidence Band</a:t>
            </a:r>
            <a:r>
              <a:rPr lang="en-US" altLang="en-US" sz="1800" dirty="0"/>
              <a:t> </a:t>
            </a:r>
          </a:p>
          <a:p>
            <a:pPr eaLnBrk="1" hangingPunct="1">
              <a:spcBef>
                <a:spcPct val="0"/>
              </a:spcBef>
              <a:buFontTx/>
              <a:buNone/>
            </a:pPr>
            <a:r>
              <a:rPr lang="en-US" altLang="en-US" sz="2000" b="1" dirty="0"/>
              <a:t>All 76 thermal and epithermal </a:t>
            </a:r>
            <a:r>
              <a:rPr lang="en-US" altLang="en-US" sz="2000" b="1" baseline="30000" dirty="0"/>
              <a:t>233</a:t>
            </a:r>
            <a:r>
              <a:rPr lang="en-US" altLang="en-US" sz="2000" b="1" dirty="0"/>
              <a:t>U solution benchmarks in the 2001 IHECSB Handbook: k</a:t>
            </a:r>
            <a:r>
              <a:rPr lang="en-US" altLang="en-US" sz="2000" b="1" baseline="-25000" dirty="0"/>
              <a:t>eff</a:t>
            </a:r>
            <a:r>
              <a:rPr lang="en-US" altLang="en-US" sz="2000" b="1" dirty="0"/>
              <a:t> vs AEG</a:t>
            </a: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t="9375"/>
          <a:stretch>
            <a:fillRect/>
          </a:stretch>
        </p:blipFill>
        <p:spPr bwMode="auto">
          <a:xfrm>
            <a:off x="457200" y="1779588"/>
            <a:ext cx="845820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714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929484B-C33E-4787-89B9-0ECE3D70973F}" type="slidenum">
              <a:rPr lang="en-US" altLang="en-US" sz="1400"/>
              <a:pPr>
                <a:spcBef>
                  <a:spcPct val="0"/>
                </a:spcBef>
                <a:buFontTx/>
                <a:buNone/>
              </a:pPr>
              <a:t>79</a:t>
            </a:fld>
            <a:endParaRPr lang="en-US" altLang="en-US" sz="1400"/>
          </a:p>
        </p:txBody>
      </p:sp>
      <p:sp>
        <p:nvSpPr>
          <p:cNvPr id="134147" name="Rectangle 2"/>
          <p:cNvSpPr>
            <a:spLocks noChangeArrowheads="1"/>
          </p:cNvSpPr>
          <p:nvPr/>
        </p:nvSpPr>
        <p:spPr bwMode="auto">
          <a:xfrm>
            <a:off x="609600" y="609600"/>
            <a:ext cx="7924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3:  Lower Confidence Band</a:t>
            </a:r>
          </a:p>
          <a:p>
            <a:pPr eaLnBrk="1" hangingPunct="1">
              <a:spcBef>
                <a:spcPct val="0"/>
              </a:spcBef>
              <a:buFontTx/>
              <a:buNone/>
            </a:pPr>
            <a:r>
              <a:rPr lang="en-US" altLang="en-US" sz="2000" b="1" dirty="0"/>
              <a:t>All 76 thermal and epithermal </a:t>
            </a:r>
            <a:r>
              <a:rPr lang="en-US" altLang="en-US" sz="2000" b="1" baseline="30000" dirty="0"/>
              <a:t>233</a:t>
            </a:r>
            <a:r>
              <a:rPr lang="en-US" altLang="en-US" sz="2000" b="1" dirty="0"/>
              <a:t>U solution benchmarks in the 2001 IHECSB Handbook: k</a:t>
            </a:r>
            <a:r>
              <a:rPr lang="en-US" altLang="en-US" sz="2000" b="1" baseline="-25000" dirty="0"/>
              <a:t>eff</a:t>
            </a:r>
            <a:r>
              <a:rPr lang="en-US" altLang="en-US" sz="2000" b="1" dirty="0"/>
              <a:t> vs EALF</a:t>
            </a:r>
          </a:p>
        </p:txBody>
      </p:sp>
      <p:pic>
        <p:nvPicPr>
          <p:cNvPr id="134148" name="Picture 4"/>
          <p:cNvPicPr>
            <a:picLocks noChangeAspect="1" noChangeArrowheads="1"/>
          </p:cNvPicPr>
          <p:nvPr/>
        </p:nvPicPr>
        <p:blipFill>
          <a:blip r:embed="rId2">
            <a:extLst>
              <a:ext uri="{28A0092B-C50C-407E-A947-70E740481C1C}">
                <a14:useLocalDpi xmlns:a14="http://schemas.microsoft.com/office/drawing/2010/main" val="0"/>
              </a:ext>
            </a:extLst>
          </a:blip>
          <a:srcRect t="8856"/>
          <a:stretch>
            <a:fillRect/>
          </a:stretch>
        </p:blipFill>
        <p:spPr bwMode="auto">
          <a:xfrm>
            <a:off x="457200" y="1712913"/>
            <a:ext cx="8305800"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350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Area of Applicability</a:t>
            </a:r>
            <a:endParaRPr lang="en-US" dirty="0"/>
          </a:p>
        </p:txBody>
      </p:sp>
      <p:sp>
        <p:nvSpPr>
          <p:cNvPr id="3" name="Content Placeholder 2"/>
          <p:cNvSpPr>
            <a:spLocks noGrp="1"/>
          </p:cNvSpPr>
          <p:nvPr>
            <p:ph idx="1"/>
          </p:nvPr>
        </p:nvSpPr>
        <p:spPr/>
        <p:txBody>
          <a:bodyPr/>
          <a:lstStyle/>
          <a:p>
            <a:pPr marL="0" indent="0">
              <a:buNone/>
            </a:pPr>
            <a:r>
              <a:rPr lang="en-US" b="1" dirty="0"/>
              <a:t>Can also be characterized in terms of physical or nuclear parameters with numerical limits</a:t>
            </a:r>
          </a:p>
          <a:p>
            <a:pPr>
              <a:spcBef>
                <a:spcPct val="0"/>
              </a:spcBef>
              <a:buNone/>
            </a:pPr>
            <a:endParaRPr lang="en-US" altLang="en-US" b="1" dirty="0"/>
          </a:p>
          <a:p>
            <a:pPr>
              <a:spcBef>
                <a:spcPct val="0"/>
              </a:spcBef>
              <a:buNone/>
            </a:pPr>
            <a:r>
              <a:rPr lang="en-US" altLang="en-US" dirty="0"/>
              <a:t>Examples - </a:t>
            </a:r>
          </a:p>
          <a:p>
            <a:pPr>
              <a:spcBef>
                <a:spcPct val="0"/>
              </a:spcBef>
            </a:pPr>
            <a:r>
              <a:rPr lang="en-US" altLang="en-US" dirty="0"/>
              <a:t> Moderator ratio (H/X = 10 to 1000)</a:t>
            </a:r>
          </a:p>
          <a:p>
            <a:pPr>
              <a:spcBef>
                <a:spcPct val="0"/>
              </a:spcBef>
            </a:pPr>
            <a:r>
              <a:rPr lang="en-US" altLang="en-US" dirty="0"/>
              <a:t> Average energy group (AEG = 6.5 to 21.3)</a:t>
            </a:r>
          </a:p>
          <a:p>
            <a:pPr>
              <a:spcBef>
                <a:spcPct val="0"/>
              </a:spcBef>
            </a:pPr>
            <a:r>
              <a:rPr lang="en-US" altLang="en-US" dirty="0"/>
              <a:t> Energy at average lethargy (E = 0.025 to 300 </a:t>
            </a:r>
            <a:r>
              <a:rPr lang="en-US" altLang="en-US" dirty="0" err="1"/>
              <a:t>keV</a:t>
            </a:r>
            <a:r>
              <a:rPr lang="en-US" altLang="en-US" dirty="0"/>
              <a:t>)</a:t>
            </a:r>
          </a:p>
          <a:p>
            <a:pPr>
              <a:spcBef>
                <a:spcPct val="0"/>
              </a:spcBef>
            </a:pPr>
            <a:r>
              <a:rPr lang="en-US" altLang="en-US" dirty="0"/>
              <a:t> Uranium Concentration (50 to 200 g-U/L)</a:t>
            </a:r>
          </a:p>
          <a:p>
            <a:pPr>
              <a:spcBef>
                <a:spcPct val="0"/>
              </a:spcBef>
            </a:pPr>
            <a:r>
              <a:rPr lang="en-US" altLang="en-US" dirty="0"/>
              <a:t> Enrichment (2 to 10%)</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8</a:t>
            </a:fld>
            <a:endParaRPr lang="en-US" dirty="0"/>
          </a:p>
        </p:txBody>
      </p:sp>
    </p:spTree>
    <p:extLst>
      <p:ext uri="{BB962C8B-B14F-4D97-AF65-F5344CB8AC3E}">
        <p14:creationId xmlns:p14="http://schemas.microsoft.com/office/powerpoint/2010/main" val="42087726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0C61FD3-C1F9-4211-B9FF-1776EF7B16A2}" type="slidenum">
              <a:rPr lang="en-US" altLang="en-US" sz="1400"/>
              <a:pPr>
                <a:spcBef>
                  <a:spcPct val="0"/>
                </a:spcBef>
                <a:buFontTx/>
                <a:buNone/>
              </a:pPr>
              <a:t>80</a:t>
            </a:fld>
            <a:endParaRPr lang="en-US" altLang="en-US" sz="1400"/>
          </a:p>
        </p:txBody>
      </p:sp>
      <p:sp>
        <p:nvSpPr>
          <p:cNvPr id="135171" name="Rectangle 2"/>
          <p:cNvSpPr>
            <a:spLocks noChangeArrowheads="1"/>
          </p:cNvSpPr>
          <p:nvPr/>
        </p:nvSpPr>
        <p:spPr bwMode="auto">
          <a:xfrm>
            <a:off x="609600" y="609600"/>
            <a:ext cx="7924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3:  Lower Confidence Band</a:t>
            </a:r>
          </a:p>
          <a:p>
            <a:pPr eaLnBrk="1" hangingPunct="1">
              <a:spcBef>
                <a:spcPct val="0"/>
              </a:spcBef>
              <a:buFontTx/>
              <a:buNone/>
            </a:pPr>
            <a:r>
              <a:rPr lang="en-US" altLang="en-US" sz="2000" b="1" dirty="0"/>
              <a:t>All 76 thermal and epithermal </a:t>
            </a:r>
            <a:r>
              <a:rPr lang="en-US" altLang="en-US" sz="2000" b="1" baseline="30000" dirty="0"/>
              <a:t>233</a:t>
            </a:r>
            <a:r>
              <a:rPr lang="en-US" altLang="en-US" sz="2000" b="1" dirty="0"/>
              <a:t>U solution benchmarks in the 2001 IHECSB Handbook: k</a:t>
            </a:r>
            <a:r>
              <a:rPr lang="en-US" altLang="en-US" sz="2000" b="1" baseline="-25000" dirty="0"/>
              <a:t>eff</a:t>
            </a:r>
            <a:r>
              <a:rPr lang="en-US" altLang="en-US" sz="2000" b="1" dirty="0"/>
              <a:t> vs </a:t>
            </a:r>
            <a:r>
              <a:rPr lang="en-US" altLang="en-US" sz="2000" b="1" baseline="30000" dirty="0"/>
              <a:t>233</a:t>
            </a:r>
            <a:r>
              <a:rPr lang="en-US" altLang="en-US" sz="2000" b="1" dirty="0"/>
              <a:t>U Concentration</a:t>
            </a:r>
          </a:p>
        </p:txBody>
      </p:sp>
      <p:pic>
        <p:nvPicPr>
          <p:cNvPr id="135172" name="Picture 4"/>
          <p:cNvPicPr>
            <a:picLocks noChangeAspect="1" noChangeArrowheads="1"/>
          </p:cNvPicPr>
          <p:nvPr/>
        </p:nvPicPr>
        <p:blipFill>
          <a:blip r:embed="rId2">
            <a:extLst>
              <a:ext uri="{28A0092B-C50C-407E-A947-70E740481C1C}">
                <a14:useLocalDpi xmlns:a14="http://schemas.microsoft.com/office/drawing/2010/main" val="0"/>
              </a:ext>
            </a:extLst>
          </a:blip>
          <a:srcRect t="9338"/>
          <a:stretch>
            <a:fillRect/>
          </a:stretch>
        </p:blipFill>
        <p:spPr bwMode="auto">
          <a:xfrm>
            <a:off x="304800" y="1649413"/>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1086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3DA6BE3-A599-4502-91AE-9FBB2DFDA6D1}" type="slidenum">
              <a:rPr lang="en-US" altLang="en-US" sz="1400"/>
              <a:pPr>
                <a:spcBef>
                  <a:spcPct val="0"/>
                </a:spcBef>
                <a:buFontTx/>
                <a:buNone/>
              </a:pPr>
              <a:t>81</a:t>
            </a:fld>
            <a:endParaRPr lang="en-US" altLang="en-US" sz="1400"/>
          </a:p>
        </p:txBody>
      </p:sp>
      <p:sp>
        <p:nvSpPr>
          <p:cNvPr id="136195" name="Rectangle 2"/>
          <p:cNvSpPr>
            <a:spLocks noChangeArrowheads="1"/>
          </p:cNvSpPr>
          <p:nvPr/>
        </p:nvSpPr>
        <p:spPr bwMode="auto">
          <a:xfrm>
            <a:off x="609600" y="609600"/>
            <a:ext cx="7924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3:  Lower Confidence Band</a:t>
            </a:r>
          </a:p>
          <a:p>
            <a:pPr eaLnBrk="1" hangingPunct="1">
              <a:spcBef>
                <a:spcPct val="0"/>
              </a:spcBef>
              <a:buFontTx/>
              <a:buNone/>
            </a:pPr>
            <a:r>
              <a:rPr lang="en-US" altLang="en-US" sz="2000" b="1" dirty="0"/>
              <a:t>All 76 thermal and epithermal </a:t>
            </a:r>
            <a:r>
              <a:rPr lang="en-US" altLang="en-US" sz="2000" b="1" baseline="30000" dirty="0"/>
              <a:t>233</a:t>
            </a:r>
            <a:r>
              <a:rPr lang="en-US" altLang="en-US" sz="2000" b="1" dirty="0"/>
              <a:t>U solution benchmarks in the 2001 ICSBEP Handbook: k</a:t>
            </a:r>
            <a:r>
              <a:rPr lang="en-US" altLang="en-US" sz="2000" b="1" baseline="-25000" dirty="0"/>
              <a:t>eff</a:t>
            </a:r>
            <a:r>
              <a:rPr lang="en-US" altLang="en-US" sz="2000" b="1" dirty="0"/>
              <a:t> vs H:</a:t>
            </a:r>
            <a:r>
              <a:rPr lang="en-US" altLang="en-US" sz="2000" b="1" baseline="30000" dirty="0"/>
              <a:t>233</a:t>
            </a:r>
            <a:r>
              <a:rPr lang="en-US" altLang="en-US" sz="2000" b="1" dirty="0"/>
              <a:t>U atom ratio</a:t>
            </a:r>
          </a:p>
        </p:txBody>
      </p:sp>
      <p:pic>
        <p:nvPicPr>
          <p:cNvPr id="136196" name="Picture 4"/>
          <p:cNvPicPr>
            <a:picLocks noChangeAspect="1" noChangeArrowheads="1"/>
          </p:cNvPicPr>
          <p:nvPr/>
        </p:nvPicPr>
        <p:blipFill>
          <a:blip r:embed="rId2">
            <a:extLst>
              <a:ext uri="{28A0092B-C50C-407E-A947-70E740481C1C}">
                <a14:useLocalDpi xmlns:a14="http://schemas.microsoft.com/office/drawing/2010/main" val="0"/>
              </a:ext>
            </a:extLst>
          </a:blip>
          <a:srcRect t="9393"/>
          <a:stretch>
            <a:fillRect/>
          </a:stretch>
        </p:blipFill>
        <p:spPr bwMode="auto">
          <a:xfrm>
            <a:off x="609600" y="1897063"/>
            <a:ext cx="8534400"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3088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091046D-5480-42DD-97ED-F79F551234CE}" type="slidenum">
              <a:rPr lang="en-US" altLang="en-US" sz="1400"/>
              <a:pPr>
                <a:spcBef>
                  <a:spcPct val="0"/>
                </a:spcBef>
                <a:buFontTx/>
                <a:buNone/>
              </a:pPr>
              <a:t>82</a:t>
            </a:fld>
            <a:endParaRPr lang="en-US" altLang="en-US" sz="1400"/>
          </a:p>
        </p:txBody>
      </p:sp>
      <p:sp>
        <p:nvSpPr>
          <p:cNvPr id="137219" name="Rectangle 2"/>
          <p:cNvSpPr>
            <a:spLocks noChangeArrowheads="1"/>
          </p:cNvSpPr>
          <p:nvPr/>
        </p:nvSpPr>
        <p:spPr bwMode="auto">
          <a:xfrm>
            <a:off x="609600" y="609600"/>
            <a:ext cx="7924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dirty="0"/>
              <a:t>EXAMPLE 3:  Lower Confidence Band</a:t>
            </a:r>
          </a:p>
          <a:p>
            <a:pPr eaLnBrk="1" hangingPunct="1">
              <a:spcBef>
                <a:spcPct val="0"/>
              </a:spcBef>
              <a:buFontTx/>
              <a:buNone/>
            </a:pPr>
            <a:r>
              <a:rPr lang="en-US" altLang="en-US" sz="2000" b="1" dirty="0"/>
              <a:t>All 76 thermal and epithermal </a:t>
            </a:r>
            <a:r>
              <a:rPr lang="en-US" altLang="en-US" sz="2000" b="1" baseline="30000" dirty="0"/>
              <a:t>233</a:t>
            </a:r>
            <a:r>
              <a:rPr lang="en-US" altLang="en-US" sz="2000" b="1" dirty="0"/>
              <a:t>U solution benchmarks in the 2001 IHECSB Handbook: k</a:t>
            </a:r>
            <a:r>
              <a:rPr lang="en-US" altLang="en-US" sz="2000" b="1" baseline="-25000" dirty="0"/>
              <a:t>eff</a:t>
            </a:r>
            <a:r>
              <a:rPr lang="en-US" altLang="en-US" sz="2000" b="1" dirty="0"/>
              <a:t> vs NO</a:t>
            </a:r>
            <a:r>
              <a:rPr lang="en-US" altLang="en-US" sz="2000" b="1" baseline="-25000" dirty="0"/>
              <a:t>3</a:t>
            </a:r>
            <a:r>
              <a:rPr lang="en-US" altLang="en-US" sz="2000" b="1" dirty="0"/>
              <a:t> content</a:t>
            </a:r>
          </a:p>
        </p:txBody>
      </p:sp>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t="9776"/>
          <a:stretch>
            <a:fillRect/>
          </a:stretch>
        </p:blipFill>
        <p:spPr bwMode="auto">
          <a:xfrm>
            <a:off x="381000" y="1774825"/>
            <a:ext cx="8763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20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2FB064-53FD-4568-B048-C3559F35577D}" type="slidenum">
              <a:rPr lang="en-US" altLang="en-US" sz="1400"/>
              <a:pPr>
                <a:spcBef>
                  <a:spcPct val="0"/>
                </a:spcBef>
                <a:buFontTx/>
                <a:buNone/>
              </a:pPr>
              <a:t>83</a:t>
            </a:fld>
            <a:endParaRPr lang="en-US" altLang="en-US" sz="1400"/>
          </a:p>
        </p:txBody>
      </p:sp>
      <p:sp>
        <p:nvSpPr>
          <p:cNvPr id="138243" name="Rectangle 2"/>
          <p:cNvSpPr>
            <a:spLocks noChangeArrowheads="1"/>
          </p:cNvSpPr>
          <p:nvPr/>
        </p:nvSpPr>
        <p:spPr bwMode="auto">
          <a:xfrm>
            <a:off x="381000" y="685800"/>
            <a:ext cx="3124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a:t>
            </a:r>
          </a:p>
          <a:p>
            <a:pPr eaLnBrk="1" hangingPunct="1">
              <a:spcBef>
                <a:spcPct val="0"/>
              </a:spcBef>
              <a:buFontTx/>
              <a:buNone/>
            </a:pPr>
            <a:r>
              <a:rPr lang="en-US" altLang="en-US" sz="2600" b="1"/>
              <a:t>Confidence Band </a:t>
            </a:r>
          </a:p>
          <a:p>
            <a:pPr eaLnBrk="1" hangingPunct="1">
              <a:spcBef>
                <a:spcPct val="0"/>
              </a:spcBef>
              <a:buFontTx/>
              <a:buNone/>
            </a:pPr>
            <a:endParaRPr lang="en-US" altLang="en-US" sz="2600" b="1"/>
          </a:p>
          <a:p>
            <a:pPr eaLnBrk="1" hangingPunct="1">
              <a:spcBef>
                <a:spcPct val="0"/>
              </a:spcBef>
              <a:buFontTx/>
              <a:buNone/>
            </a:pPr>
            <a:r>
              <a:rPr lang="en-US" altLang="en-US" sz="2000" b="1"/>
              <a:t>Final confidence</a:t>
            </a:r>
          </a:p>
          <a:p>
            <a:pPr eaLnBrk="1" hangingPunct="1">
              <a:spcBef>
                <a:spcPct val="0"/>
              </a:spcBef>
              <a:buFontTx/>
              <a:buNone/>
            </a:pPr>
            <a:r>
              <a:rPr lang="en-US" altLang="en-US" sz="2000" b="1"/>
              <a:t>band expression</a:t>
            </a:r>
          </a:p>
        </p:txBody>
      </p:sp>
      <p:pic>
        <p:nvPicPr>
          <p:cNvPr id="13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113" y="304800"/>
            <a:ext cx="55435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Box 1"/>
          <p:cNvSpPr txBox="1">
            <a:spLocks noChangeArrowheads="1"/>
          </p:cNvSpPr>
          <p:nvPr/>
        </p:nvSpPr>
        <p:spPr bwMode="auto">
          <a:xfrm>
            <a:off x="6405563" y="5743575"/>
            <a:ext cx="1185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FF0000"/>
                </a:solidFill>
              </a:rPr>
              <a:t>(MSM is MoS)</a:t>
            </a:r>
          </a:p>
        </p:txBody>
      </p:sp>
      <p:sp>
        <p:nvSpPr>
          <p:cNvPr id="138246" name="TextBox 5"/>
          <p:cNvSpPr txBox="1">
            <a:spLocks noChangeArrowheads="1"/>
          </p:cNvSpPr>
          <p:nvPr/>
        </p:nvSpPr>
        <p:spPr bwMode="auto">
          <a:xfrm>
            <a:off x="1295400" y="6207125"/>
            <a:ext cx="343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FF0000"/>
                </a:solidFill>
              </a:rPr>
              <a:t>(1.0 + Bias - Bias Uncertainty)</a:t>
            </a:r>
            <a:endParaRPr lang="en-US" altLang="en-US" b="1"/>
          </a:p>
        </p:txBody>
      </p:sp>
    </p:spTree>
    <p:extLst>
      <p:ext uri="{BB962C8B-B14F-4D97-AF65-F5344CB8AC3E}">
        <p14:creationId xmlns:p14="http://schemas.microsoft.com/office/powerpoint/2010/main" val="45486358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32077A8-94D3-4015-83AD-718DAA2FDC8B}" type="slidenum">
              <a:rPr lang="en-US" altLang="en-US" sz="1400"/>
              <a:pPr>
                <a:spcBef>
                  <a:spcPct val="0"/>
                </a:spcBef>
                <a:buFontTx/>
                <a:buNone/>
              </a:pPr>
              <a:t>84</a:t>
            </a:fld>
            <a:endParaRPr lang="en-US" altLang="en-US" sz="1400"/>
          </a:p>
        </p:txBody>
      </p:sp>
      <p:sp>
        <p:nvSpPr>
          <p:cNvPr id="139267" name="Rectangle 2"/>
          <p:cNvSpPr>
            <a:spLocks noChangeArrowheads="1"/>
          </p:cNvSpPr>
          <p:nvPr/>
        </p:nvSpPr>
        <p:spPr bwMode="auto">
          <a:xfrm>
            <a:off x="381000" y="533400"/>
            <a:ext cx="31242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a:t>
            </a:r>
          </a:p>
          <a:p>
            <a:pPr eaLnBrk="1" hangingPunct="1">
              <a:spcBef>
                <a:spcPct val="0"/>
              </a:spcBef>
              <a:buFontTx/>
              <a:buNone/>
            </a:pPr>
            <a:r>
              <a:rPr lang="en-US" altLang="en-US" sz="2600" b="1"/>
              <a:t>Confidence Band </a:t>
            </a:r>
          </a:p>
          <a:p>
            <a:pPr eaLnBrk="1" hangingPunct="1">
              <a:spcBef>
                <a:spcPct val="0"/>
              </a:spcBef>
              <a:buFontTx/>
              <a:buNone/>
            </a:pPr>
            <a:endParaRPr lang="en-US" altLang="en-US" sz="2600" b="1"/>
          </a:p>
          <a:p>
            <a:pPr eaLnBrk="1" hangingPunct="1">
              <a:spcBef>
                <a:spcPct val="0"/>
              </a:spcBef>
              <a:buFontTx/>
              <a:buNone/>
            </a:pPr>
            <a:r>
              <a:rPr lang="en-US" altLang="en-US" sz="2000" b="1"/>
              <a:t>Final confidence</a:t>
            </a:r>
          </a:p>
          <a:p>
            <a:pPr eaLnBrk="1" hangingPunct="1">
              <a:spcBef>
                <a:spcPct val="0"/>
              </a:spcBef>
              <a:buFontTx/>
              <a:buNone/>
            </a:pPr>
            <a:r>
              <a:rPr lang="en-US" altLang="en-US" sz="2000" b="1"/>
              <a:t>band tabulated</a:t>
            </a:r>
          </a:p>
          <a:p>
            <a:pPr eaLnBrk="1" hangingPunct="1">
              <a:spcBef>
                <a:spcPct val="0"/>
              </a:spcBef>
              <a:buFontTx/>
              <a:buNone/>
            </a:pPr>
            <a:r>
              <a:rPr lang="en-US" altLang="en-US" sz="2000" b="1"/>
              <a:t>values</a:t>
            </a:r>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t="4393"/>
          <a:stretch>
            <a:fillRect/>
          </a:stretch>
        </p:blipFill>
        <p:spPr bwMode="auto">
          <a:xfrm>
            <a:off x="3460750" y="457200"/>
            <a:ext cx="49149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TextBox 4"/>
          <p:cNvSpPr txBox="1">
            <a:spLocks noChangeArrowheads="1"/>
          </p:cNvSpPr>
          <p:nvPr/>
        </p:nvSpPr>
        <p:spPr bwMode="auto">
          <a:xfrm>
            <a:off x="7345363" y="1819275"/>
            <a:ext cx="1185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dirty="0">
                <a:solidFill>
                  <a:srgbClr val="FF0000"/>
                </a:solidFill>
              </a:rPr>
              <a:t>(MSM is MoS)</a:t>
            </a:r>
          </a:p>
        </p:txBody>
      </p:sp>
    </p:spTree>
    <p:extLst>
      <p:ext uri="{BB962C8B-B14F-4D97-AF65-F5344CB8AC3E}">
        <p14:creationId xmlns:p14="http://schemas.microsoft.com/office/powerpoint/2010/main" val="14333659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A242A01-6A9E-47AC-9DDF-42D39C16A3F3}" type="slidenum">
              <a:rPr lang="en-US" altLang="en-US" sz="1400"/>
              <a:pPr>
                <a:spcBef>
                  <a:spcPct val="0"/>
                </a:spcBef>
                <a:buFontTx/>
                <a:buNone/>
              </a:pPr>
              <a:t>85</a:t>
            </a:fld>
            <a:endParaRPr lang="en-US" altLang="en-US" sz="1400"/>
          </a:p>
        </p:txBody>
      </p:sp>
      <p:sp>
        <p:nvSpPr>
          <p:cNvPr id="140291" name="Rectangle 2"/>
          <p:cNvSpPr>
            <a:spLocks noChangeArrowheads="1"/>
          </p:cNvSpPr>
          <p:nvPr/>
        </p:nvSpPr>
        <p:spPr bwMode="auto">
          <a:xfrm>
            <a:off x="609600" y="381000"/>
            <a:ext cx="79248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Confidence Band</a:t>
            </a:r>
          </a:p>
          <a:p>
            <a:pPr eaLnBrk="1" hangingPunct="1">
              <a:spcBef>
                <a:spcPct val="0"/>
              </a:spcBef>
              <a:buFontTx/>
              <a:buNone/>
            </a:pPr>
            <a:endParaRPr lang="en-US" altLang="en-US" sz="2000" b="1"/>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t="7588"/>
          <a:stretch>
            <a:fillRect/>
          </a:stretch>
        </p:blipFill>
        <p:spPr bwMode="auto">
          <a:xfrm>
            <a:off x="304800" y="849313"/>
            <a:ext cx="8839200" cy="584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60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841BEF-B997-4CCE-8644-C80CEBD5A6A4}" type="slidenum">
              <a:rPr lang="en-US" altLang="en-US" sz="1400"/>
              <a:pPr>
                <a:spcBef>
                  <a:spcPct val="0"/>
                </a:spcBef>
                <a:buFontTx/>
                <a:buNone/>
              </a:pPr>
              <a:t>86</a:t>
            </a:fld>
            <a:endParaRPr lang="en-US" altLang="en-US" sz="1400"/>
          </a:p>
        </p:txBody>
      </p:sp>
      <p:sp>
        <p:nvSpPr>
          <p:cNvPr id="141315" name="Rectangle 2"/>
          <p:cNvSpPr>
            <a:spLocks noChangeArrowheads="1"/>
          </p:cNvSpPr>
          <p:nvPr/>
        </p:nvSpPr>
        <p:spPr bwMode="auto">
          <a:xfrm>
            <a:off x="609600" y="533400"/>
            <a:ext cx="7924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b="1"/>
              <a:t>EXAMPLE 3:  Lower Confidence Band</a:t>
            </a:r>
          </a:p>
          <a:p>
            <a:pPr eaLnBrk="1" hangingPunct="1">
              <a:spcBef>
                <a:spcPct val="0"/>
              </a:spcBef>
              <a:buFontTx/>
              <a:buNone/>
            </a:pPr>
            <a:r>
              <a:rPr lang="en-US" altLang="en-US" sz="2600" b="1"/>
              <a:t>Area of Applicability Statement</a:t>
            </a:r>
          </a:p>
          <a:p>
            <a:pPr eaLnBrk="1" hangingPunct="1">
              <a:spcBef>
                <a:spcPct val="0"/>
              </a:spcBef>
              <a:buFontTx/>
              <a:buNone/>
            </a:pPr>
            <a:endParaRPr lang="en-US" altLang="en-US" sz="2000" b="1"/>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6868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173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856910-52E7-461D-848F-8091BAA498EC}" type="slidenum">
              <a:rPr lang="en-US" altLang="en-US" sz="1400"/>
              <a:pPr>
                <a:spcBef>
                  <a:spcPct val="0"/>
                </a:spcBef>
                <a:buFontTx/>
                <a:buNone/>
              </a:pPr>
              <a:t>87</a:t>
            </a:fld>
            <a:endParaRPr lang="en-US" altLang="en-US" sz="1400"/>
          </a:p>
        </p:txBody>
      </p:sp>
      <p:sp>
        <p:nvSpPr>
          <p:cNvPr id="150531" name="Rectangle 2"/>
          <p:cNvSpPr>
            <a:spLocks noGrp="1" noChangeArrowheads="1"/>
          </p:cNvSpPr>
          <p:nvPr>
            <p:ph type="title"/>
          </p:nvPr>
        </p:nvSpPr>
        <p:spPr/>
        <p:txBody>
          <a:bodyPr/>
          <a:lstStyle/>
          <a:p>
            <a:pPr eaLnBrk="1" hangingPunct="1"/>
            <a:r>
              <a:rPr lang="en-US" altLang="en-US" sz="2800" b="1"/>
              <a:t>Essential References</a:t>
            </a:r>
          </a:p>
        </p:txBody>
      </p:sp>
      <p:sp>
        <p:nvSpPr>
          <p:cNvPr id="150532" name="Rectangle 3"/>
          <p:cNvSpPr>
            <a:spLocks noGrp="1" noChangeArrowheads="1"/>
          </p:cNvSpPr>
          <p:nvPr>
            <p:ph type="body" idx="1"/>
          </p:nvPr>
        </p:nvSpPr>
        <p:spPr>
          <a:xfrm>
            <a:off x="457200" y="1295400"/>
            <a:ext cx="8229600" cy="4525963"/>
          </a:xfrm>
        </p:spPr>
        <p:txBody>
          <a:bodyPr/>
          <a:lstStyle/>
          <a:p>
            <a:pPr eaLnBrk="1" hangingPunct="1"/>
            <a:r>
              <a:rPr lang="en-US" altLang="en-US" sz="2400"/>
              <a:t>NUREG-1475, Revision 1, “Applying Statistics,” 2011</a:t>
            </a:r>
          </a:p>
          <a:p>
            <a:pPr eaLnBrk="1" hangingPunct="1"/>
            <a:endParaRPr lang="en-US" altLang="en-US" sz="2400"/>
          </a:p>
          <a:p>
            <a:pPr eaLnBrk="1" hangingPunct="1"/>
            <a:r>
              <a:rPr lang="en-US" altLang="en-US" sz="2400"/>
              <a:t>NUREG/CR-6698, "Guide for Validation of Nuclear Criticality Safety Calculational Methodology," 2000. </a:t>
            </a:r>
          </a:p>
          <a:p>
            <a:pPr eaLnBrk="1" hangingPunct="1"/>
            <a:endParaRPr lang="en-US" altLang="en-US" sz="2400"/>
          </a:p>
          <a:p>
            <a:pPr eaLnBrk="1" hangingPunct="1"/>
            <a:r>
              <a:rPr lang="en-US" altLang="en-US" sz="2400"/>
              <a:t>FCSS ISG-10, Nuclear Regulatory Commission Interim Staff Guidance 10, "Justification for Minimum Margin of Subcriticality for Safety," 2006. </a:t>
            </a:r>
          </a:p>
        </p:txBody>
      </p:sp>
    </p:spTree>
    <p:extLst>
      <p:ext uri="{BB962C8B-B14F-4D97-AF65-F5344CB8AC3E}">
        <p14:creationId xmlns:p14="http://schemas.microsoft.com/office/powerpoint/2010/main" val="285630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A measure of the systematic difference between the experimental data (benchmark cases) and the calculated results.</a:t>
            </a:r>
          </a:p>
          <a:p>
            <a:r>
              <a:rPr lang="en-US" dirty="0"/>
              <a:t>Bias may not be constant; it may be a function of one or more independent variable(s) due to trends.</a:t>
            </a:r>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9</a:t>
            </a:fld>
            <a:endParaRPr lang="en-US" dirty="0"/>
          </a:p>
        </p:txBody>
      </p:sp>
      <p:sp>
        <p:nvSpPr>
          <p:cNvPr id="5" name="TextBox 4"/>
          <p:cNvSpPr txBox="1"/>
          <p:nvPr/>
        </p:nvSpPr>
        <p:spPr>
          <a:xfrm>
            <a:off x="609601" y="2514600"/>
            <a:ext cx="7391400" cy="1477328"/>
          </a:xfrm>
          <a:prstGeom prst="rect">
            <a:avLst/>
          </a:prstGeom>
          <a:noFill/>
        </p:spPr>
        <p:txBody>
          <a:bodyPr wrap="square" rtlCol="0">
            <a:spAutoFit/>
          </a:bodyPr>
          <a:lstStyle/>
          <a:p>
            <a:r>
              <a:rPr lang="en-US" b="1" dirty="0">
                <a:solidFill>
                  <a:srgbClr val="FF0000"/>
                </a:solidFill>
              </a:rPr>
              <a:t>An experiment has a measured k</a:t>
            </a:r>
            <a:r>
              <a:rPr lang="en-US" b="1" baseline="-25000" dirty="0">
                <a:solidFill>
                  <a:srgbClr val="FF0000"/>
                </a:solidFill>
              </a:rPr>
              <a:t>eff</a:t>
            </a:r>
            <a:r>
              <a:rPr lang="en-US" b="1" dirty="0">
                <a:solidFill>
                  <a:srgbClr val="FF0000"/>
                </a:solidFill>
              </a:rPr>
              <a:t> of 1.000, the calculated k</a:t>
            </a:r>
            <a:r>
              <a:rPr lang="en-US" b="1" baseline="-25000" dirty="0">
                <a:solidFill>
                  <a:srgbClr val="FF0000"/>
                </a:solidFill>
              </a:rPr>
              <a:t>eff</a:t>
            </a:r>
            <a:r>
              <a:rPr lang="en-US" b="1" dirty="0">
                <a:solidFill>
                  <a:srgbClr val="FF0000"/>
                </a:solidFill>
              </a:rPr>
              <a:t> of the benchmark model is 1.003, the deviation for that case is 0.003.</a:t>
            </a:r>
          </a:p>
          <a:p>
            <a:endParaRPr lang="en-US" b="1" dirty="0">
              <a:solidFill>
                <a:srgbClr val="FF0000"/>
              </a:solidFill>
            </a:endParaRPr>
          </a:p>
          <a:p>
            <a:r>
              <a:rPr lang="en-US" b="1" dirty="0">
                <a:solidFill>
                  <a:srgbClr val="FF0000"/>
                </a:solidFill>
              </a:rPr>
              <a:t>These individual deviations are used to compute the systematic bias</a:t>
            </a:r>
          </a:p>
        </p:txBody>
      </p:sp>
    </p:spTree>
    <p:extLst>
      <p:ext uri="{BB962C8B-B14F-4D97-AF65-F5344CB8AC3E}">
        <p14:creationId xmlns:p14="http://schemas.microsoft.com/office/powerpoint/2010/main" val="2935434175"/>
      </p:ext>
    </p:extLst>
  </p:cSld>
  <p:clrMapOvr>
    <a:masterClrMapping/>
  </p:clrMapOvr>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CNS_PPT_Template_INTERNAL_v01.potx</Template>
  <TotalTime>3999</TotalTime>
  <Words>4249</Words>
  <Application>Microsoft Office PowerPoint</Application>
  <PresentationFormat>On-screen Show (4:3)</PresentationFormat>
  <Paragraphs>687</Paragraphs>
  <Slides>87</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87</vt:i4>
      </vt:variant>
    </vt:vector>
  </HeadingPairs>
  <TitlesOfParts>
    <vt:vector size="97" baseType="lpstr">
      <vt:lpstr>Arial</vt:lpstr>
      <vt:lpstr>Arial Black</vt:lpstr>
      <vt:lpstr>Calibri</vt:lpstr>
      <vt:lpstr>Cambria Math</vt:lpstr>
      <vt:lpstr>Symbol</vt:lpstr>
      <vt:lpstr>CNS_PPT_Template_INTERNAL_v01</vt:lpstr>
      <vt:lpstr>Picture</vt:lpstr>
      <vt:lpstr>Worksheet</vt:lpstr>
      <vt:lpstr>Microsoft Excel 97-2003 Worksheet</vt:lpstr>
      <vt:lpstr>Document</vt:lpstr>
      <vt:lpstr>PowerPoint Presentation</vt:lpstr>
      <vt:lpstr>Outline</vt:lpstr>
      <vt:lpstr>Purpose</vt:lpstr>
      <vt:lpstr>Basic requirements from ANSI/ANS-8.24</vt:lpstr>
      <vt:lpstr>Benchmarks</vt:lpstr>
      <vt:lpstr>Area of Applicability</vt:lpstr>
      <vt:lpstr>Area of Applicability</vt:lpstr>
      <vt:lpstr>Area of Applicability</vt:lpstr>
      <vt:lpstr>Bias</vt:lpstr>
      <vt:lpstr>Bias</vt:lpstr>
      <vt:lpstr>Bias Uncertainty</vt:lpstr>
      <vt:lpstr>Bias Uncertainty</vt:lpstr>
      <vt:lpstr>Errors</vt:lpstr>
      <vt:lpstr>Margin of Subcriticality</vt:lpstr>
      <vt:lpstr>Margin of Subcriticality</vt:lpstr>
      <vt:lpstr>Upper Subcritical Limit</vt:lpstr>
      <vt:lpstr>Upper Subcritical Limit</vt:lpstr>
      <vt:lpstr>Validation Report</vt:lpstr>
      <vt:lpstr>Validation Report</vt:lpstr>
      <vt:lpstr>Validation Report</vt:lpstr>
      <vt:lpstr>Issues</vt:lpstr>
      <vt:lpstr>Issues</vt:lpstr>
      <vt:lpstr>Statistical Analysis</vt:lpstr>
      <vt:lpstr>Statistical Analysis</vt:lpstr>
      <vt:lpstr>PowerPoint Presentation</vt:lpstr>
      <vt:lpstr>Selecting a Statistical Method</vt:lpstr>
      <vt:lpstr>Non-parametric Method (NUREG/CR-6698)</vt:lpstr>
      <vt:lpstr>Non-parametric Method (NUREG/CR-6698)</vt:lpstr>
      <vt:lpstr>Non-parametric Method (NUREG/CR-6698)</vt:lpstr>
      <vt:lpstr>Single-sided Lower Tolerance Limit</vt:lpstr>
      <vt:lpstr>Single-sided Lower Tolerance Limit (NUREG/CR-6698)</vt:lpstr>
      <vt:lpstr>Single-sided Lower Tolerance Limit (NUREG/CR-6698)</vt:lpstr>
      <vt:lpstr>Single-sided Lower Tolerance Limit (NUREG/CR-6698)</vt:lpstr>
      <vt:lpstr>Single-sided Lower Tolerance Limit (NUREG/CR-6698)</vt:lpstr>
      <vt:lpstr>Single-sided Lower Tolerance Limit (NUREG/CR-6698)</vt:lpstr>
      <vt:lpstr>Single-sided Lower Tolerance Band</vt:lpstr>
      <vt:lpstr>Single-sided Lower Tolerance Band (NUREG/CR-6698)</vt:lpstr>
      <vt:lpstr>Single-sided Lower Tolerance Band (NUREG/CR-6698)</vt:lpstr>
      <vt:lpstr>Single-sided Lower Tolerance Band (NUREG/CR-6698)</vt:lpstr>
      <vt:lpstr>Single-sided Lower Tolerance Band (NUREG/CR-6698)</vt:lpstr>
      <vt:lpstr>Single-sided Lower Tolerance Band (NUREG/CR-6698)</vt:lpstr>
      <vt:lpstr>Single-sided Lower Confidence Band</vt:lpstr>
      <vt:lpstr>Single-sided Lower Confidence Band</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Essential References</vt:lpstr>
    </vt:vector>
  </TitlesOfParts>
  <Company>LM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Chris Haught</cp:lastModifiedBy>
  <cp:revision>243</cp:revision>
  <dcterms:created xsi:type="dcterms:W3CDTF">2014-06-03T17:16:06Z</dcterms:created>
  <dcterms:modified xsi:type="dcterms:W3CDTF">2018-11-07T22:52:33Z</dcterms:modified>
</cp:coreProperties>
</file>