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86" r:id="rId11"/>
    <p:sldId id="287" r:id="rId12"/>
    <p:sldId id="283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4674" autoAdjust="0"/>
  </p:normalViewPr>
  <p:slideViewPr>
    <p:cSldViewPr>
      <p:cViewPr varScale="1">
        <p:scale>
          <a:sx n="82" d="100"/>
          <a:sy n="82" d="100"/>
        </p:scale>
        <p:origin x="92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2FFF-4CF8-4B32-AED7-8F7307CE4BA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6BD6-125D-4479-92DB-2C200C3F3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4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C57762-3A12-464F-908C-D344E6DF2F4C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030246-B050-4014-AA62-84A97B9B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ORNL training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69CF4-7646-3443-9E9F-BFD4D61CD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19400" y="3429000"/>
            <a:ext cx="5175249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819400" y="4648200"/>
            <a:ext cx="5175249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819400" y="5212080"/>
            <a:ext cx="5175249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19400" y="4953000"/>
            <a:ext cx="5175249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2/27/2024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2" y="1676400"/>
            <a:ext cx="122047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44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066803"/>
            <a:ext cx="5588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3"/>
            <a:ext cx="5588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759"/>
                </a:solidFill>
              </a:defRPr>
            </a:lvl1pPr>
            <a:lvl2pPr>
              <a:defRPr sz="1800">
                <a:solidFill>
                  <a:srgbClr val="555759"/>
                </a:solidFill>
              </a:defRPr>
            </a:lvl2pPr>
            <a:lvl3pPr>
              <a:defRPr sz="1600">
                <a:solidFill>
                  <a:srgbClr val="555759"/>
                </a:solidFill>
              </a:defRPr>
            </a:lvl3pPr>
            <a:lvl4pPr>
              <a:defRPr sz="1400">
                <a:solidFill>
                  <a:srgbClr val="555759"/>
                </a:solidFill>
              </a:defRPr>
            </a:lvl4pPr>
            <a:lvl5pPr>
              <a:defRPr sz="1400">
                <a:solidFill>
                  <a:srgbClr val="5557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C3D-825A-A14B-9F11-0EF45017115D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29E8-629E-441E-8F8D-D084DB662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066800"/>
            <a:ext cx="5590117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676403"/>
            <a:ext cx="5590117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66800"/>
            <a:ext cx="5389033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676403"/>
            <a:ext cx="5389033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2606-B08F-9F47-A4B9-726C663EE19D}" type="datetime1">
              <a:rPr lang="en-US" smtClean="0"/>
              <a:t>2/27/2024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4FE-4269-4A9E-BFCD-764434B1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34B3D0-9C5B-4F41-9549-93418ACD0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361637" y="3429000"/>
            <a:ext cx="5175249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61637" y="4648200"/>
            <a:ext cx="5175249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361637" y="5212080"/>
            <a:ext cx="5175249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361637" y="4953000"/>
            <a:ext cx="5175249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2/27/2024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2" y="1676400"/>
            <a:ext cx="122047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805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9CDFC-94D4-E844-9A0D-EC2B723B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361637" y="3429000"/>
            <a:ext cx="5175249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61637" y="4648200"/>
            <a:ext cx="5175249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361637" y="5212080"/>
            <a:ext cx="5175249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361637" y="4953000"/>
            <a:ext cx="5175249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2/27/2024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2" y="1676400"/>
            <a:ext cx="122047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360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91B7A-EDB5-1449-A269-8BCD7B56D4E5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20FF5-620D-45C0-8177-A68AAE615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2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536-8BFA-AC4B-84ED-5CB9FE8C716E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CFC-D1FF-4A9F-ADFA-DB07BBA1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FontTx/>
              <a:buNone/>
              <a:defRPr b="1">
                <a:solidFill>
                  <a:schemeClr val="accent3"/>
                </a:solidFill>
              </a:defRPr>
            </a:lvl1pPr>
            <a:lvl2pPr marL="342900" indent="-171450"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 marL="628650" indent="-171450">
              <a:defRPr>
                <a:solidFill>
                  <a:schemeClr val="accent3"/>
                </a:solidFill>
              </a:defRPr>
            </a:lvl3pPr>
            <a:lvl4pPr marL="857250" indent="-114300">
              <a:defRPr>
                <a:solidFill>
                  <a:schemeClr val="accent3"/>
                </a:solidFill>
              </a:defRPr>
            </a:lvl4pPr>
            <a:lvl5pPr marL="1028700" indent="-114300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D491-855B-204A-B6EB-860E30B46757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DA7F-B1C4-48E6-AD3D-09D598288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7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b="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9BB6-1D32-FE4A-85F5-2C452737B594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1A14-1810-48E4-8E95-F6A74C1A9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7190"/>
            <a:ext cx="103632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700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CAED-588C-A546-9D78-2DECBAFCF78E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233A-206C-4377-AB40-2F902EE81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4700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767B-E949-CA49-A6B7-22BE9AE21CD7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1035-F1CF-401B-8768-D0EF2ACE3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41" y="0"/>
            <a:ext cx="5729671" cy="6858000"/>
          </a:xfrm>
          <a:prstGeom prst="rect">
            <a:avLst/>
          </a:prstGeom>
        </p:spPr>
      </p:pic>
      <p:sp>
        <p:nvSpPr>
          <p:cNvPr id="11" name="Rectangle 10" hidden="1"/>
          <p:cNvSpPr/>
          <p:nvPr/>
        </p:nvSpPr>
        <p:spPr>
          <a:xfrm flipV="1">
            <a:off x="2" y="0"/>
            <a:ext cx="12204700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 hidden="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9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67056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3"/>
            <a:ext cx="11379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990600"/>
            <a:ext cx="1137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10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C31E3-433F-754F-817C-2949CFB2759E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2460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20FF5-620D-45C0-8177-A68AAE615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b="1" kern="1200">
          <a:solidFill>
            <a:srgbClr val="555759"/>
          </a:solidFill>
          <a:latin typeface="+mn-lt"/>
          <a:ea typeface="+mn-ea"/>
          <a:cs typeface="+mn-cs"/>
        </a:defRPr>
      </a:lvl1pPr>
      <a:lvl2pPr marL="45720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555759"/>
          </a:solidFill>
          <a:latin typeface="+mn-lt"/>
          <a:ea typeface="+mn-ea"/>
          <a:cs typeface="+mn-cs"/>
        </a:defRPr>
      </a:lvl2pPr>
      <a:lvl3pPr marL="742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rgbClr val="555759"/>
          </a:solidFill>
          <a:latin typeface="+mn-lt"/>
          <a:ea typeface="+mn-ea"/>
          <a:cs typeface="+mn-cs"/>
        </a:defRPr>
      </a:lvl3pPr>
      <a:lvl4pPr marL="9715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4pPr>
      <a:lvl5pPr marL="12001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ti.gov/biblio/158202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964FB9-C89B-E94D-9CDE-E02A7D0ED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Neutron Transport Modeling using Monte Carlo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EBBC-0F75-684B-8C55-5DE1E5242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Dallas Moser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99569-368B-FD45-B646-B38CE80866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Nuclear Criticality Safety Engineer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099AE-7A0E-1B4A-AFC5-5A8E6CEB5B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Dallas.Moser@pxy12.doe.gov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5D7FE-6251-B94C-AA3E-25F773F346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7B10A47-14A5-4C25-A6F3-FAEED61D56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Examples: Container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8019" y="1307212"/>
            <a:ext cx="3111925" cy="49808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3937607"/>
            <a:ext cx="3415792" cy="275212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r="4923"/>
          <a:stretch/>
        </p:blipFill>
        <p:spPr bwMode="auto">
          <a:xfrm>
            <a:off x="7391400" y="3075011"/>
            <a:ext cx="2133600" cy="228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2363"/>
          <a:stretch/>
        </p:blipFill>
        <p:spPr bwMode="auto">
          <a:xfrm>
            <a:off x="9847072" y="3075011"/>
            <a:ext cx="2192528" cy="2329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42556" y="1541860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~5kg </a:t>
            </a:r>
            <a:r>
              <a:rPr lang="en-US" baseline="30000" dirty="0"/>
              <a:t>235</a:t>
            </a:r>
            <a:r>
              <a:rPr lang="en-US" dirty="0"/>
              <a:t>U as a “button”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242868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~5kg </a:t>
            </a:r>
            <a:r>
              <a:rPr lang="en-US" baseline="30000" dirty="0"/>
              <a:t>235</a:t>
            </a:r>
            <a:r>
              <a:rPr lang="en-US" dirty="0"/>
              <a:t>U </a:t>
            </a:r>
          </a:p>
          <a:p>
            <a:r>
              <a:rPr lang="en-US" dirty="0"/>
              <a:t>as a sphere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62051" y="242868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~5kg </a:t>
            </a:r>
            <a:r>
              <a:rPr lang="en-US" baseline="30000" dirty="0"/>
              <a:t>235</a:t>
            </a:r>
            <a:r>
              <a:rPr lang="en-US" dirty="0"/>
              <a:t>U </a:t>
            </a:r>
          </a:p>
          <a:p>
            <a:pPr algn="ctr"/>
            <a:r>
              <a:rPr lang="en-US" dirty="0"/>
              <a:t>filling container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611" y="1149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Actual Container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4170" y="1149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Advanced 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56472" y="1149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Simplified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t="17510" r="27580" b="21478"/>
          <a:stretch/>
        </p:blipFill>
        <p:spPr>
          <a:xfrm>
            <a:off x="3942556" y="1934490"/>
            <a:ext cx="2635678" cy="200311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00400" y="1066800"/>
            <a:ext cx="0" cy="541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2800" y="1066800"/>
            <a:ext cx="0" cy="541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5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Examples: Can 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0051"/>
            <a:ext cx="5765800" cy="5005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228" y="98072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Rack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89900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Model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2" b="89542" l="26144" r="73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7206" r="27110" b="11918"/>
          <a:stretch/>
        </p:blipFill>
        <p:spPr bwMode="auto">
          <a:xfrm>
            <a:off x="5989320" y="1463459"/>
            <a:ext cx="6172200" cy="4778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69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Parametric Study and what are Perturbations?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need more than just a single model to understand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vary different nuclear parameters to see how they affect reactivity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looking for trends about a certain parameter or limit to a certain parameter: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Max allowable mass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Optimal concentration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Optimal interspersed moderation (sprinklers, pipe bursts, etc…)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Flooding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Stacking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Solution outside of safe geometry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Perturbations can include parametric studies, but usually include a change in nuclear parameters that aren’t directly related: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in geometry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in reflection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in moderator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Perturbations: Different Geometries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" y="2057400"/>
            <a:ext cx="2743200" cy="2743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800" y="2057400"/>
            <a:ext cx="2743200" cy="2743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15392" y="2057400"/>
            <a:ext cx="2743200" cy="2743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9277984" y="202692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930" y="482052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700" y="482052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Cylinder at the max radius of the container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4160" y="482052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Cylinder at the max height of the container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4235" y="480060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with an H/D=1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4115" y="151420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the same fissile mass in each case</a:t>
            </a:r>
          </a:p>
        </p:txBody>
      </p:sp>
    </p:spTree>
    <p:extLst>
      <p:ext uri="{BB962C8B-B14F-4D97-AF65-F5344CB8AC3E}">
        <p14:creationId xmlns:p14="http://schemas.microsoft.com/office/powerpoint/2010/main" val="428651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Perturbations: Different Reflection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966"/>
          <a:stretch/>
        </p:blipFill>
        <p:spPr bwMode="auto">
          <a:xfrm>
            <a:off x="304800" y="2286000"/>
            <a:ext cx="32766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24489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Tight fitting 12” water reflection (effectively infinite water reflection)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1929" y="52546"/>
            <a:ext cx="391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20’x20’ concrete room, with ½” tight fitting water reflection and 1/8” tight fitting polyethylene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14431" y="1103492"/>
            <a:ext cx="3471169" cy="2166152"/>
            <a:chOff x="8247355" y="4296792"/>
            <a:chExt cx="3471169" cy="2166152"/>
          </a:xfrm>
        </p:grpSpPr>
        <p:sp>
          <p:nvSpPr>
            <p:cNvPr id="11" name="Rectangle 10"/>
            <p:cNvSpPr/>
            <p:nvPr/>
          </p:nvSpPr>
          <p:spPr>
            <a:xfrm>
              <a:off x="8247355" y="4296792"/>
              <a:ext cx="3471169" cy="2166152"/>
            </a:xfrm>
            <a:prstGeom prst="rect">
              <a:avLst/>
            </a:prstGeom>
            <a:solidFill>
              <a:srgbClr val="1F8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:\Users\dmoser\Desktop\vertical side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19160" r="50668" b="42528"/>
            <a:stretch/>
          </p:blipFill>
          <p:spPr bwMode="auto">
            <a:xfrm rot="5400000">
              <a:off x="9055222" y="3790769"/>
              <a:ext cx="1882069" cy="317820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6162210" y="1908660"/>
            <a:ext cx="1615737" cy="678385"/>
          </a:xfrm>
          <a:prstGeom prst="rect">
            <a:avLst/>
          </a:prstGeom>
          <a:solidFill>
            <a:srgbClr val="FFA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Polyethylene (plastic wrap)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2210" y="1088593"/>
            <a:ext cx="1615737" cy="637713"/>
          </a:xfrm>
          <a:prstGeom prst="rect">
            <a:avLst/>
          </a:prstGeom>
          <a:solidFill>
            <a:srgbClr val="1F8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Reflector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4910" y="2810227"/>
            <a:ext cx="1615737" cy="446843"/>
          </a:xfrm>
          <a:prstGeom prst="rect">
            <a:avLst/>
          </a:prstGeom>
          <a:solidFill>
            <a:srgbClr val="D11F8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Fissile</a:t>
            </a: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7777947" y="1389069"/>
            <a:ext cx="59560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777947" y="2211614"/>
            <a:ext cx="6924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</p:cNvCxnSpPr>
          <p:nvPr/>
        </p:nvCxnSpPr>
        <p:spPr>
          <a:xfrm flipV="1">
            <a:off x="7790647" y="2202842"/>
            <a:ext cx="1757409" cy="8308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00600" y="3334811"/>
            <a:ext cx="3125406" cy="3304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t="4359"/>
          <a:stretch/>
        </p:blipFill>
        <p:spPr>
          <a:xfrm>
            <a:off x="8380549" y="3393349"/>
            <a:ext cx="3398053" cy="32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9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Study: </a:t>
            </a:r>
            <a:r>
              <a:rPr lang="en-US" dirty="0" err="1"/>
              <a:t>Overmass</a:t>
            </a:r>
            <a:r>
              <a:rPr lang="en-US" dirty="0"/>
              <a:t> (Normally Dry Material)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Modeling - Max Radius Cylind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976" y="898528"/>
            <a:ext cx="10290048" cy="57881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64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Study: Flooding (Normally Dry Material)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Modeling - Sphere Floo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" y="898528"/>
            <a:ext cx="10287000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Study: Interaction (Normally Moderated Material)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Modeling - Sphere Interac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276" y="898528"/>
            <a:ext cx="10289448" cy="5788152"/>
          </a:xfrm>
        </p:spPr>
      </p:pic>
    </p:spTree>
    <p:extLst>
      <p:ext uri="{BB962C8B-B14F-4D97-AF65-F5344CB8AC3E}">
        <p14:creationId xmlns:p14="http://schemas.microsoft.com/office/powerpoint/2010/main" val="35207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Study: Spacing</a:t>
            </a:r>
          </a:p>
        </p:txBody>
      </p:sp>
      <p:pic>
        <p:nvPicPr>
          <p:cNvPr id="5" name="Modeling - Cylinder Spac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067" y="898528"/>
            <a:ext cx="10167866" cy="57197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calculations are performed, reports must be written so that they are documented and able to be referenced by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Calculations and their associated reports must be independently reviewed (peer reviewed)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contain all the needed information for the model: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Geometries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Material compositions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Code package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Validation applicability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Pictures of the models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Graphical representations of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 showing how much data can go into a report: </a:t>
            </a:r>
            <a:r>
              <a:rPr lang="en-US" dirty="0">
                <a:hlinkClick r:id="rId2"/>
              </a:rPr>
              <a:t>https://www.osti.gov/biblio/1582020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6400" y="990600"/>
            <a:ext cx="11379200" cy="563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Monte Carlo?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Monte Carlo vs. deterministic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Why do we use Monte Carlo?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What cross sections are used (multi-group vs. continuous)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codes are used?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Why are these used?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the differences between the codes?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are the codes used?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 of a process that is modeled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Extra 3D models of what you can do 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a parametric study?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Basics of a parametric study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24600"/>
            <a:ext cx="609600" cy="365125"/>
          </a:xfrm>
        </p:spPr>
        <p:txBody>
          <a:bodyPr/>
          <a:lstStyle/>
          <a:p>
            <a:pPr>
              <a:defRPr/>
            </a:pPr>
            <a:fld id="{A7B10A47-14A5-4C25-A6F3-FAEED61D56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2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Performing calculations in support of a criticality safety evaluation is much more involved than simply making a 3D model and calculating a </a:t>
            </a:r>
            <a:r>
              <a:rPr lang="en-US" dirty="0" err="1"/>
              <a:t>k</a:t>
            </a:r>
            <a:r>
              <a:rPr lang="en-US" baseline="-25000" dirty="0" err="1"/>
              <a:t>eff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Much thought has to go into generating useable models and documenting the results in a meaningful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the limitations of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models are appropriate for their use-case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simplifications made for the models are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parametric studies to understand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5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Monte Carlo: Monte Carlo Versus Deterministic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0"/>
            <a:ext cx="11379200" cy="5486400"/>
          </a:xfrm>
        </p:spPr>
        <p:txBody>
          <a:bodyPr/>
          <a:lstStyle/>
          <a:p>
            <a:r>
              <a:rPr lang="en-US" dirty="0"/>
              <a:t>Monte Carlo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random sampling of particle tracks to determine </a:t>
            </a:r>
            <a:r>
              <a:rPr lang="en-US" dirty="0" err="1"/>
              <a:t>k</a:t>
            </a:r>
            <a:r>
              <a:rPr lang="en-US" baseline="-25000" dirty="0" err="1"/>
              <a:t>eff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Able to use continuous data (geometry, scattering angles, cross sections, etc…)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Doesn’t always calculate the “correct” answer (sampling issues)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Tends to take a longer run time since each particle has to be simulated (ray tracing)</a:t>
            </a:r>
          </a:p>
          <a:p>
            <a:r>
              <a:rPr lang="en-US" dirty="0"/>
              <a:t>Deterministic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Analytical approach using Boltzmann transport equation, which is discretized into a system of algebraic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use discrete data (approximate geometries, group cross section, and scattering angles, etc..)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Calculates the analytical answer, everywhere, all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Relatively quick run time, mostly solving systems of equations/matrices, can take up memory due to large amount of data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Monte Carlo: Why Monte Carlo?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Monte Carlo provides an approximate answer to an exactly defined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Deterministic provides an accurate answer to an approximate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computer resources get more advanced: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Memory is less limited (RAM and storage)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Run time is not as much an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more histories, Monte Carlo can approach an “exact”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Deterministic will always be limited by its discrete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4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Monte Carlo: Cross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0"/>
            <a:ext cx="4394200" cy="5486400"/>
          </a:xfrm>
        </p:spPr>
        <p:txBody>
          <a:bodyPr/>
          <a:lstStyle/>
          <a:p>
            <a:r>
              <a:rPr lang="en-US" dirty="0"/>
              <a:t>Two main types of cross section data: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Multi-group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Grouped cross section data creates bins of the data to average over an energy range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some extra processing to handle resonance self-shielding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data is not averaged, enough data points exist to show “real” cross section data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Inherently accounts for resonance self-shielding, no extra processing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36" y="1027176"/>
            <a:ext cx="7333764" cy="46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Codes are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two codes used in DOE: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MCNP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SCALE</a:t>
            </a:r>
          </a:p>
          <a:p>
            <a:r>
              <a:rPr lang="en-US" dirty="0"/>
              <a:t>Why are these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MCNP is developed at LANL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SCALE is developed at ORNL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 provides funding for these codes to be produced, has some say in what features are being developed to make them more usable.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3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SCALE and MCNP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0"/>
            <a:ext cx="11379200" cy="5486400"/>
          </a:xfrm>
        </p:spPr>
        <p:txBody>
          <a:bodyPr/>
          <a:lstStyle/>
          <a:p>
            <a:r>
              <a:rPr lang="en-US" dirty="0"/>
              <a:t>MCNP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universe based input system with sense based geometry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are defined by specifying each isotope and its contribution to the 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functions are integrated into the main code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Tends to be used more with detectors and shielding</a:t>
            </a:r>
          </a:p>
          <a:p>
            <a:r>
              <a:rPr lang="en-US" dirty="0"/>
              <a:t>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KENO-VI (KENO </a:t>
            </a:r>
            <a:r>
              <a:rPr lang="en-US" dirty="0" err="1"/>
              <a:t>V.a</a:t>
            </a:r>
            <a:r>
              <a:rPr lang="en-US" dirty="0"/>
              <a:t>), inputs were geometry limited, KENO-VI made the input very similar to MCNP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can be defined via isotopes, but also contains a materials library with shortcuts for certain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 as a series of modules that have to be called together to work properly (sequences)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modules are written for things other than simple particle tracking (e.g. depletion)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4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Codes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Processes need to be evaluated to ensure </a:t>
            </a:r>
            <a:r>
              <a:rPr lang="en-US" dirty="0" err="1"/>
              <a:t>subcriticality</a:t>
            </a:r>
            <a:r>
              <a:rPr lang="en-US" dirty="0"/>
              <a:t> (ANSI/ANS-8.1)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Ways to find data to show </a:t>
            </a:r>
            <a:r>
              <a:rPr lang="en-US" dirty="0" err="1"/>
              <a:t>subcriticality</a:t>
            </a:r>
            <a:r>
              <a:rPr lang="en-US" dirty="0"/>
              <a:t>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Critical Experiments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Handbook data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Hand calculations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Subcritical limits from standards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sufficient data does not already exist to show </a:t>
            </a:r>
            <a:r>
              <a:rPr lang="en-US" dirty="0" err="1"/>
              <a:t>subcriticality</a:t>
            </a:r>
            <a:r>
              <a:rPr lang="en-US" dirty="0"/>
              <a:t>, calculations can be performed to show that the process is subcritical (statistically)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codes requires validation (later lecture)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Comparison of calculations to critical experiments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Establish bias in the code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Generate an Upper Safety Limit (USL) to incorporate bias, experimental uncertainties, and safety margin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USL becomes the “safety limit” for </a:t>
            </a:r>
            <a:r>
              <a:rPr lang="en-US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in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8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Simplifications for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Codes are usually limited in exactly what they can model, even with more advanced geometry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Codes use text-based geometry definitions: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Not inherently CAD capable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Makes it more challenging to develop complex geometries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Introducing CAD capability requires new knowledge/testing of meshing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determine how to conservatively simplify equipment such that it can be more easily modeled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Simplified models should have an equivalent or greater reactivity than the “realistic” model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Use engineering judgement to determine what details can be removed, simplified, or are worth the time to model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Can re-introduce realism if simplified models are 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86091"/>
      </p:ext>
    </p:extLst>
  </p:cSld>
  <p:clrMapOvr>
    <a:masterClrMapping/>
  </p:clrMapOvr>
</p:sld>
</file>

<file path=ppt/theme/theme1.xml><?xml version="1.0" encoding="utf-8"?>
<a:theme xmlns:a="http://schemas.openxmlformats.org/drawingml/2006/main" name="CNS_PPT_Template_INTERNAL_v01">
  <a:themeElements>
    <a:clrScheme name="C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CC"/>
      </a:accent1>
      <a:accent2>
        <a:srgbClr val="EE3123"/>
      </a:accent2>
      <a:accent3>
        <a:srgbClr val="555759"/>
      </a:accent3>
      <a:accent4>
        <a:srgbClr val="008000"/>
      </a:accent4>
      <a:accent5>
        <a:srgbClr val="9900CC"/>
      </a:accent5>
      <a:accent6>
        <a:srgbClr val="FF9900"/>
      </a:accent6>
      <a:hlink>
        <a:srgbClr val="EE3123"/>
      </a:hlink>
      <a:folHlink>
        <a:srgbClr val="008CCC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CNS_PPT_Template_INTERNAL_v01.potx</Template>
  <TotalTime>1889</TotalTime>
  <Words>1209</Words>
  <Application>Microsoft Office PowerPoint</Application>
  <PresentationFormat>Widescreen</PresentationFormat>
  <Paragraphs>171</Paragraphs>
  <Slides>20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CNS_PPT_Template_INTERNAL_v01</vt:lpstr>
      <vt:lpstr>PowerPoint Presentation</vt:lpstr>
      <vt:lpstr>Topics</vt:lpstr>
      <vt:lpstr>What is Monte Carlo: Monte Carlo Versus Deterministic</vt:lpstr>
      <vt:lpstr>What is Monte Carlo: Why Monte Carlo?</vt:lpstr>
      <vt:lpstr>What is Monte Carlo: Cross Sections</vt:lpstr>
      <vt:lpstr>What Codes are Used?</vt:lpstr>
      <vt:lpstr>What is the Difference between SCALE and MCNP</vt:lpstr>
      <vt:lpstr>How are Codes Used?</vt:lpstr>
      <vt:lpstr>Simplifications for Modeling</vt:lpstr>
      <vt:lpstr>Modeling Examples: Container</vt:lpstr>
      <vt:lpstr>Modeling Examples: Can Rack</vt:lpstr>
      <vt:lpstr>What is a Parametric Study and what are Perturbations?</vt:lpstr>
      <vt:lpstr>Perturbations: Different Geometries</vt:lpstr>
      <vt:lpstr>Perturbations: Different Reflection Conditions</vt:lpstr>
      <vt:lpstr>Parametric Study: Overmass (Normally Dry Material)</vt:lpstr>
      <vt:lpstr>Parametric Study: Flooding (Normally Dry Material)</vt:lpstr>
      <vt:lpstr>Parametric Study: Interaction (Normally Moderated Material)</vt:lpstr>
      <vt:lpstr>Parametric Study: Spacing</vt:lpstr>
      <vt:lpstr>Reports</vt:lpstr>
      <vt:lpstr>Conclusion</vt:lpstr>
    </vt:vector>
  </TitlesOfParts>
  <Company>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Flora</dc:creator>
  <cp:lastModifiedBy>Ronald Pevey</cp:lastModifiedBy>
  <cp:revision>198</cp:revision>
  <dcterms:created xsi:type="dcterms:W3CDTF">2014-06-03T17:16:06Z</dcterms:created>
  <dcterms:modified xsi:type="dcterms:W3CDTF">2024-02-27T21:46:32Z</dcterms:modified>
</cp:coreProperties>
</file>