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68" r:id="rId2"/>
    <p:sldId id="273" r:id="rId3"/>
    <p:sldId id="274" r:id="rId4"/>
    <p:sldId id="275" r:id="rId5"/>
    <p:sldId id="276" r:id="rId6"/>
    <p:sldId id="309"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308" r:id="rId21"/>
    <p:sldId id="290" r:id="rId22"/>
    <p:sldId id="291" r:id="rId23"/>
    <p:sldId id="292" r:id="rId24"/>
    <p:sldId id="297" r:id="rId25"/>
    <p:sldId id="298" r:id="rId26"/>
    <p:sldId id="300" r:id="rId27"/>
    <p:sldId id="299" r:id="rId28"/>
    <p:sldId id="294" r:id="rId29"/>
    <p:sldId id="295" r:id="rId30"/>
    <p:sldId id="303" r:id="rId31"/>
    <p:sldId id="301" r:id="rId32"/>
    <p:sldId id="302" r:id="rId33"/>
    <p:sldId id="306" r:id="rId34"/>
    <p:sldId id="310" r:id="rId35"/>
    <p:sldId id="305" r:id="rId36"/>
    <p:sldId id="296" r:id="rId37"/>
    <p:sldId id="304" r:id="rId38"/>
    <p:sldId id="307" r:id="rId39"/>
    <p:sldId id="272" r:id="rId4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ser, Dallas" initials="MD" lastIdx="6" clrIdx="0">
    <p:extLst>
      <p:ext uri="{19B8F6BF-5375-455C-9EA6-DF929625EA0E}">
        <p15:presenceInfo xmlns:p15="http://schemas.microsoft.com/office/powerpoint/2012/main" userId="Moser, Dall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6" autoAdjust="0"/>
    <p:restoredTop sz="94674" autoAdjust="0"/>
  </p:normalViewPr>
  <p:slideViewPr>
    <p:cSldViewPr snapToGrid="0">
      <p:cViewPr varScale="1">
        <p:scale>
          <a:sx n="105" d="100"/>
          <a:sy n="105" d="100"/>
        </p:scale>
        <p:origin x="1086"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9" d="100"/>
          <a:sy n="99" d="100"/>
        </p:scale>
        <p:origin x="427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022FFF-4CF8-4B32-AED7-8F7307CE4BA2}" type="datetimeFigureOut">
              <a:rPr lang="en-US" smtClean="0"/>
              <a:t>8/27/2020</a:t>
            </a:fld>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D16BD6-125D-4479-92DB-2C200C3F36D8}" type="slidenum">
              <a:rPr lang="en-US" smtClean="0"/>
              <a:t>‹#›</a:t>
            </a:fld>
            <a:endParaRPr lang="en-US"/>
          </a:p>
        </p:txBody>
      </p:sp>
    </p:spTree>
    <p:extLst>
      <p:ext uri="{BB962C8B-B14F-4D97-AF65-F5344CB8AC3E}">
        <p14:creationId xmlns:p14="http://schemas.microsoft.com/office/powerpoint/2010/main" val="113828429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BC57762-3A12-464F-908C-D344E6DF2F4C}" type="datetimeFigureOut">
              <a:rPr lang="en-US"/>
              <a:pPr>
                <a:defRPr/>
              </a:pPr>
              <a:t>8/27/2020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6030246-B050-4014-AA62-84A97B9B9FAB}" type="slidenum">
              <a:rPr lang="en-US"/>
              <a:pPr>
                <a:defRPr/>
              </a:pPr>
              <a:t>‹#›</a:t>
            </a:fld>
            <a:endParaRPr lang="en-US"/>
          </a:p>
        </p:txBody>
      </p:sp>
    </p:spTree>
    <p:extLst>
      <p:ext uri="{BB962C8B-B14F-4D97-AF65-F5344CB8AC3E}">
        <p14:creationId xmlns:p14="http://schemas.microsoft.com/office/powerpoint/2010/main" val="81551960"/>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4</a:t>
            </a:fld>
            <a:endParaRPr lang="en-US"/>
          </a:p>
        </p:txBody>
      </p:sp>
    </p:spTree>
    <p:extLst>
      <p:ext uri="{BB962C8B-B14F-4D97-AF65-F5344CB8AC3E}">
        <p14:creationId xmlns:p14="http://schemas.microsoft.com/office/powerpoint/2010/main" val="129808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7</a:t>
            </a:fld>
            <a:endParaRPr lang="en-US"/>
          </a:p>
        </p:txBody>
      </p:sp>
    </p:spTree>
    <p:extLst>
      <p:ext uri="{BB962C8B-B14F-4D97-AF65-F5344CB8AC3E}">
        <p14:creationId xmlns:p14="http://schemas.microsoft.com/office/powerpoint/2010/main" val="3729738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13</a:t>
            </a:fld>
            <a:endParaRPr lang="en-US"/>
          </a:p>
        </p:txBody>
      </p:sp>
    </p:spTree>
    <p:extLst>
      <p:ext uri="{BB962C8B-B14F-4D97-AF65-F5344CB8AC3E}">
        <p14:creationId xmlns:p14="http://schemas.microsoft.com/office/powerpoint/2010/main" val="2438071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CNS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669CF4-7646-3443-9E9F-BFD4D61CD3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p:nvSpPr>
        <p:spPr>
          <a:xfrm flipV="1">
            <a:off x="0" y="6705600"/>
            <a:ext cx="121920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Text Placeholder 14"/>
          <p:cNvSpPr>
            <a:spLocks noGrp="1"/>
          </p:cNvSpPr>
          <p:nvPr>
            <p:ph type="body" sz="quarter" idx="13"/>
          </p:nvPr>
        </p:nvSpPr>
        <p:spPr>
          <a:xfrm>
            <a:off x="2819400" y="3429000"/>
            <a:ext cx="5175249" cy="1143000"/>
          </a:xfrm>
        </p:spPr>
        <p:txBody>
          <a:bodyPr lIns="0" rIns="0" anchor="b">
            <a:normAutofit/>
          </a:bodyPr>
          <a:lstStyle>
            <a:lvl1pPr marL="0" indent="0">
              <a:buFontTx/>
              <a:buNone/>
              <a:defRPr sz="2000" baseline="0">
                <a:solidFill>
                  <a:schemeClr val="accent2"/>
                </a:solidFill>
              </a:defRPr>
            </a:lvl1pPr>
          </a:lstStyle>
          <a:p>
            <a:pPr lvl="0"/>
            <a:r>
              <a:rPr lang="en-US" dirty="0"/>
              <a:t>Click to edit Master text styles</a:t>
            </a:r>
          </a:p>
        </p:txBody>
      </p:sp>
      <p:sp>
        <p:nvSpPr>
          <p:cNvPr id="18" name="Text Placeholder 14"/>
          <p:cNvSpPr>
            <a:spLocks noGrp="1"/>
          </p:cNvSpPr>
          <p:nvPr>
            <p:ph type="body" sz="quarter" idx="14"/>
          </p:nvPr>
        </p:nvSpPr>
        <p:spPr>
          <a:xfrm>
            <a:off x="2819400" y="4648200"/>
            <a:ext cx="5175249" cy="304800"/>
          </a:xfrm>
        </p:spPr>
        <p:txBody>
          <a:bodyPr lIns="0" rIns="0">
            <a:noAutofit/>
          </a:bodyPr>
          <a:lstStyle>
            <a:lvl1pPr marL="0" indent="0">
              <a:buFontTx/>
              <a:buNone/>
              <a:defRPr sz="1600" b="1" i="0" baseline="0">
                <a:solidFill>
                  <a:schemeClr val="accent3"/>
                </a:solidFill>
              </a:defRPr>
            </a:lvl1pPr>
          </a:lstStyle>
          <a:p>
            <a:pPr lvl="0"/>
            <a:r>
              <a:rPr lang="en-US" dirty="0"/>
              <a:t>Click to edit Master text styles</a:t>
            </a:r>
          </a:p>
        </p:txBody>
      </p:sp>
      <p:sp>
        <p:nvSpPr>
          <p:cNvPr id="19" name="Text Placeholder 14"/>
          <p:cNvSpPr>
            <a:spLocks noGrp="1"/>
          </p:cNvSpPr>
          <p:nvPr>
            <p:ph type="body" sz="quarter" idx="15"/>
          </p:nvPr>
        </p:nvSpPr>
        <p:spPr>
          <a:xfrm>
            <a:off x="2819400" y="5212080"/>
            <a:ext cx="5175249" cy="807720"/>
          </a:xfrm>
        </p:spPr>
        <p:txBody>
          <a:bodyPr lIns="0" rIns="0">
            <a:normAutofit/>
          </a:bodyPr>
          <a:lstStyle>
            <a:lvl1pPr marL="0" indent="0">
              <a:buFontTx/>
              <a:buNone/>
              <a:defRPr sz="1400" b="0" i="0" baseline="0">
                <a:solidFill>
                  <a:schemeClr val="accent3"/>
                </a:solidFill>
              </a:defRPr>
            </a:lvl1pPr>
          </a:lstStyle>
          <a:p>
            <a:pPr lvl="0"/>
            <a:r>
              <a:rPr lang="en-US" dirty="0"/>
              <a:t>Click to edit Master text styles</a:t>
            </a:r>
          </a:p>
        </p:txBody>
      </p:sp>
      <p:sp>
        <p:nvSpPr>
          <p:cNvPr id="21" name="Text Placeholder 14"/>
          <p:cNvSpPr>
            <a:spLocks noGrp="1"/>
          </p:cNvSpPr>
          <p:nvPr>
            <p:ph type="body" sz="quarter" idx="16"/>
          </p:nvPr>
        </p:nvSpPr>
        <p:spPr>
          <a:xfrm>
            <a:off x="2819400" y="4953000"/>
            <a:ext cx="5175249" cy="256032"/>
          </a:xfrm>
        </p:spPr>
        <p:txBody>
          <a:bodyPr lIns="0" rIns="0" anchor="ctr">
            <a:noAutofit/>
          </a:bodyPr>
          <a:lstStyle>
            <a:lvl1pPr marL="0" indent="0">
              <a:buFontTx/>
              <a:buNone/>
              <a:defRPr sz="1600" b="0" i="1" baseline="0">
                <a:solidFill>
                  <a:schemeClr val="accent1"/>
                </a:solidFill>
              </a:defRPr>
            </a:lvl1pPr>
          </a:lstStyle>
          <a:p>
            <a:pPr lvl="0"/>
            <a:r>
              <a:rPr lang="en-US" dirty="0"/>
              <a:t>Click to edit Master text styles</a:t>
            </a:r>
          </a:p>
        </p:txBody>
      </p:sp>
      <p:sp>
        <p:nvSpPr>
          <p:cNvPr id="13" name="Date Placeholder 1"/>
          <p:cNvSpPr>
            <a:spLocks noGrp="1"/>
          </p:cNvSpPr>
          <p:nvPr>
            <p:ph type="dt" sz="half" idx="17"/>
          </p:nvPr>
        </p:nvSpPr>
        <p:spPr/>
        <p:txBody>
          <a:bodyPr/>
          <a:lstStyle>
            <a:lvl1pPr>
              <a:defRPr smtClean="0"/>
            </a:lvl1pPr>
          </a:lstStyle>
          <a:p>
            <a:pPr>
              <a:defRPr/>
            </a:pPr>
            <a:fld id="{C2C1DF25-2719-314C-9BCC-038B045B0F77}" type="datetime1">
              <a:rPr lang="en-US" smtClean="0"/>
              <a:t>8/27/2020</a:t>
            </a:fld>
            <a:endParaRPr lang="en-US"/>
          </a:p>
        </p:txBody>
      </p:sp>
      <p:sp>
        <p:nvSpPr>
          <p:cNvPr id="16" name="Slide Number Placeholder 3"/>
          <p:cNvSpPr>
            <a:spLocks noGrp="1"/>
          </p:cNvSpPr>
          <p:nvPr>
            <p:ph type="sldNum" sz="quarter" idx="19"/>
          </p:nvPr>
        </p:nvSpPr>
        <p:spPr/>
        <p:txBody>
          <a:bodyPr/>
          <a:lstStyle>
            <a:lvl1pPr>
              <a:defRPr/>
            </a:lvl1pPr>
          </a:lstStyle>
          <a:p>
            <a:pPr>
              <a:defRPr/>
            </a:pPr>
            <a:fld id="{A7B10A47-14A5-4C25-A6F3-FAEED61D5604}" type="slidenum">
              <a:rPr lang="en-US"/>
              <a:pPr>
                <a:defRPr/>
              </a:pPr>
              <a:t>‹#›</a:t>
            </a:fld>
            <a:endParaRPr lang="en-US"/>
          </a:p>
        </p:txBody>
      </p:sp>
      <p:sp>
        <p:nvSpPr>
          <p:cNvPr id="6" name="Rectangle 5" hidden="1"/>
          <p:cNvSpPr/>
          <p:nvPr/>
        </p:nvSpPr>
        <p:spPr>
          <a:xfrm flipV="1">
            <a:off x="2" y="0"/>
            <a:ext cx="12204700" cy="6858000"/>
          </a:xfrm>
          <a:prstGeom prst="rect">
            <a:avLst/>
          </a:prstGeom>
          <a:pattFill prst="dkVert">
            <a:fgClr>
              <a:schemeClr val="bg1">
                <a:lumMod val="7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hidden="1"/>
          <p:cNvSpPr/>
          <p:nvPr/>
        </p:nvSpPr>
        <p:spPr>
          <a:xfrm>
            <a:off x="2" y="1676400"/>
            <a:ext cx="122047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v</a:t>
            </a:r>
          </a:p>
        </p:txBody>
      </p:sp>
    </p:spTree>
    <p:extLst>
      <p:ext uri="{BB962C8B-B14F-4D97-AF65-F5344CB8AC3E}">
        <p14:creationId xmlns:p14="http://schemas.microsoft.com/office/powerpoint/2010/main" val="3944640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066803"/>
            <a:ext cx="5588000" cy="5059363"/>
          </a:xfrm>
        </p:spPr>
        <p:txBody>
          <a:bodyPr>
            <a:normAutofit/>
          </a:bodyPr>
          <a:lstStyle>
            <a:lvl1pPr>
              <a:defRPr sz="2000">
                <a:solidFill>
                  <a:schemeClr val="accent3"/>
                </a:solidFill>
              </a:defRPr>
            </a:lvl1pPr>
            <a:lvl2pPr>
              <a:defRPr sz="1800">
                <a:solidFill>
                  <a:schemeClr val="accent3"/>
                </a:solidFill>
              </a:defRPr>
            </a:lvl2pPr>
            <a:lvl3pPr>
              <a:defRPr sz="1600">
                <a:solidFill>
                  <a:schemeClr val="accent3"/>
                </a:solidFill>
              </a:defRPr>
            </a:lvl3pPr>
            <a:lvl4pPr>
              <a:defRPr sz="1400">
                <a:solidFill>
                  <a:schemeClr val="accent3"/>
                </a:solidFill>
              </a:defRPr>
            </a:lvl4pPr>
            <a:lvl5pPr>
              <a:defRPr sz="1400">
                <a:solidFill>
                  <a:schemeClr val="accent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066803"/>
            <a:ext cx="5588000" cy="5059363"/>
          </a:xfrm>
        </p:spPr>
        <p:txBody>
          <a:bodyPr>
            <a:normAutofit/>
          </a:bodyPr>
          <a:lstStyle>
            <a:lvl1pPr>
              <a:defRPr sz="2000">
                <a:solidFill>
                  <a:srgbClr val="555759"/>
                </a:solidFill>
              </a:defRPr>
            </a:lvl1pPr>
            <a:lvl2pPr>
              <a:defRPr sz="1800">
                <a:solidFill>
                  <a:srgbClr val="555759"/>
                </a:solidFill>
              </a:defRPr>
            </a:lvl2pPr>
            <a:lvl3pPr>
              <a:defRPr sz="1600">
                <a:solidFill>
                  <a:srgbClr val="555759"/>
                </a:solidFill>
              </a:defRPr>
            </a:lvl3pPr>
            <a:lvl4pPr>
              <a:defRPr sz="1400">
                <a:solidFill>
                  <a:srgbClr val="555759"/>
                </a:solidFill>
              </a:defRPr>
            </a:lvl4pPr>
            <a:lvl5pPr>
              <a:defRPr sz="1400">
                <a:solidFill>
                  <a:srgbClr val="5557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6C089C3D-825A-A14B-9F11-0EF45017115D}" type="datetime1">
              <a:rPr lang="en-US" smtClean="0"/>
              <a:t>8/27/2020</a:t>
            </a:fld>
            <a:endParaRPr lang="en-US"/>
          </a:p>
        </p:txBody>
      </p:sp>
      <p:sp>
        <p:nvSpPr>
          <p:cNvPr id="7" name="Slide Number Placeholder 5"/>
          <p:cNvSpPr>
            <a:spLocks noGrp="1"/>
          </p:cNvSpPr>
          <p:nvPr>
            <p:ph type="sldNum" sz="quarter" idx="12"/>
          </p:nvPr>
        </p:nvSpPr>
        <p:spPr/>
        <p:txBody>
          <a:bodyPr/>
          <a:lstStyle>
            <a:lvl1pPr>
              <a:defRPr/>
            </a:lvl1pPr>
          </a:lstStyle>
          <a:p>
            <a:pPr>
              <a:defRPr/>
            </a:pPr>
            <a:fld id="{F50429E8-629E-441E-8F8D-D084DB6622CE}" type="slidenum">
              <a:rPr lang="en-US"/>
              <a:pPr>
                <a:defRPr/>
              </a:pPr>
              <a:t>‹#›</a:t>
            </a:fld>
            <a:endParaRPr lang="en-US" dirty="0"/>
          </a:p>
        </p:txBody>
      </p:sp>
    </p:spTree>
    <p:extLst>
      <p:ext uri="{BB962C8B-B14F-4D97-AF65-F5344CB8AC3E}">
        <p14:creationId xmlns:p14="http://schemas.microsoft.com/office/powerpoint/2010/main" val="203406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06400" y="1066800"/>
            <a:ext cx="5590117" cy="63976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6400" y="1676403"/>
            <a:ext cx="5590117" cy="4449763"/>
          </a:xfrm>
        </p:spPr>
        <p:txBody>
          <a:bodyPr>
            <a:normAutofit/>
          </a:bodyPr>
          <a:lstStyle>
            <a:lvl1pPr>
              <a:defRPr sz="1800">
                <a:solidFill>
                  <a:srgbClr val="555759"/>
                </a:solidFill>
              </a:defRPr>
            </a:lvl1pPr>
            <a:lvl2pPr>
              <a:defRPr sz="1600">
                <a:solidFill>
                  <a:srgbClr val="555759"/>
                </a:solidFill>
              </a:defRPr>
            </a:lvl2pPr>
            <a:lvl3pPr>
              <a:defRPr sz="1400">
                <a:solidFill>
                  <a:srgbClr val="555759"/>
                </a:solidFill>
              </a:defRPr>
            </a:lvl3pPr>
            <a:lvl4pPr>
              <a:defRPr sz="1200">
                <a:solidFill>
                  <a:srgbClr val="555759"/>
                </a:solidFill>
              </a:defRPr>
            </a:lvl4pPr>
            <a:lvl5pPr>
              <a:defRPr sz="1200">
                <a:solidFill>
                  <a:srgbClr val="555759"/>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066800"/>
            <a:ext cx="5389033" cy="63976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1676403"/>
            <a:ext cx="5389033" cy="4449763"/>
          </a:xfrm>
        </p:spPr>
        <p:txBody>
          <a:bodyPr>
            <a:normAutofit/>
          </a:bodyPr>
          <a:lstStyle>
            <a:lvl1pPr>
              <a:defRPr sz="1800">
                <a:solidFill>
                  <a:srgbClr val="555759"/>
                </a:solidFill>
              </a:defRPr>
            </a:lvl1pPr>
            <a:lvl2pPr>
              <a:defRPr sz="1600">
                <a:solidFill>
                  <a:srgbClr val="555759"/>
                </a:solidFill>
              </a:defRPr>
            </a:lvl2pPr>
            <a:lvl3pPr>
              <a:defRPr sz="1400">
                <a:solidFill>
                  <a:srgbClr val="555759"/>
                </a:solidFill>
              </a:defRPr>
            </a:lvl3pPr>
            <a:lvl4pPr>
              <a:defRPr sz="1200">
                <a:solidFill>
                  <a:srgbClr val="555759"/>
                </a:solidFill>
              </a:defRPr>
            </a:lvl4pPr>
            <a:lvl5pPr>
              <a:defRPr sz="1200">
                <a:solidFill>
                  <a:srgbClr val="555759"/>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27962606-B08F-9F47-A4B9-726C663EE19D}" type="datetime1">
              <a:rPr lang="en-US" smtClean="0"/>
              <a:t>8/27/2020</a:t>
            </a:fld>
            <a:endParaRPr lang="en-US"/>
          </a:p>
        </p:txBody>
      </p:sp>
      <p:sp>
        <p:nvSpPr>
          <p:cNvPr id="9" name="Slide Number Placeholder 5"/>
          <p:cNvSpPr>
            <a:spLocks noGrp="1"/>
          </p:cNvSpPr>
          <p:nvPr>
            <p:ph type="sldNum" sz="quarter" idx="12"/>
          </p:nvPr>
        </p:nvSpPr>
        <p:spPr/>
        <p:txBody>
          <a:bodyPr/>
          <a:lstStyle>
            <a:lvl1pPr>
              <a:defRPr/>
            </a:lvl1pPr>
          </a:lstStyle>
          <a:p>
            <a:pPr>
              <a:defRPr/>
            </a:pPr>
            <a:fld id="{5BD1A4FE-4269-4A9E-BFCD-764434B1D4F1}" type="slidenum">
              <a:rPr lang="en-US"/>
              <a:pPr>
                <a:defRPr/>
              </a:pPr>
              <a:t>‹#›</a:t>
            </a:fld>
            <a:endParaRPr lang="en-US" dirty="0"/>
          </a:p>
        </p:txBody>
      </p:sp>
    </p:spTree>
    <p:extLst>
      <p:ext uri="{BB962C8B-B14F-4D97-AF65-F5344CB8AC3E}">
        <p14:creationId xmlns:p14="http://schemas.microsoft.com/office/powerpoint/2010/main" val="351716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_CNS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34B3D0-9C5B-4F41-9549-93418ACD0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p:nvSpPr>
        <p:spPr>
          <a:xfrm flipV="1">
            <a:off x="0" y="6705600"/>
            <a:ext cx="121920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Text Placeholder 14"/>
          <p:cNvSpPr>
            <a:spLocks noGrp="1"/>
          </p:cNvSpPr>
          <p:nvPr>
            <p:ph type="body" sz="quarter" idx="13"/>
          </p:nvPr>
        </p:nvSpPr>
        <p:spPr>
          <a:xfrm>
            <a:off x="3361637" y="3429000"/>
            <a:ext cx="5175249" cy="1143000"/>
          </a:xfrm>
        </p:spPr>
        <p:txBody>
          <a:bodyPr lIns="0" rIns="0" anchor="b">
            <a:normAutofit/>
          </a:bodyPr>
          <a:lstStyle>
            <a:lvl1pPr marL="0" indent="0">
              <a:buFontTx/>
              <a:buNone/>
              <a:defRPr sz="2000" baseline="0">
                <a:solidFill>
                  <a:schemeClr val="accent2"/>
                </a:solidFill>
              </a:defRPr>
            </a:lvl1pPr>
          </a:lstStyle>
          <a:p>
            <a:pPr lvl="0"/>
            <a:r>
              <a:rPr lang="en-US" dirty="0"/>
              <a:t>Click to edit Master text styles</a:t>
            </a:r>
          </a:p>
        </p:txBody>
      </p:sp>
      <p:sp>
        <p:nvSpPr>
          <p:cNvPr id="18" name="Text Placeholder 14"/>
          <p:cNvSpPr>
            <a:spLocks noGrp="1"/>
          </p:cNvSpPr>
          <p:nvPr>
            <p:ph type="body" sz="quarter" idx="14"/>
          </p:nvPr>
        </p:nvSpPr>
        <p:spPr>
          <a:xfrm>
            <a:off x="3361637" y="4648200"/>
            <a:ext cx="5175249" cy="304800"/>
          </a:xfrm>
        </p:spPr>
        <p:txBody>
          <a:bodyPr lIns="0" rIns="0">
            <a:noAutofit/>
          </a:bodyPr>
          <a:lstStyle>
            <a:lvl1pPr marL="0" indent="0">
              <a:buFontTx/>
              <a:buNone/>
              <a:defRPr sz="1600" b="1" i="0" baseline="0">
                <a:solidFill>
                  <a:schemeClr val="accent3"/>
                </a:solidFill>
              </a:defRPr>
            </a:lvl1pPr>
          </a:lstStyle>
          <a:p>
            <a:pPr lvl="0"/>
            <a:r>
              <a:rPr lang="en-US" dirty="0"/>
              <a:t>Click to edit Master text styles</a:t>
            </a:r>
          </a:p>
        </p:txBody>
      </p:sp>
      <p:sp>
        <p:nvSpPr>
          <p:cNvPr id="19" name="Text Placeholder 14"/>
          <p:cNvSpPr>
            <a:spLocks noGrp="1"/>
          </p:cNvSpPr>
          <p:nvPr>
            <p:ph type="body" sz="quarter" idx="15"/>
          </p:nvPr>
        </p:nvSpPr>
        <p:spPr>
          <a:xfrm>
            <a:off x="3361637" y="5212080"/>
            <a:ext cx="5175249" cy="807720"/>
          </a:xfrm>
        </p:spPr>
        <p:txBody>
          <a:bodyPr lIns="0" rIns="0">
            <a:normAutofit/>
          </a:bodyPr>
          <a:lstStyle>
            <a:lvl1pPr marL="0" indent="0">
              <a:buFontTx/>
              <a:buNone/>
              <a:defRPr sz="1400" b="0" i="0" baseline="0">
                <a:solidFill>
                  <a:schemeClr val="accent3"/>
                </a:solidFill>
              </a:defRPr>
            </a:lvl1pPr>
          </a:lstStyle>
          <a:p>
            <a:pPr lvl="0"/>
            <a:r>
              <a:rPr lang="en-US" dirty="0"/>
              <a:t>Click to edit Master text styles</a:t>
            </a:r>
          </a:p>
        </p:txBody>
      </p:sp>
      <p:sp>
        <p:nvSpPr>
          <p:cNvPr id="21" name="Text Placeholder 14"/>
          <p:cNvSpPr>
            <a:spLocks noGrp="1"/>
          </p:cNvSpPr>
          <p:nvPr>
            <p:ph type="body" sz="quarter" idx="16"/>
          </p:nvPr>
        </p:nvSpPr>
        <p:spPr>
          <a:xfrm>
            <a:off x="3361637" y="4953000"/>
            <a:ext cx="5175249" cy="256032"/>
          </a:xfrm>
        </p:spPr>
        <p:txBody>
          <a:bodyPr lIns="0" rIns="0" anchor="ctr">
            <a:noAutofit/>
          </a:bodyPr>
          <a:lstStyle>
            <a:lvl1pPr marL="0" indent="0">
              <a:buFontTx/>
              <a:buNone/>
              <a:defRPr sz="1600" b="0" i="1" baseline="0">
                <a:solidFill>
                  <a:schemeClr val="accent1"/>
                </a:solidFill>
              </a:defRPr>
            </a:lvl1pPr>
          </a:lstStyle>
          <a:p>
            <a:pPr lvl="0"/>
            <a:r>
              <a:rPr lang="en-US" dirty="0"/>
              <a:t>Click to edit Master text styles</a:t>
            </a:r>
          </a:p>
        </p:txBody>
      </p:sp>
      <p:sp>
        <p:nvSpPr>
          <p:cNvPr id="13" name="Date Placeholder 1"/>
          <p:cNvSpPr>
            <a:spLocks noGrp="1"/>
          </p:cNvSpPr>
          <p:nvPr>
            <p:ph type="dt" sz="half" idx="17"/>
          </p:nvPr>
        </p:nvSpPr>
        <p:spPr/>
        <p:txBody>
          <a:bodyPr/>
          <a:lstStyle>
            <a:lvl1pPr>
              <a:defRPr smtClean="0"/>
            </a:lvl1pPr>
          </a:lstStyle>
          <a:p>
            <a:pPr>
              <a:defRPr/>
            </a:pPr>
            <a:fld id="{C2C1DF25-2719-314C-9BCC-038B045B0F77}" type="datetime1">
              <a:rPr lang="en-US" smtClean="0"/>
              <a:t>8/27/2020</a:t>
            </a:fld>
            <a:endParaRPr lang="en-US"/>
          </a:p>
        </p:txBody>
      </p:sp>
      <p:sp>
        <p:nvSpPr>
          <p:cNvPr id="16" name="Slide Number Placeholder 3"/>
          <p:cNvSpPr>
            <a:spLocks noGrp="1"/>
          </p:cNvSpPr>
          <p:nvPr>
            <p:ph type="sldNum" sz="quarter" idx="19"/>
          </p:nvPr>
        </p:nvSpPr>
        <p:spPr/>
        <p:txBody>
          <a:bodyPr/>
          <a:lstStyle>
            <a:lvl1pPr>
              <a:defRPr/>
            </a:lvl1pPr>
          </a:lstStyle>
          <a:p>
            <a:pPr>
              <a:defRPr/>
            </a:pPr>
            <a:fld id="{A7B10A47-14A5-4C25-A6F3-FAEED61D5604}" type="slidenum">
              <a:rPr lang="en-US"/>
              <a:pPr>
                <a:defRPr/>
              </a:pPr>
              <a:t>‹#›</a:t>
            </a:fld>
            <a:endParaRPr lang="en-US"/>
          </a:p>
        </p:txBody>
      </p:sp>
      <p:sp>
        <p:nvSpPr>
          <p:cNvPr id="6" name="Rectangle 5" hidden="1"/>
          <p:cNvSpPr/>
          <p:nvPr/>
        </p:nvSpPr>
        <p:spPr>
          <a:xfrm flipV="1">
            <a:off x="2" y="0"/>
            <a:ext cx="12204700" cy="6858000"/>
          </a:xfrm>
          <a:prstGeom prst="rect">
            <a:avLst/>
          </a:prstGeom>
          <a:pattFill prst="dkVert">
            <a:fgClr>
              <a:schemeClr val="bg1">
                <a:lumMod val="7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hidden="1"/>
          <p:cNvSpPr/>
          <p:nvPr/>
        </p:nvSpPr>
        <p:spPr>
          <a:xfrm>
            <a:off x="2" y="1676400"/>
            <a:ext cx="122047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v</a:t>
            </a:r>
          </a:p>
        </p:txBody>
      </p:sp>
    </p:spTree>
    <p:extLst>
      <p:ext uri="{BB962C8B-B14F-4D97-AF65-F5344CB8AC3E}">
        <p14:creationId xmlns:p14="http://schemas.microsoft.com/office/powerpoint/2010/main" val="208059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_CNS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9CDFC-94D4-E844-9A0D-EC2B723BF6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p:nvSpPr>
        <p:spPr>
          <a:xfrm flipV="1">
            <a:off x="0" y="6705600"/>
            <a:ext cx="121920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Text Placeholder 14"/>
          <p:cNvSpPr>
            <a:spLocks noGrp="1"/>
          </p:cNvSpPr>
          <p:nvPr>
            <p:ph type="body" sz="quarter" idx="13"/>
          </p:nvPr>
        </p:nvSpPr>
        <p:spPr>
          <a:xfrm>
            <a:off x="3361637" y="3429000"/>
            <a:ext cx="5175249" cy="1143000"/>
          </a:xfrm>
        </p:spPr>
        <p:txBody>
          <a:bodyPr lIns="0" rIns="0" anchor="b">
            <a:normAutofit/>
          </a:bodyPr>
          <a:lstStyle>
            <a:lvl1pPr marL="0" indent="0">
              <a:buFontTx/>
              <a:buNone/>
              <a:defRPr sz="2000" baseline="0">
                <a:solidFill>
                  <a:schemeClr val="accent2"/>
                </a:solidFill>
              </a:defRPr>
            </a:lvl1pPr>
          </a:lstStyle>
          <a:p>
            <a:pPr lvl="0"/>
            <a:r>
              <a:rPr lang="en-US" dirty="0"/>
              <a:t>Click to edit Master text styles</a:t>
            </a:r>
          </a:p>
        </p:txBody>
      </p:sp>
      <p:sp>
        <p:nvSpPr>
          <p:cNvPr id="18" name="Text Placeholder 14"/>
          <p:cNvSpPr>
            <a:spLocks noGrp="1"/>
          </p:cNvSpPr>
          <p:nvPr>
            <p:ph type="body" sz="quarter" idx="14"/>
          </p:nvPr>
        </p:nvSpPr>
        <p:spPr>
          <a:xfrm>
            <a:off x="3361637" y="4648200"/>
            <a:ext cx="5175249" cy="304800"/>
          </a:xfrm>
        </p:spPr>
        <p:txBody>
          <a:bodyPr lIns="0" rIns="0">
            <a:noAutofit/>
          </a:bodyPr>
          <a:lstStyle>
            <a:lvl1pPr marL="0" indent="0">
              <a:buFontTx/>
              <a:buNone/>
              <a:defRPr sz="1600" b="1" i="0" baseline="0">
                <a:solidFill>
                  <a:schemeClr val="accent3"/>
                </a:solidFill>
              </a:defRPr>
            </a:lvl1pPr>
          </a:lstStyle>
          <a:p>
            <a:pPr lvl="0"/>
            <a:r>
              <a:rPr lang="en-US" dirty="0"/>
              <a:t>Click to edit Master text styles</a:t>
            </a:r>
          </a:p>
        </p:txBody>
      </p:sp>
      <p:sp>
        <p:nvSpPr>
          <p:cNvPr id="19" name="Text Placeholder 14"/>
          <p:cNvSpPr>
            <a:spLocks noGrp="1"/>
          </p:cNvSpPr>
          <p:nvPr>
            <p:ph type="body" sz="quarter" idx="15"/>
          </p:nvPr>
        </p:nvSpPr>
        <p:spPr>
          <a:xfrm>
            <a:off x="3361637" y="5212080"/>
            <a:ext cx="5175249" cy="807720"/>
          </a:xfrm>
        </p:spPr>
        <p:txBody>
          <a:bodyPr lIns="0" rIns="0">
            <a:normAutofit/>
          </a:bodyPr>
          <a:lstStyle>
            <a:lvl1pPr marL="0" indent="0">
              <a:buFontTx/>
              <a:buNone/>
              <a:defRPr sz="1400" b="0" i="0" baseline="0">
                <a:solidFill>
                  <a:schemeClr val="accent3"/>
                </a:solidFill>
              </a:defRPr>
            </a:lvl1pPr>
          </a:lstStyle>
          <a:p>
            <a:pPr lvl="0"/>
            <a:r>
              <a:rPr lang="en-US" dirty="0"/>
              <a:t>Click to edit Master text styles</a:t>
            </a:r>
          </a:p>
        </p:txBody>
      </p:sp>
      <p:sp>
        <p:nvSpPr>
          <p:cNvPr id="21" name="Text Placeholder 14"/>
          <p:cNvSpPr>
            <a:spLocks noGrp="1"/>
          </p:cNvSpPr>
          <p:nvPr>
            <p:ph type="body" sz="quarter" idx="16"/>
          </p:nvPr>
        </p:nvSpPr>
        <p:spPr>
          <a:xfrm>
            <a:off x="3361637" y="4953000"/>
            <a:ext cx="5175249" cy="256032"/>
          </a:xfrm>
        </p:spPr>
        <p:txBody>
          <a:bodyPr lIns="0" rIns="0" anchor="ctr">
            <a:noAutofit/>
          </a:bodyPr>
          <a:lstStyle>
            <a:lvl1pPr marL="0" indent="0">
              <a:buFontTx/>
              <a:buNone/>
              <a:defRPr sz="1600" b="0" i="1" baseline="0">
                <a:solidFill>
                  <a:schemeClr val="accent1"/>
                </a:solidFill>
              </a:defRPr>
            </a:lvl1pPr>
          </a:lstStyle>
          <a:p>
            <a:pPr lvl="0"/>
            <a:r>
              <a:rPr lang="en-US" dirty="0"/>
              <a:t>Click to edit Master text styles</a:t>
            </a:r>
          </a:p>
        </p:txBody>
      </p:sp>
      <p:sp>
        <p:nvSpPr>
          <p:cNvPr id="13" name="Date Placeholder 1"/>
          <p:cNvSpPr>
            <a:spLocks noGrp="1"/>
          </p:cNvSpPr>
          <p:nvPr>
            <p:ph type="dt" sz="half" idx="17"/>
          </p:nvPr>
        </p:nvSpPr>
        <p:spPr/>
        <p:txBody>
          <a:bodyPr/>
          <a:lstStyle>
            <a:lvl1pPr>
              <a:defRPr smtClean="0"/>
            </a:lvl1pPr>
          </a:lstStyle>
          <a:p>
            <a:pPr>
              <a:defRPr/>
            </a:pPr>
            <a:fld id="{C2C1DF25-2719-314C-9BCC-038B045B0F77}" type="datetime1">
              <a:rPr lang="en-US" smtClean="0"/>
              <a:t>8/27/2020</a:t>
            </a:fld>
            <a:endParaRPr lang="en-US"/>
          </a:p>
        </p:txBody>
      </p:sp>
      <p:sp>
        <p:nvSpPr>
          <p:cNvPr id="16" name="Slide Number Placeholder 3"/>
          <p:cNvSpPr>
            <a:spLocks noGrp="1"/>
          </p:cNvSpPr>
          <p:nvPr>
            <p:ph type="sldNum" sz="quarter" idx="19"/>
          </p:nvPr>
        </p:nvSpPr>
        <p:spPr/>
        <p:txBody>
          <a:bodyPr/>
          <a:lstStyle>
            <a:lvl1pPr>
              <a:defRPr/>
            </a:lvl1pPr>
          </a:lstStyle>
          <a:p>
            <a:pPr>
              <a:defRPr/>
            </a:pPr>
            <a:fld id="{A7B10A47-14A5-4C25-A6F3-FAEED61D5604}" type="slidenum">
              <a:rPr lang="en-US"/>
              <a:pPr>
                <a:defRPr/>
              </a:pPr>
              <a:t>‹#›</a:t>
            </a:fld>
            <a:endParaRPr lang="en-US"/>
          </a:p>
        </p:txBody>
      </p:sp>
      <p:sp>
        <p:nvSpPr>
          <p:cNvPr id="6" name="Rectangle 5" hidden="1"/>
          <p:cNvSpPr/>
          <p:nvPr/>
        </p:nvSpPr>
        <p:spPr>
          <a:xfrm flipV="1">
            <a:off x="2" y="0"/>
            <a:ext cx="12204700" cy="6858000"/>
          </a:xfrm>
          <a:prstGeom prst="rect">
            <a:avLst/>
          </a:prstGeom>
          <a:pattFill prst="dkVert">
            <a:fgClr>
              <a:schemeClr val="bg1">
                <a:lumMod val="7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hidden="1"/>
          <p:cNvSpPr/>
          <p:nvPr/>
        </p:nvSpPr>
        <p:spPr>
          <a:xfrm>
            <a:off x="2" y="1676400"/>
            <a:ext cx="122047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v</a:t>
            </a:r>
          </a:p>
        </p:txBody>
      </p:sp>
    </p:spTree>
    <p:extLst>
      <p:ext uri="{BB962C8B-B14F-4D97-AF65-F5344CB8AC3E}">
        <p14:creationId xmlns:p14="http://schemas.microsoft.com/office/powerpoint/2010/main" val="63607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2F791B7A-EDB5-1449-A269-8BCD7B56D4E5}" type="datetime1">
              <a:rPr lang="en-US" smtClean="0"/>
              <a:t>8/27/2020</a:t>
            </a:fld>
            <a:endParaRPr lang="en-US"/>
          </a:p>
        </p:txBody>
      </p:sp>
      <p:sp>
        <p:nvSpPr>
          <p:cNvPr id="7" name="Slide Number Placeholder 6"/>
          <p:cNvSpPr>
            <a:spLocks noGrp="1"/>
          </p:cNvSpPr>
          <p:nvPr>
            <p:ph type="sldNum" sz="quarter" idx="12"/>
          </p:nvPr>
        </p:nvSpPr>
        <p:spPr/>
        <p:txBody>
          <a:bodyPr/>
          <a:lstStyle/>
          <a:p>
            <a:pPr>
              <a:defRPr/>
            </a:pPr>
            <a:fld id="{6B820FF5-620D-45C0-8177-A68AAE615B0A}" type="slidenum">
              <a:rPr lang="en-US" smtClean="0"/>
              <a:pPr>
                <a:defRPr/>
              </a:pPr>
              <a:t>‹#›</a:t>
            </a:fld>
            <a:endParaRPr lang="en-US" dirty="0"/>
          </a:p>
        </p:txBody>
      </p:sp>
    </p:spTree>
    <p:extLst>
      <p:ext uri="{BB962C8B-B14F-4D97-AF65-F5344CB8AC3E}">
        <p14:creationId xmlns:p14="http://schemas.microsoft.com/office/powerpoint/2010/main" val="285582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07EB536-8BFA-AC4B-84ED-5CB9FE8C716E}" type="datetime1">
              <a:rPr lang="en-US" smtClean="0"/>
              <a:t>8/27/2020</a:t>
            </a:fld>
            <a:endParaRPr lang="en-US"/>
          </a:p>
        </p:txBody>
      </p:sp>
      <p:sp>
        <p:nvSpPr>
          <p:cNvPr id="5" name="Slide Number Placeholder 5"/>
          <p:cNvSpPr>
            <a:spLocks noGrp="1"/>
          </p:cNvSpPr>
          <p:nvPr>
            <p:ph type="sldNum" sz="quarter" idx="12"/>
          </p:nvPr>
        </p:nvSpPr>
        <p:spPr/>
        <p:txBody>
          <a:bodyPr/>
          <a:lstStyle>
            <a:lvl1pPr>
              <a:defRPr/>
            </a:lvl1pPr>
          </a:lstStyle>
          <a:p>
            <a:pPr>
              <a:defRPr/>
            </a:pPr>
            <a:fld id="{9CFB6CFC-D1FF-4A9F-ADFA-DB07BBA1A8D7}" type="slidenum">
              <a:rPr lang="en-US"/>
              <a:pPr>
                <a:defRPr/>
              </a:pPr>
              <a:t>‹#›</a:t>
            </a:fld>
            <a:endParaRPr lang="en-US" dirty="0"/>
          </a:p>
        </p:txBody>
      </p:sp>
    </p:spTree>
    <p:extLst>
      <p:ext uri="{BB962C8B-B14F-4D97-AF65-F5344CB8AC3E}">
        <p14:creationId xmlns:p14="http://schemas.microsoft.com/office/powerpoint/2010/main" val="2660902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spcBef>
                <a:spcPts val="1800"/>
              </a:spcBef>
              <a:buFontTx/>
              <a:buNone/>
              <a:defRPr b="1">
                <a:solidFill>
                  <a:schemeClr val="accent3"/>
                </a:solidFill>
              </a:defRPr>
            </a:lvl1pPr>
            <a:lvl2pPr marL="342900" indent="-171450">
              <a:spcBef>
                <a:spcPts val="600"/>
              </a:spcBef>
              <a:defRPr>
                <a:solidFill>
                  <a:schemeClr val="accent3"/>
                </a:solidFill>
              </a:defRPr>
            </a:lvl2pPr>
            <a:lvl3pPr marL="628650" indent="-171450">
              <a:defRPr>
                <a:solidFill>
                  <a:schemeClr val="accent3"/>
                </a:solidFill>
              </a:defRPr>
            </a:lvl3pPr>
            <a:lvl4pPr marL="857250" indent="-114300">
              <a:defRPr>
                <a:solidFill>
                  <a:schemeClr val="accent3"/>
                </a:solidFill>
              </a:defRPr>
            </a:lvl4pPr>
            <a:lvl5pPr marL="1028700" indent="-114300">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892D491-855B-204A-B6EB-860E30B46757}" type="datetime1">
              <a:rPr lang="en-US" smtClean="0"/>
              <a:t>8/27/2020</a:t>
            </a:fld>
            <a:endParaRPr lang="en-US"/>
          </a:p>
        </p:txBody>
      </p:sp>
      <p:sp>
        <p:nvSpPr>
          <p:cNvPr id="6" name="Slide Number Placeholder 5"/>
          <p:cNvSpPr>
            <a:spLocks noGrp="1"/>
          </p:cNvSpPr>
          <p:nvPr>
            <p:ph type="sldNum" sz="quarter" idx="12"/>
          </p:nvPr>
        </p:nvSpPr>
        <p:spPr/>
        <p:txBody>
          <a:bodyPr/>
          <a:lstStyle>
            <a:lvl1pPr>
              <a:defRPr/>
            </a:lvl1pPr>
          </a:lstStyle>
          <a:p>
            <a:pPr>
              <a:defRPr/>
            </a:pPr>
            <a:fld id="{B466DA7F-B1C4-48E6-AD3D-09D598288690}" type="slidenum">
              <a:rPr lang="en-US"/>
              <a:pPr>
                <a:defRPr/>
              </a:pPr>
              <a:t>‹#›</a:t>
            </a:fld>
            <a:endParaRPr lang="en-US" dirty="0"/>
          </a:p>
        </p:txBody>
      </p:sp>
    </p:spTree>
    <p:extLst>
      <p:ext uri="{BB962C8B-B14F-4D97-AF65-F5344CB8AC3E}">
        <p14:creationId xmlns:p14="http://schemas.microsoft.com/office/powerpoint/2010/main" val="88867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200"/>
              </a:spcBef>
              <a:defRPr b="0">
                <a:solidFill>
                  <a:schemeClr val="accent3"/>
                </a:solidFill>
              </a:defRPr>
            </a:lvl1pPr>
            <a:lvl2pPr>
              <a:spcBef>
                <a:spcPts val="600"/>
              </a:spcBef>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4CC9BB6-1D32-FE4A-85F5-2C452737B594}" type="datetime1">
              <a:rPr lang="en-US" smtClean="0"/>
              <a:t>8/27/2020</a:t>
            </a:fld>
            <a:endParaRPr lang="en-US"/>
          </a:p>
        </p:txBody>
      </p:sp>
      <p:sp>
        <p:nvSpPr>
          <p:cNvPr id="6" name="Slide Number Placeholder 5"/>
          <p:cNvSpPr>
            <a:spLocks noGrp="1"/>
          </p:cNvSpPr>
          <p:nvPr>
            <p:ph type="sldNum" sz="quarter" idx="12"/>
          </p:nvPr>
        </p:nvSpPr>
        <p:spPr/>
        <p:txBody>
          <a:bodyPr/>
          <a:lstStyle>
            <a:lvl1pPr>
              <a:defRPr/>
            </a:lvl1pPr>
          </a:lstStyle>
          <a:p>
            <a:pPr>
              <a:defRPr/>
            </a:pPr>
            <a:fld id="{2CE61A14-1810-48E4-8E95-F6A74C1A9C7A}" type="slidenum">
              <a:rPr lang="en-US"/>
              <a:pPr>
                <a:defRPr/>
              </a:pPr>
              <a:t>‹#›</a:t>
            </a:fld>
            <a:endParaRPr lang="en-US" dirty="0"/>
          </a:p>
        </p:txBody>
      </p:sp>
    </p:spTree>
    <p:extLst>
      <p:ext uri="{BB962C8B-B14F-4D97-AF65-F5344CB8AC3E}">
        <p14:creationId xmlns:p14="http://schemas.microsoft.com/office/powerpoint/2010/main" val="359734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167190"/>
            <a:ext cx="10363200" cy="1362075"/>
          </a:xfrm>
        </p:spPr>
        <p:txBody>
          <a:bodyPr anchor="t"/>
          <a:lstStyle>
            <a:lvl1pPr algn="l">
              <a:defRPr sz="32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667003"/>
            <a:ext cx="10363200" cy="1500187"/>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F65CAED-588C-A546-9D78-2DECBAFCF78E}" type="datetime1">
              <a:rPr lang="en-US" smtClean="0"/>
              <a:t>8/27/2020</a:t>
            </a:fld>
            <a:endParaRPr lang="en-US"/>
          </a:p>
        </p:txBody>
      </p:sp>
      <p:sp>
        <p:nvSpPr>
          <p:cNvPr id="6" name="Slide Number Placeholder 5"/>
          <p:cNvSpPr>
            <a:spLocks noGrp="1"/>
          </p:cNvSpPr>
          <p:nvPr>
            <p:ph type="sldNum" sz="quarter" idx="12"/>
          </p:nvPr>
        </p:nvSpPr>
        <p:spPr/>
        <p:txBody>
          <a:bodyPr/>
          <a:lstStyle>
            <a:lvl1pPr>
              <a:defRPr/>
            </a:lvl1pPr>
          </a:lstStyle>
          <a:p>
            <a:pPr>
              <a:defRPr/>
            </a:pPr>
            <a:fld id="{7FA2233A-206C-4377-AB40-2F902EE8173F}" type="slidenum">
              <a:rPr lang="en-US"/>
              <a:pPr>
                <a:defRPr/>
              </a:pPr>
              <a:t>‹#›</a:t>
            </a:fld>
            <a:endParaRPr lang="en-US" dirty="0"/>
          </a:p>
        </p:txBody>
      </p:sp>
    </p:spTree>
    <p:extLst>
      <p:ext uri="{BB962C8B-B14F-4D97-AF65-F5344CB8AC3E}">
        <p14:creationId xmlns:p14="http://schemas.microsoft.com/office/powerpoint/2010/main" val="2880812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52603"/>
            <a:ext cx="10363200" cy="1470025"/>
          </a:xfrm>
        </p:spPr>
        <p:txBody>
          <a:bodyPr anchor="b"/>
          <a:lstStyle>
            <a:lvl1pPr algn="ctr">
              <a:defRPr sz="3200"/>
            </a:lvl1pPr>
          </a:lstStyle>
          <a:p>
            <a:r>
              <a:rPr lang="en-US"/>
              <a:t>Click to edit Master title style</a:t>
            </a:r>
            <a:endParaRPr lang="en-US" dirty="0"/>
          </a:p>
        </p:txBody>
      </p:sp>
      <p:sp>
        <p:nvSpPr>
          <p:cNvPr id="3" name="Subtitle 2"/>
          <p:cNvSpPr>
            <a:spLocks noGrp="1"/>
          </p:cNvSpPr>
          <p:nvPr>
            <p:ph type="subTitle" idx="1"/>
          </p:nvPr>
        </p:nvSpPr>
        <p:spPr>
          <a:xfrm>
            <a:off x="1828800" y="3276600"/>
            <a:ext cx="8534400" cy="1752600"/>
          </a:xfrm>
        </p:spPr>
        <p:txBody>
          <a:bodyPr/>
          <a:lstStyle>
            <a:lvl1pPr marL="0" indent="0" algn="ctr">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EBB767B-E949-CA49-A6B7-22BE9AE21CD7}" type="datetime1">
              <a:rPr lang="en-US" smtClean="0"/>
              <a:t>8/27/2020</a:t>
            </a:fld>
            <a:endParaRPr lang="en-US"/>
          </a:p>
        </p:txBody>
      </p:sp>
      <p:sp>
        <p:nvSpPr>
          <p:cNvPr id="6" name="Slide Number Placeholder 5"/>
          <p:cNvSpPr>
            <a:spLocks noGrp="1"/>
          </p:cNvSpPr>
          <p:nvPr>
            <p:ph type="sldNum" sz="quarter" idx="12"/>
          </p:nvPr>
        </p:nvSpPr>
        <p:spPr/>
        <p:txBody>
          <a:bodyPr/>
          <a:lstStyle>
            <a:lvl1pPr>
              <a:defRPr/>
            </a:lvl1pPr>
          </a:lstStyle>
          <a:p>
            <a:pPr>
              <a:defRPr/>
            </a:pPr>
            <a:fld id="{D8E21035-F1CF-401B-8768-D0EF2ACE3622}" type="slidenum">
              <a:rPr lang="en-US"/>
              <a:pPr>
                <a:defRPr/>
              </a:pPr>
              <a:t>‹#›</a:t>
            </a:fld>
            <a:endParaRPr lang="en-US" dirty="0"/>
          </a:p>
        </p:txBody>
      </p:sp>
    </p:spTree>
    <p:extLst>
      <p:ext uri="{BB962C8B-B14F-4D97-AF65-F5344CB8AC3E}">
        <p14:creationId xmlns:p14="http://schemas.microsoft.com/office/powerpoint/2010/main" val="1476619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hidden="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62341" y="0"/>
            <a:ext cx="5729671" cy="6858000"/>
          </a:xfrm>
          <a:prstGeom prst="rect">
            <a:avLst/>
          </a:prstGeom>
        </p:spPr>
      </p:pic>
      <p:sp>
        <p:nvSpPr>
          <p:cNvPr id="11" name="Rectangle 10" hidden="1"/>
          <p:cNvSpPr/>
          <p:nvPr/>
        </p:nvSpPr>
        <p:spPr>
          <a:xfrm flipV="1">
            <a:off x="2" y="0"/>
            <a:ext cx="12204700" cy="6858000"/>
          </a:xfrm>
          <a:prstGeom prst="rect">
            <a:avLst/>
          </a:prstGeom>
          <a:pattFill prst="dkVert">
            <a:fgClr>
              <a:schemeClr val="bg1">
                <a:lumMod val="7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hidden="1"/>
          <p:cNvSpPr/>
          <p:nvPr/>
        </p:nvSpPr>
        <p:spPr>
          <a:xfrm>
            <a:off x="0" y="0"/>
            <a:ext cx="12192000" cy="6858000"/>
          </a:xfrm>
          <a:prstGeom prst="rect">
            <a:avLst/>
          </a:prstGeom>
          <a:gradFill flip="none" rotWithShape="1">
            <a:gsLst>
              <a:gs pos="0">
                <a:schemeClr val="bg1">
                  <a:alpha val="0"/>
                  <a:lumMod val="0"/>
                  <a:lumOff val="100000"/>
                </a:schemeClr>
              </a:gs>
              <a:gs pos="9000">
                <a:schemeClr val="bg1">
                  <a:shade val="100000"/>
                  <a:satMod val="115000"/>
                  <a:lumMod val="0"/>
                  <a:lumOff val="10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v</a:t>
            </a:r>
          </a:p>
        </p:txBody>
      </p:sp>
      <p:sp>
        <p:nvSpPr>
          <p:cNvPr id="9" name="Rectangle 8"/>
          <p:cNvSpPr/>
          <p:nvPr/>
        </p:nvSpPr>
        <p:spPr>
          <a:xfrm flipV="1">
            <a:off x="0" y="6705600"/>
            <a:ext cx="121920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itle Placeholder 1"/>
          <p:cNvSpPr>
            <a:spLocks noGrp="1"/>
          </p:cNvSpPr>
          <p:nvPr>
            <p:ph type="title"/>
          </p:nvPr>
        </p:nvSpPr>
        <p:spPr bwMode="auto">
          <a:xfrm>
            <a:off x="406400" y="304803"/>
            <a:ext cx="1137920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p>
            <a:pPr lvl="0"/>
            <a:r>
              <a:rPr lang="en-US" altLang="en-US"/>
              <a:t>Click to edit Master title style</a:t>
            </a:r>
          </a:p>
        </p:txBody>
      </p:sp>
      <p:sp>
        <p:nvSpPr>
          <p:cNvPr id="1030" name="Text Placeholder 2"/>
          <p:cNvSpPr>
            <a:spLocks noGrp="1"/>
          </p:cNvSpPr>
          <p:nvPr>
            <p:ph type="body" idx="1"/>
          </p:nvPr>
        </p:nvSpPr>
        <p:spPr bwMode="auto">
          <a:xfrm>
            <a:off x="406400" y="990600"/>
            <a:ext cx="11379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508000" y="7010400"/>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70C31E3-433F-754F-817C-2949CFB2759E}" type="datetime1">
              <a:rPr lang="en-US" smtClean="0"/>
              <a:t>8/27/2020</a:t>
            </a:fld>
            <a:endParaRPr lang="en-US"/>
          </a:p>
        </p:txBody>
      </p:sp>
      <p:sp>
        <p:nvSpPr>
          <p:cNvPr id="6" name="Slide Number Placeholder 5"/>
          <p:cNvSpPr>
            <a:spLocks noGrp="1"/>
          </p:cNvSpPr>
          <p:nvPr>
            <p:ph type="sldNum" sz="quarter" idx="4"/>
          </p:nvPr>
        </p:nvSpPr>
        <p:spPr>
          <a:xfrm>
            <a:off x="11480800" y="6324603"/>
            <a:ext cx="609600" cy="365125"/>
          </a:xfrm>
          <a:prstGeom prst="rect">
            <a:avLst/>
          </a:prstGeom>
        </p:spPr>
        <p:txBody>
          <a:bodyPr vert="horz" lIns="91440" tIns="45720" rIns="91440" bIns="45720" rtlCol="0" anchor="ctr"/>
          <a:lstStyle>
            <a:lvl1pPr algn="r" fontAlgn="auto">
              <a:spcBef>
                <a:spcPts val="0"/>
              </a:spcBef>
              <a:spcAft>
                <a:spcPts val="0"/>
              </a:spcAft>
              <a:defRPr sz="1050">
                <a:solidFill>
                  <a:schemeClr val="tx1">
                    <a:tint val="75000"/>
                  </a:schemeClr>
                </a:solidFill>
                <a:latin typeface="+mn-lt"/>
                <a:cs typeface="+mn-cs"/>
              </a:defRPr>
            </a:lvl1pPr>
          </a:lstStyle>
          <a:p>
            <a:pPr>
              <a:defRPr/>
            </a:pPr>
            <a:fld id="{6B820FF5-620D-45C0-8177-A68AAE615B0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p:titleStyle>
    <p:bodyStyle>
      <a:lvl1pPr marL="171450" indent="-171450" algn="l" rtl="0" eaLnBrk="1" fontAlgn="base" hangingPunct="1">
        <a:spcBef>
          <a:spcPct val="20000"/>
        </a:spcBef>
        <a:spcAft>
          <a:spcPct val="0"/>
        </a:spcAft>
        <a:buClr>
          <a:schemeClr val="accent2"/>
        </a:buClr>
        <a:buFont typeface="Arial" charset="0"/>
        <a:buChar char="•"/>
        <a:defRPr b="1" kern="1200">
          <a:solidFill>
            <a:srgbClr val="555759"/>
          </a:solidFill>
          <a:latin typeface="+mn-lt"/>
          <a:ea typeface="+mn-ea"/>
          <a:cs typeface="+mn-cs"/>
        </a:defRPr>
      </a:lvl1pPr>
      <a:lvl2pPr marL="457200" indent="-171450" algn="l" rtl="0" eaLnBrk="1" fontAlgn="base" hangingPunct="1">
        <a:spcBef>
          <a:spcPct val="20000"/>
        </a:spcBef>
        <a:spcAft>
          <a:spcPct val="0"/>
        </a:spcAft>
        <a:buClr>
          <a:schemeClr val="accent2"/>
        </a:buClr>
        <a:buFont typeface="Arial" charset="0"/>
        <a:buChar char="•"/>
        <a:defRPr sz="1600" kern="1200">
          <a:solidFill>
            <a:srgbClr val="555759"/>
          </a:solidFill>
          <a:latin typeface="+mn-lt"/>
          <a:ea typeface="+mn-ea"/>
          <a:cs typeface="+mn-cs"/>
        </a:defRPr>
      </a:lvl2pPr>
      <a:lvl3pPr marL="742950" indent="-171450" algn="l" rtl="0" eaLnBrk="1" fontAlgn="base" hangingPunct="1">
        <a:spcBef>
          <a:spcPct val="20000"/>
        </a:spcBef>
        <a:spcAft>
          <a:spcPct val="0"/>
        </a:spcAft>
        <a:buClr>
          <a:schemeClr val="accent2"/>
        </a:buClr>
        <a:buFont typeface="Arial" charset="0"/>
        <a:buChar char="•"/>
        <a:defRPr sz="1400" kern="1200">
          <a:solidFill>
            <a:srgbClr val="555759"/>
          </a:solidFill>
          <a:latin typeface="+mn-lt"/>
          <a:ea typeface="+mn-ea"/>
          <a:cs typeface="+mn-cs"/>
        </a:defRPr>
      </a:lvl3pPr>
      <a:lvl4pPr marL="971550" indent="-114300" algn="l" rtl="0" eaLnBrk="1" fontAlgn="base" hangingPunct="1">
        <a:spcBef>
          <a:spcPct val="20000"/>
        </a:spcBef>
        <a:spcAft>
          <a:spcPct val="0"/>
        </a:spcAft>
        <a:buClr>
          <a:schemeClr val="accent2"/>
        </a:buClr>
        <a:buFont typeface="Arial" charset="0"/>
        <a:buChar char="•"/>
        <a:defRPr sz="1200" kern="1200">
          <a:solidFill>
            <a:srgbClr val="555759"/>
          </a:solidFill>
          <a:latin typeface="+mn-lt"/>
          <a:ea typeface="+mn-ea"/>
          <a:cs typeface="+mn-cs"/>
        </a:defRPr>
      </a:lvl4pPr>
      <a:lvl5pPr marL="1200150" indent="-114300" algn="l" rtl="0" eaLnBrk="1" fontAlgn="base" hangingPunct="1">
        <a:spcBef>
          <a:spcPct val="20000"/>
        </a:spcBef>
        <a:spcAft>
          <a:spcPct val="0"/>
        </a:spcAft>
        <a:buClr>
          <a:schemeClr val="accent2"/>
        </a:buClr>
        <a:buFont typeface="Arial" charset="0"/>
        <a:buChar char="•"/>
        <a:defRPr sz="1200" kern="1200">
          <a:solidFill>
            <a:srgbClr val="55575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tif"/><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0.png"/><Relationship Id="rId1" Type="http://schemas.openxmlformats.org/officeDocument/2006/relationships/slideLayout" Target="../slideLayouts/slideLayout6.xml"/><Relationship Id="rId5" Type="http://schemas.openxmlformats.org/officeDocument/2006/relationships/image" Target="../media/image220.png"/><Relationship Id="rId4" Type="http://schemas.openxmlformats.org/officeDocument/2006/relationships/image" Target="../media/image210.png"/></Relationships>
</file>

<file path=ppt/slides/_rels/slide24.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s://www.nuclear-power.net/glossary/neutron-moderatoraverage-logarithmic-energy-decrement/"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eriodictable.com/Properties/A/NeutronMassAbsorption.html"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64FB9-C89B-E94D-9CDE-E02A7D0ED53C}"/>
              </a:ext>
            </a:extLst>
          </p:cNvPr>
          <p:cNvSpPr>
            <a:spLocks noGrp="1"/>
          </p:cNvSpPr>
          <p:nvPr>
            <p:ph type="body" sz="quarter" idx="13"/>
          </p:nvPr>
        </p:nvSpPr>
        <p:spPr/>
        <p:txBody>
          <a:bodyPr/>
          <a:lstStyle/>
          <a:p>
            <a:r>
              <a:rPr lang="en-US" altLang="en-US" dirty="0" smtClean="0"/>
              <a:t>MAGICMERV: Nuclear Parameters</a:t>
            </a:r>
            <a:endParaRPr lang="en-US" altLang="en-US" dirty="0"/>
          </a:p>
        </p:txBody>
      </p:sp>
      <p:sp>
        <p:nvSpPr>
          <p:cNvPr id="3" name="Text Placeholder 2">
            <a:extLst>
              <a:ext uri="{FF2B5EF4-FFF2-40B4-BE49-F238E27FC236}">
                <a16:creationId xmlns:a16="http://schemas.microsoft.com/office/drawing/2014/main" id="{0F69EBBC-0F75-684B-8C55-5DE1E5242509}"/>
              </a:ext>
            </a:extLst>
          </p:cNvPr>
          <p:cNvSpPr>
            <a:spLocks noGrp="1"/>
          </p:cNvSpPr>
          <p:nvPr>
            <p:ph type="body" sz="quarter" idx="14"/>
          </p:nvPr>
        </p:nvSpPr>
        <p:spPr/>
        <p:txBody>
          <a:bodyPr/>
          <a:lstStyle/>
          <a:p>
            <a:r>
              <a:rPr lang="en-US" dirty="0" smtClean="0"/>
              <a:t>Dallas Moser</a:t>
            </a:r>
            <a:endParaRPr lang="en-US" dirty="0"/>
          </a:p>
        </p:txBody>
      </p:sp>
      <p:sp>
        <p:nvSpPr>
          <p:cNvPr id="4" name="Text Placeholder 3">
            <a:extLst>
              <a:ext uri="{FF2B5EF4-FFF2-40B4-BE49-F238E27FC236}">
                <a16:creationId xmlns:a16="http://schemas.microsoft.com/office/drawing/2014/main" id="{41A99569-368B-FD45-B646-B38CE808661B}"/>
              </a:ext>
            </a:extLst>
          </p:cNvPr>
          <p:cNvSpPr>
            <a:spLocks noGrp="1"/>
          </p:cNvSpPr>
          <p:nvPr>
            <p:ph type="body" sz="quarter" idx="15"/>
          </p:nvPr>
        </p:nvSpPr>
        <p:spPr/>
        <p:txBody>
          <a:bodyPr/>
          <a:lstStyle/>
          <a:p>
            <a:r>
              <a:rPr lang="en-US" dirty="0" smtClean="0"/>
              <a:t>Nuclear Criticality Safety Engineer</a:t>
            </a:r>
            <a:endParaRPr lang="en-US" dirty="0"/>
          </a:p>
          <a:p>
            <a:endParaRPr lang="en-US" dirty="0"/>
          </a:p>
        </p:txBody>
      </p:sp>
      <p:sp>
        <p:nvSpPr>
          <p:cNvPr id="5" name="Text Placeholder 4">
            <a:extLst>
              <a:ext uri="{FF2B5EF4-FFF2-40B4-BE49-F238E27FC236}">
                <a16:creationId xmlns:a16="http://schemas.microsoft.com/office/drawing/2014/main" id="{091099AE-7A0E-1B4A-AFC5-5A8E6CEB5B88}"/>
              </a:ext>
            </a:extLst>
          </p:cNvPr>
          <p:cNvSpPr>
            <a:spLocks noGrp="1"/>
          </p:cNvSpPr>
          <p:nvPr>
            <p:ph type="body" sz="quarter" idx="16"/>
          </p:nvPr>
        </p:nvSpPr>
        <p:spPr/>
        <p:txBody>
          <a:bodyPr/>
          <a:lstStyle/>
          <a:p>
            <a:r>
              <a:rPr lang="en-US" dirty="0" smtClean="0"/>
              <a:t>dallas.moser@cns.doe.gov</a:t>
            </a:r>
            <a:endParaRPr lang="en-US" dirty="0"/>
          </a:p>
        </p:txBody>
      </p:sp>
      <p:sp>
        <p:nvSpPr>
          <p:cNvPr id="6" name="Slide Number Placeholder 5">
            <a:extLst>
              <a:ext uri="{FF2B5EF4-FFF2-40B4-BE49-F238E27FC236}">
                <a16:creationId xmlns:a16="http://schemas.microsoft.com/office/drawing/2014/main" id="{0B85D7FE-6251-B94C-AA3E-25F773F346F2}"/>
              </a:ext>
            </a:extLst>
          </p:cNvPr>
          <p:cNvSpPr>
            <a:spLocks noGrp="1"/>
          </p:cNvSpPr>
          <p:nvPr>
            <p:ph type="sldNum" sz="quarter" idx="19"/>
          </p:nvPr>
        </p:nvSpPr>
        <p:spPr/>
        <p:txBody>
          <a:bodyPr/>
          <a:lstStyle/>
          <a:p>
            <a:fld id="{A7B10A47-14A5-4C25-A6F3-FAEED61D5604}" type="slidenum">
              <a:rPr lang="en-US" smtClean="0"/>
              <a:pPr/>
              <a:t>1</a:t>
            </a:fld>
            <a:endParaRPr lang="en-US"/>
          </a:p>
        </p:txBody>
      </p:sp>
    </p:spTree>
    <p:extLst>
      <p:ext uri="{BB962C8B-B14F-4D97-AF65-F5344CB8AC3E}">
        <p14:creationId xmlns:p14="http://schemas.microsoft.com/office/powerpoint/2010/main" val="4275153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Absorption – Single Unit </a:t>
            </a:r>
            <a:r>
              <a:rPr lang="en-US" dirty="0"/>
              <a:t>V</a:t>
            </a:r>
            <a:r>
              <a:rPr lang="en-US" dirty="0" smtClean="0"/>
              <a:t>ersus Array Reactivity</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is single unit reactivity?</a:t>
            </a:r>
            <a:r>
              <a:rPr lang="en-US" b="0" dirty="0" smtClean="0"/>
              <a:t> – This is the reactivity with respect to neutron population of a single unit by itself</a:t>
            </a:r>
          </a:p>
          <a:p>
            <a:pPr marL="285750" indent="-285750">
              <a:buFont typeface="Arial" panose="020B0604020202020204" pitchFamily="34" charset="0"/>
              <a:buChar char="•"/>
            </a:pPr>
            <a:r>
              <a:rPr lang="en-US" dirty="0" smtClean="0"/>
              <a:t>What is array reactivity? </a:t>
            </a:r>
            <a:r>
              <a:rPr lang="en-US" b="0" dirty="0" smtClean="0"/>
              <a:t>– This is the reactivity with respect to neutron population of several units placed near enough to each other such that neutrons from one unit can effect the neutron population of other nearby units.</a:t>
            </a:r>
          </a:p>
          <a:p>
            <a:pPr marL="285750" indent="-285750">
              <a:buFont typeface="Arial" panose="020B0604020202020204" pitchFamily="34" charset="0"/>
              <a:buChar char="•"/>
            </a:pPr>
            <a:r>
              <a:rPr lang="en-US" dirty="0" smtClean="0"/>
              <a:t>How can the presence of neutron absorbers effect single unit reactivity?</a:t>
            </a:r>
            <a:r>
              <a:rPr lang="en-US" b="0" dirty="0" smtClean="0"/>
              <a:t> – Although neutron absorbers absorb neutrons, the effect is mostly seen if the absorber is present between fissile atoms, otherwise the neutron absorbers acts mostly as a </a:t>
            </a:r>
            <a:r>
              <a:rPr lang="en-US" b="0" dirty="0" err="1" smtClean="0"/>
              <a:t>scatterer</a:t>
            </a:r>
            <a:r>
              <a:rPr lang="en-US" b="0" dirty="0" smtClean="0"/>
              <a:t>, in which case single unit reactivity can increase if absorber is only present around the single unit</a:t>
            </a:r>
          </a:p>
          <a:p>
            <a:pPr marL="285750" indent="-285750">
              <a:buFont typeface="Arial" panose="020B0604020202020204" pitchFamily="34" charset="0"/>
              <a:buChar char="•"/>
            </a:pPr>
            <a:r>
              <a:rPr lang="en-US" dirty="0" smtClean="0"/>
              <a:t>How can the presence of neutron absorbers effect array reactivity?</a:t>
            </a:r>
            <a:r>
              <a:rPr lang="en-US" b="0" dirty="0" smtClean="0"/>
              <a:t> – Arrays of units allows for absorbers to be placed between units where neutrons can be absorbed when travelling from one unit to another, decreasing array reactivity.</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10</a:t>
            </a:fld>
            <a:endParaRPr lang="en-US" dirty="0"/>
          </a:p>
        </p:txBody>
      </p:sp>
    </p:spTree>
    <p:extLst>
      <p:ext uri="{BB962C8B-B14F-4D97-AF65-F5344CB8AC3E}">
        <p14:creationId xmlns:p14="http://schemas.microsoft.com/office/powerpoint/2010/main" val="567125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Absorption – Effects of Neutron Energy</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are the effects of neutron energy on absorption?</a:t>
            </a:r>
            <a:r>
              <a:rPr lang="en-US" b="0" dirty="0" smtClean="0"/>
              <a:t> – Just like any other cross section, absorption cross sections are dependent on neutron energy. Many of the absorption cross sections for strong neutron absorbers (i.e. boron) increase drastically when neutron energy is lower, therefore making it more effective</a:t>
            </a:r>
          </a:p>
          <a:p>
            <a:pPr marL="285750" indent="-285750">
              <a:buFont typeface="Arial" panose="020B0604020202020204" pitchFamily="34" charset="0"/>
              <a:buChar char="•"/>
            </a:pPr>
            <a:r>
              <a:rPr lang="en-US" dirty="0" smtClean="0"/>
              <a:t>How can this be utilized?</a:t>
            </a:r>
            <a:r>
              <a:rPr lang="en-US" b="0" dirty="0" smtClean="0"/>
              <a:t> – This information can be used when designing poisoned systems by attempting to thermalize neutrons before it reaches the absorber so it can be more effective</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11</a:t>
            </a:fld>
            <a:endParaRPr lang="en-US" dirty="0"/>
          </a:p>
        </p:txBody>
      </p:sp>
      <p:pic>
        <p:nvPicPr>
          <p:cNvPr id="5" name="Picture 3" descr="dehydrated2inRCSB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36" y="2987407"/>
            <a:ext cx="4787864" cy="286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9"/>
          <p:cNvGraphicFramePr>
            <a:graphicFrameLocks/>
          </p:cNvGraphicFramePr>
          <p:nvPr>
            <p:extLst>
              <p:ext uri="{D42A27DB-BD31-4B8C-83A1-F6EECF244321}">
                <p14:modId xmlns:p14="http://schemas.microsoft.com/office/powerpoint/2010/main" val="1580416602"/>
              </p:ext>
            </p:extLst>
          </p:nvPr>
        </p:nvGraphicFramePr>
        <p:xfrm>
          <a:off x="5818811" y="3078409"/>
          <a:ext cx="5525952" cy="2411169"/>
        </p:xfrm>
        <a:graphic>
          <a:graphicData uri="http://schemas.openxmlformats.org/drawingml/2006/table">
            <a:tbl>
              <a:tblPr firstRow="1" bandRow="1">
                <a:tableStyleId>{5C22544A-7EE6-4342-B048-85BDC9FD1C3A}</a:tableStyleId>
              </a:tblPr>
              <a:tblGrid>
                <a:gridCol w="2649880">
                  <a:extLst>
                    <a:ext uri="{9D8B030D-6E8A-4147-A177-3AD203B41FA5}">
                      <a16:colId xmlns:a16="http://schemas.microsoft.com/office/drawing/2014/main" val="20000"/>
                    </a:ext>
                  </a:extLst>
                </a:gridCol>
                <a:gridCol w="1444147">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tblGrid>
              <a:tr h="478491">
                <a:tc>
                  <a:txBody>
                    <a:bodyPr/>
                    <a:lstStyle/>
                    <a:p>
                      <a:pPr marL="0" algn="ctr" defTabSz="914400" rtl="0" eaLnBrk="1" fontAlgn="ctr" latinLnBrk="0" hangingPunct="1"/>
                      <a:r>
                        <a:rPr lang="en-US" sz="1600" kern="1200" dirty="0" smtClean="0">
                          <a:solidFill>
                            <a:schemeClr val="bg1"/>
                          </a:solidFill>
                          <a:latin typeface="+mn-lt"/>
                          <a:ea typeface="+mn-ea"/>
                          <a:cs typeface="+mn-cs"/>
                        </a:rPr>
                        <a:t>Description</a:t>
                      </a:r>
                      <a:endParaRPr lang="en-US" sz="1600" kern="1200" dirty="0">
                        <a:solidFill>
                          <a:schemeClr val="bg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n-US" sz="1600" kern="1200" dirty="0">
                          <a:solidFill>
                            <a:schemeClr val="bg1"/>
                          </a:solidFill>
                          <a:latin typeface="+mn-lt"/>
                          <a:ea typeface="+mn-ea"/>
                          <a:cs typeface="+mn-cs"/>
                        </a:rPr>
                        <a:t>Single Unit </a:t>
                      </a:r>
                      <a:r>
                        <a:rPr lang="en-US" sz="1600" kern="1200" dirty="0" err="1">
                          <a:solidFill>
                            <a:schemeClr val="bg1"/>
                          </a:solidFill>
                          <a:latin typeface="+mn-lt"/>
                          <a:ea typeface="+mn-ea"/>
                          <a:cs typeface="+mn-cs"/>
                        </a:rPr>
                        <a:t>K</a:t>
                      </a:r>
                      <a:r>
                        <a:rPr lang="en-US" sz="1600" kern="1200" baseline="-25000" dirty="0" err="1">
                          <a:solidFill>
                            <a:schemeClr val="bg1"/>
                          </a:solidFill>
                          <a:latin typeface="+mn-lt"/>
                          <a:ea typeface="+mn-ea"/>
                          <a:cs typeface="+mn-cs"/>
                        </a:rPr>
                        <a:t>eff</a:t>
                      </a:r>
                      <a:endParaRPr lang="en-US" sz="1600" kern="1200" baseline="-25000" dirty="0">
                        <a:solidFill>
                          <a:schemeClr val="bg1"/>
                        </a:solidFill>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n-US" sz="1600" kern="1200" dirty="0">
                          <a:solidFill>
                            <a:schemeClr val="bg1"/>
                          </a:solidFill>
                          <a:latin typeface="+mn-lt"/>
                          <a:ea typeface="+mn-ea"/>
                          <a:cs typeface="+mn-cs"/>
                        </a:rPr>
                        <a:t>Large Array</a:t>
                      </a:r>
                      <a:br>
                        <a:rPr lang="en-US" sz="1600" kern="1200" dirty="0">
                          <a:solidFill>
                            <a:schemeClr val="bg1"/>
                          </a:solidFill>
                          <a:latin typeface="+mn-lt"/>
                          <a:ea typeface="+mn-ea"/>
                          <a:cs typeface="+mn-cs"/>
                        </a:rPr>
                      </a:br>
                      <a:r>
                        <a:rPr lang="en-US" sz="1600" kern="1200" dirty="0" err="1">
                          <a:solidFill>
                            <a:schemeClr val="bg1"/>
                          </a:solidFill>
                          <a:latin typeface="+mn-lt"/>
                          <a:ea typeface="+mn-ea"/>
                          <a:cs typeface="+mn-cs"/>
                        </a:rPr>
                        <a:t>K</a:t>
                      </a:r>
                      <a:r>
                        <a:rPr lang="en-US" sz="1600" kern="1200" baseline="-25000" dirty="0" err="1">
                          <a:solidFill>
                            <a:schemeClr val="bg1"/>
                          </a:solidFill>
                          <a:latin typeface="+mn-lt"/>
                          <a:ea typeface="+mn-ea"/>
                          <a:cs typeface="+mn-cs"/>
                        </a:rPr>
                        <a:t>eff</a:t>
                      </a:r>
                      <a:endParaRPr lang="en-US" sz="1600" kern="1200" baseline="-25000" dirty="0">
                        <a:solidFill>
                          <a:schemeClr val="bg1"/>
                        </a:solidFill>
                        <a:latin typeface="+mn-lt"/>
                        <a:ea typeface="+mn-ea"/>
                        <a:cs typeface="+mn-cs"/>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78491">
                <a:tc>
                  <a:txBody>
                    <a:bodyPr/>
                    <a:lstStyle/>
                    <a:p>
                      <a:pPr marL="0" algn="ctr" defTabSz="914400" rtl="0" eaLnBrk="1" fontAlgn="ctr" latinLnBrk="0" hangingPunct="1"/>
                      <a:r>
                        <a:rPr lang="en-US" sz="1600" kern="1200" dirty="0">
                          <a:solidFill>
                            <a:schemeClr val="dk1"/>
                          </a:solidFill>
                          <a:latin typeface="+mn-lt"/>
                          <a:ea typeface="+mn-ea"/>
                          <a:cs typeface="+mn-cs"/>
                        </a:rPr>
                        <a:t>20 kg metal 0" dehydrated</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ctr" latinLnBrk="0" hangingPunct="1"/>
                      <a:r>
                        <a:rPr lang="en-US" sz="1600" kern="1200" dirty="0">
                          <a:solidFill>
                            <a:schemeClr val="dk1"/>
                          </a:solidFill>
                          <a:latin typeface="+mn-lt"/>
                          <a:ea typeface="+mn-ea"/>
                          <a:cs typeface="+mn-cs"/>
                        </a:rPr>
                        <a:t>0.80611</a:t>
                      </a:r>
                    </a:p>
                  </a:txBody>
                  <a:tcPr marL="9525" marR="9525" marT="9525" marB="0" anchor="ctr"/>
                </a:tc>
                <a:tc>
                  <a:txBody>
                    <a:bodyPr/>
                    <a:lstStyle/>
                    <a:p>
                      <a:pPr marL="0" algn="ctr" defTabSz="914400" rtl="0" eaLnBrk="1" fontAlgn="ctr" latinLnBrk="0" hangingPunct="1"/>
                      <a:r>
                        <a:rPr lang="en-US" sz="1600" kern="1200" dirty="0">
                          <a:solidFill>
                            <a:schemeClr val="dk1"/>
                          </a:solidFill>
                          <a:latin typeface="+mn-lt"/>
                          <a:ea typeface="+mn-ea"/>
                          <a:cs typeface="+mn-cs"/>
                        </a:rPr>
                        <a:t>0.86382</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78491">
                <a:tc>
                  <a:txBody>
                    <a:bodyPr/>
                    <a:lstStyle/>
                    <a:p>
                      <a:pPr marL="0" algn="ctr" defTabSz="914400" rtl="0" eaLnBrk="1" fontAlgn="ctr" latinLnBrk="0" hangingPunct="1"/>
                      <a:r>
                        <a:rPr lang="en-US" sz="1600" kern="1200" dirty="0">
                          <a:solidFill>
                            <a:schemeClr val="dk1"/>
                          </a:solidFill>
                          <a:latin typeface="+mn-lt"/>
                          <a:ea typeface="+mn-ea"/>
                          <a:cs typeface="+mn-cs"/>
                        </a:rPr>
                        <a:t>20 kg metal 1" dehydrated</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ctr" latinLnBrk="0" hangingPunct="1"/>
                      <a:r>
                        <a:rPr lang="en-US" sz="1600" kern="1200" dirty="0">
                          <a:solidFill>
                            <a:schemeClr val="dk1"/>
                          </a:solidFill>
                          <a:latin typeface="+mn-lt"/>
                          <a:ea typeface="+mn-ea"/>
                          <a:cs typeface="+mn-cs"/>
                        </a:rPr>
                        <a:t>0.79689</a:t>
                      </a:r>
                    </a:p>
                  </a:txBody>
                  <a:tcPr marL="9525" marR="9525" marT="9525" marB="0" anchor="ctr"/>
                </a:tc>
                <a:tc>
                  <a:txBody>
                    <a:bodyPr/>
                    <a:lstStyle/>
                    <a:p>
                      <a:pPr marL="0" algn="ctr" defTabSz="914400" rtl="0" eaLnBrk="1" fontAlgn="ctr" latinLnBrk="0" hangingPunct="1"/>
                      <a:r>
                        <a:rPr lang="en-US" sz="1600" kern="1200" dirty="0">
                          <a:solidFill>
                            <a:schemeClr val="dk1"/>
                          </a:solidFill>
                          <a:latin typeface="+mn-lt"/>
                          <a:ea typeface="+mn-ea"/>
                          <a:cs typeface="+mn-cs"/>
                        </a:rPr>
                        <a:t>0.86701</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78491">
                <a:tc>
                  <a:txBody>
                    <a:bodyPr/>
                    <a:lstStyle/>
                    <a:p>
                      <a:pPr marL="0" algn="ctr" defTabSz="914400" rtl="0" eaLnBrk="1" fontAlgn="ctr" latinLnBrk="0" hangingPunct="1"/>
                      <a:r>
                        <a:rPr lang="en-US" sz="1600" kern="1200" dirty="0">
                          <a:solidFill>
                            <a:schemeClr val="dk1"/>
                          </a:solidFill>
                          <a:latin typeface="+mn-lt"/>
                          <a:ea typeface="+mn-ea"/>
                          <a:cs typeface="+mn-cs"/>
                        </a:rPr>
                        <a:t>20 kg metal 2" dehydrated</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ctr" latinLnBrk="0" hangingPunct="1"/>
                      <a:r>
                        <a:rPr lang="en-US" sz="1600" kern="1200" dirty="0">
                          <a:solidFill>
                            <a:schemeClr val="dk1"/>
                          </a:solidFill>
                          <a:latin typeface="+mn-lt"/>
                          <a:ea typeface="+mn-ea"/>
                          <a:cs typeface="+mn-cs"/>
                        </a:rPr>
                        <a:t>0.79443</a:t>
                      </a:r>
                    </a:p>
                  </a:txBody>
                  <a:tcPr marL="9525" marR="9525" marT="9525" marB="0" anchor="ctr"/>
                </a:tc>
                <a:tc>
                  <a:txBody>
                    <a:bodyPr/>
                    <a:lstStyle/>
                    <a:p>
                      <a:pPr marL="0" algn="ctr" defTabSz="914400" rtl="0" eaLnBrk="1" fontAlgn="ctr" latinLnBrk="0" hangingPunct="1"/>
                      <a:r>
                        <a:rPr lang="en-US" sz="1600" kern="1200" dirty="0">
                          <a:solidFill>
                            <a:schemeClr val="dk1"/>
                          </a:solidFill>
                          <a:latin typeface="+mn-lt"/>
                          <a:ea typeface="+mn-ea"/>
                          <a:cs typeface="+mn-cs"/>
                        </a:rPr>
                        <a:t>0.89262</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78491">
                <a:tc>
                  <a:txBody>
                    <a:bodyPr/>
                    <a:lstStyle/>
                    <a:p>
                      <a:pPr marL="0" algn="ctr" defTabSz="914400" rtl="0" eaLnBrk="1" fontAlgn="ctr" latinLnBrk="0" hangingPunct="1"/>
                      <a:r>
                        <a:rPr lang="en-US" sz="1600" kern="1200" dirty="0">
                          <a:solidFill>
                            <a:schemeClr val="dk1"/>
                          </a:solidFill>
                          <a:latin typeface="+mn-lt"/>
                          <a:ea typeface="+mn-ea"/>
                          <a:cs typeface="+mn-cs"/>
                        </a:rPr>
                        <a:t>20 kg metal full dehydrated</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600" kern="1200" dirty="0">
                          <a:solidFill>
                            <a:schemeClr val="dk1"/>
                          </a:solidFill>
                          <a:latin typeface="+mn-lt"/>
                          <a:ea typeface="+mn-ea"/>
                          <a:cs typeface="+mn-cs"/>
                        </a:rPr>
                        <a:t>0.79893</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600" kern="1200" dirty="0">
                          <a:solidFill>
                            <a:schemeClr val="dk1"/>
                          </a:solidFill>
                          <a:latin typeface="+mn-lt"/>
                          <a:ea typeface="+mn-ea"/>
                          <a:cs typeface="+mn-cs"/>
                        </a:rPr>
                        <a:t>1.09493</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Rectangle 6"/>
          <p:cNvSpPr/>
          <p:nvPr/>
        </p:nvSpPr>
        <p:spPr>
          <a:xfrm>
            <a:off x="1798356" y="6059422"/>
            <a:ext cx="2807208" cy="53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c</a:t>
            </a:r>
            <a:r>
              <a:rPr lang="en-US" dirty="0" smtClean="0">
                <a:solidFill>
                  <a:schemeClr val="tx1">
                    <a:lumMod val="65000"/>
                    <a:lumOff val="35000"/>
                  </a:schemeClr>
                </a:solidFill>
              </a:rPr>
              <a:t>eramic containing boron and water</a:t>
            </a:r>
            <a:endParaRPr lang="en-US" dirty="0">
              <a:solidFill>
                <a:schemeClr val="tx1">
                  <a:lumMod val="65000"/>
                  <a:lumOff val="35000"/>
                </a:schemeClr>
              </a:solidFill>
            </a:endParaRPr>
          </a:p>
        </p:txBody>
      </p:sp>
      <p:cxnSp>
        <p:nvCxnSpPr>
          <p:cNvPr id="9" name="Straight Arrow Connector 8"/>
          <p:cNvCxnSpPr>
            <a:stCxn id="7" idx="0"/>
          </p:cNvCxnSpPr>
          <p:nvPr/>
        </p:nvCxnSpPr>
        <p:spPr>
          <a:xfrm flipH="1" flipV="1">
            <a:off x="2825496" y="4434840"/>
            <a:ext cx="376464" cy="16245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806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 The Fissile Shape</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What is it? </a:t>
            </a:r>
            <a:r>
              <a:rPr lang="en-US" b="0" dirty="0"/>
              <a:t>– Represents the physical </a:t>
            </a:r>
            <a:r>
              <a:rPr lang="en-US" b="0" dirty="0" smtClean="0"/>
              <a:t>shape of fissile material or the container that it is in</a:t>
            </a:r>
          </a:p>
          <a:p>
            <a:pPr marL="285750" indent="-285750">
              <a:buFont typeface="Arial" panose="020B0604020202020204" pitchFamily="34" charset="0"/>
              <a:buChar char="•"/>
            </a:pPr>
            <a:r>
              <a:rPr lang="en-US" dirty="0" smtClean="0"/>
              <a:t>How </a:t>
            </a:r>
            <a:r>
              <a:rPr lang="en-US" dirty="0"/>
              <a:t>does it work?</a:t>
            </a:r>
            <a:r>
              <a:rPr lang="en-US" b="0" dirty="0"/>
              <a:t> – </a:t>
            </a:r>
            <a:r>
              <a:rPr lang="en-US" b="0" dirty="0" smtClean="0"/>
              <a:t>The physical geometry of fissile material will determine the neutron leakage of a system or how many neutrons can make it out of the fissile material without interacting. The surface area of a shape can be equated to neutron leakage, while the volume represents the amount of fissile material a geometry can hold, thus a system with a higher surface area to volume ratio will have more leakage.</a:t>
            </a:r>
          </a:p>
          <a:p>
            <a:pPr marL="285750" indent="-285750">
              <a:buFont typeface="Arial" panose="020B0604020202020204" pitchFamily="34" charset="0"/>
              <a:buChar char="•"/>
            </a:pPr>
            <a:r>
              <a:rPr lang="en-US" dirty="0" smtClean="0"/>
              <a:t>How </a:t>
            </a:r>
            <a:r>
              <a:rPr lang="en-US" dirty="0"/>
              <a:t>does it effect reactivity?</a:t>
            </a:r>
            <a:r>
              <a:rPr lang="en-US" b="0" dirty="0"/>
              <a:t> </a:t>
            </a:r>
            <a:r>
              <a:rPr lang="en-US" b="0" dirty="0" smtClean="0"/>
              <a:t>– This depends, generally geometries with a higher surface area to volume ratio will be less reactive and vice versa</a:t>
            </a:r>
          </a:p>
          <a:p>
            <a:pPr marL="285750" indent="-285750">
              <a:buFont typeface="Arial" panose="020B0604020202020204" pitchFamily="34" charset="0"/>
              <a:buChar char="•"/>
            </a:pPr>
            <a:r>
              <a:rPr lang="en-US" dirty="0" smtClean="0"/>
              <a:t>How </a:t>
            </a:r>
            <a:r>
              <a:rPr lang="en-US" dirty="0"/>
              <a:t>often is this used as a controlled parameter?</a:t>
            </a:r>
            <a:r>
              <a:rPr lang="en-US" b="0" dirty="0"/>
              <a:t> </a:t>
            </a:r>
            <a:r>
              <a:rPr lang="en-US" b="0" dirty="0" smtClean="0"/>
              <a:t>– Geometry is often controlled for containers (i.e. cylindrical)</a:t>
            </a:r>
          </a:p>
          <a:p>
            <a:pPr marL="285750" indent="-285750">
              <a:buFont typeface="Arial" panose="020B0604020202020204" pitchFamily="34" charset="0"/>
              <a:buChar char="•"/>
            </a:pPr>
            <a:r>
              <a:rPr lang="en-US" dirty="0" smtClean="0"/>
              <a:t>Concepts </a:t>
            </a:r>
            <a:r>
              <a:rPr lang="en-US" dirty="0"/>
              <a:t>related to </a:t>
            </a:r>
            <a:r>
              <a:rPr lang="en-US" dirty="0" smtClean="0"/>
              <a:t>geometry:</a:t>
            </a:r>
            <a:endParaRPr lang="en-US" dirty="0"/>
          </a:p>
          <a:p>
            <a:pPr marL="628650" lvl="1" indent="-285750">
              <a:buFont typeface="Arial" panose="020B0604020202020204" pitchFamily="34" charset="0"/>
              <a:buChar char="•"/>
            </a:pPr>
            <a:r>
              <a:rPr lang="en-US" dirty="0" smtClean="0"/>
              <a:t>Commonly considered geometries</a:t>
            </a:r>
          </a:p>
          <a:p>
            <a:pPr marL="628650" lvl="1" indent="-285750">
              <a:buFont typeface="Arial" panose="020B0604020202020204" pitchFamily="34" charset="0"/>
              <a:buChar char="•"/>
            </a:pPr>
            <a:r>
              <a:rPr lang="en-US" dirty="0" smtClean="0"/>
              <a:t>Typical containers and geometry limitations</a:t>
            </a:r>
          </a:p>
          <a:p>
            <a:pPr marL="628650" lvl="1" indent="-285750">
              <a:buFont typeface="Arial" panose="020B0604020202020204" pitchFamily="34" charset="0"/>
              <a:buChar char="•"/>
            </a:pPr>
            <a:r>
              <a:rPr lang="en-US" dirty="0" smtClean="0"/>
              <a:t>Favorable versus unfavorable geometry</a:t>
            </a:r>
          </a:p>
          <a:p>
            <a:pPr marL="628650" lvl="1"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12</a:t>
            </a:fld>
            <a:endParaRPr lang="en-US" dirty="0"/>
          </a:p>
        </p:txBody>
      </p:sp>
    </p:spTree>
    <p:extLst>
      <p:ext uri="{BB962C8B-B14F-4D97-AF65-F5344CB8AC3E}">
        <p14:creationId xmlns:p14="http://schemas.microsoft.com/office/powerpoint/2010/main" val="3255296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 Commonly Considered Geometries</a:t>
            </a:r>
            <a:endParaRPr lang="en-US" dirty="0"/>
          </a:p>
        </p:txBody>
      </p:sp>
      <p:sp>
        <p:nvSpPr>
          <p:cNvPr id="3" name="Content Placeholder 2"/>
          <p:cNvSpPr>
            <a:spLocks noGrp="1"/>
          </p:cNvSpPr>
          <p:nvPr>
            <p:ph idx="1"/>
          </p:nvPr>
        </p:nvSpPr>
        <p:spPr>
          <a:xfrm>
            <a:off x="406400" y="990600"/>
            <a:ext cx="8655304" cy="5565648"/>
          </a:xfrm>
        </p:spPr>
        <p:txBody>
          <a:bodyPr/>
          <a:lstStyle/>
          <a:p>
            <a:pPr marL="285750" indent="-285750">
              <a:buFont typeface="Arial" panose="020B0604020202020204" pitchFamily="34" charset="0"/>
              <a:buChar char="•"/>
            </a:pPr>
            <a:r>
              <a:rPr lang="en-US" dirty="0" smtClean="0"/>
              <a:t>What are they?</a:t>
            </a:r>
            <a:r>
              <a:rPr lang="en-US" b="0" dirty="0" smtClean="0"/>
              <a:t> – The most commonly considered geometries are: spheres, cylinders, and cuboids/slabs</a:t>
            </a:r>
          </a:p>
          <a:p>
            <a:pPr marL="285750" indent="-285750">
              <a:buFont typeface="Arial" panose="020B0604020202020204" pitchFamily="34" charset="0"/>
              <a:buChar char="•"/>
            </a:pPr>
            <a:r>
              <a:rPr lang="en-US" dirty="0" smtClean="0"/>
              <a:t>What’s the difference?</a:t>
            </a:r>
            <a:endParaRPr lang="en-US" b="0" dirty="0"/>
          </a:p>
          <a:p>
            <a:pPr marL="628650" lvl="1" indent="-285750">
              <a:buFont typeface="Arial" panose="020B0604020202020204" pitchFamily="34" charset="0"/>
              <a:buChar char="•"/>
            </a:pPr>
            <a:r>
              <a:rPr lang="en-US" b="1" dirty="0" smtClean="0"/>
              <a:t>Sphere</a:t>
            </a:r>
            <a:r>
              <a:rPr lang="en-US" dirty="0" smtClean="0"/>
              <a:t>: The most reactive single unit shape because it has the lowest surface area to volume ratio leading to the least amount of neutron leakage.</a:t>
            </a:r>
          </a:p>
          <a:p>
            <a:pPr marL="628650" lvl="1" indent="-285750">
              <a:buFont typeface="Arial" panose="020B0604020202020204" pitchFamily="34" charset="0"/>
              <a:buChar char="•"/>
            </a:pPr>
            <a:r>
              <a:rPr lang="en-US" b="1" dirty="0" smtClean="0"/>
              <a:t>Cylinder:</a:t>
            </a:r>
            <a:r>
              <a:rPr lang="en-US" dirty="0" smtClean="0"/>
              <a:t> Typically considered the second most reactive single unit (depending on height to diameter (H/D) ratio). The lowest surface area to volume ratio for a cylinder is and H/D=1, however it is not the most reactive H/D. Most reactive is closer to H/D≈0.92 shown by buckling. A very thin rod or very short height cylinder will have high leakage and low single unit reactivity.</a:t>
            </a:r>
          </a:p>
          <a:p>
            <a:pPr marL="628650" lvl="1" indent="-285750">
              <a:buFont typeface="Arial" panose="020B0604020202020204" pitchFamily="34" charset="0"/>
              <a:buChar char="•"/>
            </a:pPr>
            <a:r>
              <a:rPr lang="en-US" b="1" dirty="0" smtClean="0"/>
              <a:t>Cuboidal/Slabs</a:t>
            </a:r>
            <a:r>
              <a:rPr lang="en-US" dirty="0" smtClean="0"/>
              <a:t>: Cubes often have the most leakage and offer the lowest single unit reactivity (depending on height, width, and length ratios). A very thin cube (slab) will have very high leakage and low reactivity.</a:t>
            </a:r>
          </a:p>
          <a:p>
            <a:pPr marL="285750" indent="-285750">
              <a:buFont typeface="Arial" panose="020B0604020202020204" pitchFamily="34" charset="0"/>
              <a:buChar char="•"/>
            </a:pPr>
            <a:r>
              <a:rPr lang="en-US" dirty="0" smtClean="0"/>
              <a:t>Do these geometry reactivity assumptions apply to arrays?</a:t>
            </a:r>
            <a:r>
              <a:rPr lang="en-US" b="0" dirty="0" smtClean="0"/>
              <a:t> – Sometimes, yes, and other times, no. Putting units in arrays becomes a balancing act between single unit reactivity and interaction between units. Sometimes creating a geometry with more leakage can allow for more interaction in an array, causing an increase of reactivity.</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13</a:t>
            </a:fld>
            <a:endParaRPr lang="en-US" dirty="0"/>
          </a:p>
        </p:txBody>
      </p:sp>
      <p:sp>
        <p:nvSpPr>
          <p:cNvPr id="6" name="Oval 5"/>
          <p:cNvSpPr/>
          <p:nvPr/>
        </p:nvSpPr>
        <p:spPr>
          <a:xfrm>
            <a:off x="10109200" y="990600"/>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n 6"/>
          <p:cNvSpPr/>
          <p:nvPr/>
        </p:nvSpPr>
        <p:spPr>
          <a:xfrm>
            <a:off x="10200640" y="2642301"/>
            <a:ext cx="1188720" cy="143592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10022840" y="4572000"/>
            <a:ext cx="1490472" cy="154229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122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 Typical Containers and Geometry Limitations</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is the typical container geometry?</a:t>
            </a:r>
            <a:r>
              <a:rPr lang="en-US" b="0" dirty="0" smtClean="0"/>
              <a:t> – Containers are typically cylindrical in nature, however they are often limited to a maximum height and maximum diameter.</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870" y="1545761"/>
            <a:ext cx="1335541" cy="24684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470" y="1719496"/>
            <a:ext cx="1783081" cy="243919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640" y="4684779"/>
            <a:ext cx="3358896" cy="16398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0018" y="2028825"/>
            <a:ext cx="3970782" cy="3970782"/>
          </a:xfrm>
          <a:prstGeom prst="rect">
            <a:avLst/>
          </a:prstGeom>
        </p:spPr>
      </p:pic>
    </p:spTree>
    <p:extLst>
      <p:ext uri="{BB962C8B-B14F-4D97-AF65-F5344CB8AC3E}">
        <p14:creationId xmlns:p14="http://schemas.microsoft.com/office/powerpoint/2010/main" val="710095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 Favorable Versus Unfavorable</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is a favorable geometry? </a:t>
            </a:r>
            <a:r>
              <a:rPr lang="en-US" b="0" dirty="0" smtClean="0"/>
              <a:t>– This is a geometry that has inherently higher leakage, making it potentially safer than a geometry with lower leakage</a:t>
            </a:r>
          </a:p>
          <a:p>
            <a:pPr marL="285750" indent="-285750">
              <a:buFont typeface="Arial" panose="020B0604020202020204" pitchFamily="34" charset="0"/>
              <a:buChar char="•"/>
            </a:pPr>
            <a:r>
              <a:rPr lang="en-US" dirty="0" smtClean="0"/>
              <a:t>What is an unfavorable geometry?</a:t>
            </a:r>
            <a:r>
              <a:rPr lang="en-US" b="0" dirty="0" smtClean="0"/>
              <a:t> – This is a geometry with inherently lower leakage, making it potentially more reactive than its low leakage counterpart</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15</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911" t="6785" r="25857" b="17859"/>
          <a:stretch/>
        </p:blipFill>
        <p:spPr>
          <a:xfrm>
            <a:off x="1928761" y="3108688"/>
            <a:ext cx="2566219" cy="2241754"/>
          </a:xfrm>
          <a:prstGeom prst="rect">
            <a:avLst/>
          </a:prstGeom>
        </p:spPr>
      </p:pic>
      <p:sp>
        <p:nvSpPr>
          <p:cNvPr id="8" name="Can 7"/>
          <p:cNvSpPr/>
          <p:nvPr/>
        </p:nvSpPr>
        <p:spPr>
          <a:xfrm>
            <a:off x="406400" y="2610464"/>
            <a:ext cx="250722" cy="2802194"/>
          </a:xfrm>
          <a:prstGeom prst="can">
            <a:avLst>
              <a:gd name="adj" fmla="val 729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1032386" y="5809535"/>
            <a:ext cx="4291781" cy="545689"/>
          </a:xfrm>
          <a:prstGeom prst="cube">
            <a:avLst>
              <a:gd name="adj" fmla="val 475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766619" y="2518392"/>
            <a:ext cx="0" cy="392665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096000" y="3426234"/>
            <a:ext cx="2194560" cy="21986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a:off x="8840839" y="2904307"/>
            <a:ext cx="2639961" cy="315482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812577" y="2378998"/>
            <a:ext cx="2333523" cy="369332"/>
          </a:xfrm>
          <a:prstGeom prst="rect">
            <a:avLst/>
          </a:prstGeom>
          <a:noFill/>
        </p:spPr>
        <p:txBody>
          <a:bodyPr wrap="square" rtlCol="0">
            <a:spAutoFit/>
          </a:bodyPr>
          <a:lstStyle/>
          <a:p>
            <a:pPr algn="ctr"/>
            <a:r>
              <a:rPr lang="en-US" b="1" u="sng" dirty="0" smtClean="0">
                <a:solidFill>
                  <a:schemeClr val="tx1">
                    <a:lumMod val="75000"/>
                    <a:lumOff val="25000"/>
                  </a:schemeClr>
                </a:solidFill>
              </a:rPr>
              <a:t>Favorable</a:t>
            </a:r>
            <a:endParaRPr lang="en-US" b="1" u="sng" dirty="0">
              <a:solidFill>
                <a:schemeClr val="tx1">
                  <a:lumMod val="75000"/>
                  <a:lumOff val="25000"/>
                </a:schemeClr>
              </a:solidFill>
            </a:endParaRPr>
          </a:p>
        </p:txBody>
      </p:sp>
      <p:sp>
        <p:nvSpPr>
          <p:cNvPr id="16" name="TextBox 15"/>
          <p:cNvSpPr txBox="1"/>
          <p:nvPr/>
        </p:nvSpPr>
        <p:spPr>
          <a:xfrm>
            <a:off x="7167962" y="2345324"/>
            <a:ext cx="2333523" cy="369332"/>
          </a:xfrm>
          <a:prstGeom prst="rect">
            <a:avLst/>
          </a:prstGeom>
          <a:noFill/>
        </p:spPr>
        <p:txBody>
          <a:bodyPr wrap="square" rtlCol="0">
            <a:spAutoFit/>
          </a:bodyPr>
          <a:lstStyle/>
          <a:p>
            <a:pPr algn="ctr"/>
            <a:r>
              <a:rPr lang="en-US" b="1" u="sng" dirty="0" smtClean="0">
                <a:solidFill>
                  <a:schemeClr val="tx1">
                    <a:lumMod val="75000"/>
                    <a:lumOff val="25000"/>
                  </a:schemeClr>
                </a:solidFill>
              </a:rPr>
              <a:t>Unfavorable</a:t>
            </a:r>
            <a:endParaRPr lang="en-US" b="1" u="sng" dirty="0">
              <a:solidFill>
                <a:schemeClr val="tx1">
                  <a:lumMod val="75000"/>
                  <a:lumOff val="25000"/>
                </a:schemeClr>
              </a:solidFill>
            </a:endParaRPr>
          </a:p>
        </p:txBody>
      </p:sp>
      <p:sp>
        <p:nvSpPr>
          <p:cNvPr id="17" name="TextBox 16"/>
          <p:cNvSpPr txBox="1"/>
          <p:nvPr/>
        </p:nvSpPr>
        <p:spPr>
          <a:xfrm>
            <a:off x="-120446" y="5440203"/>
            <a:ext cx="1304414" cy="369332"/>
          </a:xfrm>
          <a:prstGeom prst="rect">
            <a:avLst/>
          </a:prstGeom>
          <a:noFill/>
        </p:spPr>
        <p:txBody>
          <a:bodyPr wrap="square" rtlCol="0">
            <a:spAutoFit/>
          </a:bodyPr>
          <a:lstStyle/>
          <a:p>
            <a:pPr algn="ctr"/>
            <a:r>
              <a:rPr lang="en-US" b="1" dirty="0" smtClean="0">
                <a:solidFill>
                  <a:schemeClr val="tx1">
                    <a:lumMod val="75000"/>
                    <a:lumOff val="25000"/>
                  </a:schemeClr>
                </a:solidFill>
              </a:rPr>
              <a:t>Rod/Pipe</a:t>
            </a:r>
            <a:endParaRPr lang="en-US" b="1" dirty="0">
              <a:solidFill>
                <a:schemeClr val="tx1">
                  <a:lumMod val="75000"/>
                  <a:lumOff val="25000"/>
                </a:schemeClr>
              </a:solidFill>
            </a:endParaRPr>
          </a:p>
        </p:txBody>
      </p:sp>
      <p:sp>
        <p:nvSpPr>
          <p:cNvPr id="18" name="TextBox 17"/>
          <p:cNvSpPr txBox="1"/>
          <p:nvPr/>
        </p:nvSpPr>
        <p:spPr>
          <a:xfrm>
            <a:off x="2327131" y="6355224"/>
            <a:ext cx="1304414" cy="369332"/>
          </a:xfrm>
          <a:prstGeom prst="rect">
            <a:avLst/>
          </a:prstGeom>
          <a:noFill/>
        </p:spPr>
        <p:txBody>
          <a:bodyPr wrap="square" rtlCol="0">
            <a:spAutoFit/>
          </a:bodyPr>
          <a:lstStyle/>
          <a:p>
            <a:pPr algn="ctr"/>
            <a:r>
              <a:rPr lang="en-US" b="1" dirty="0" smtClean="0">
                <a:solidFill>
                  <a:schemeClr val="tx1">
                    <a:lumMod val="75000"/>
                    <a:lumOff val="25000"/>
                  </a:schemeClr>
                </a:solidFill>
              </a:rPr>
              <a:t>Slab</a:t>
            </a:r>
            <a:endParaRPr lang="en-US" b="1" dirty="0">
              <a:solidFill>
                <a:schemeClr val="tx1">
                  <a:lumMod val="75000"/>
                  <a:lumOff val="25000"/>
                </a:schemeClr>
              </a:solidFill>
            </a:endParaRPr>
          </a:p>
        </p:txBody>
      </p:sp>
      <p:sp>
        <p:nvSpPr>
          <p:cNvPr id="19" name="TextBox 18"/>
          <p:cNvSpPr txBox="1"/>
          <p:nvPr/>
        </p:nvSpPr>
        <p:spPr>
          <a:xfrm>
            <a:off x="2455607" y="5350442"/>
            <a:ext cx="1304414" cy="369332"/>
          </a:xfrm>
          <a:prstGeom prst="rect">
            <a:avLst/>
          </a:prstGeom>
          <a:noFill/>
        </p:spPr>
        <p:txBody>
          <a:bodyPr wrap="square" rtlCol="0">
            <a:spAutoFit/>
          </a:bodyPr>
          <a:lstStyle/>
          <a:p>
            <a:pPr algn="ctr"/>
            <a:r>
              <a:rPr lang="en-US" b="1" dirty="0" smtClean="0">
                <a:solidFill>
                  <a:schemeClr val="tx1">
                    <a:lumMod val="75000"/>
                    <a:lumOff val="25000"/>
                  </a:schemeClr>
                </a:solidFill>
              </a:rPr>
              <a:t>Annulus</a:t>
            </a:r>
            <a:endParaRPr lang="en-US" b="1" dirty="0">
              <a:solidFill>
                <a:schemeClr val="tx1">
                  <a:lumMod val="75000"/>
                  <a:lumOff val="25000"/>
                </a:schemeClr>
              </a:solidFill>
            </a:endParaRPr>
          </a:p>
        </p:txBody>
      </p:sp>
      <p:sp>
        <p:nvSpPr>
          <p:cNvPr id="20" name="TextBox 19"/>
          <p:cNvSpPr txBox="1"/>
          <p:nvPr/>
        </p:nvSpPr>
        <p:spPr>
          <a:xfrm>
            <a:off x="6541073" y="5682423"/>
            <a:ext cx="1304414" cy="369332"/>
          </a:xfrm>
          <a:prstGeom prst="rect">
            <a:avLst/>
          </a:prstGeom>
          <a:noFill/>
        </p:spPr>
        <p:txBody>
          <a:bodyPr wrap="square" rtlCol="0">
            <a:spAutoFit/>
          </a:bodyPr>
          <a:lstStyle/>
          <a:p>
            <a:pPr algn="ctr"/>
            <a:r>
              <a:rPr lang="en-US" b="1" dirty="0" smtClean="0">
                <a:solidFill>
                  <a:schemeClr val="tx1">
                    <a:lumMod val="75000"/>
                    <a:lumOff val="25000"/>
                  </a:schemeClr>
                </a:solidFill>
              </a:rPr>
              <a:t>Sphere</a:t>
            </a:r>
            <a:endParaRPr lang="en-US" b="1" dirty="0">
              <a:solidFill>
                <a:schemeClr val="tx1">
                  <a:lumMod val="75000"/>
                  <a:lumOff val="25000"/>
                </a:schemeClr>
              </a:solidFill>
            </a:endParaRPr>
          </a:p>
        </p:txBody>
      </p:sp>
      <p:sp>
        <p:nvSpPr>
          <p:cNvPr id="21" name="TextBox 20"/>
          <p:cNvSpPr txBox="1"/>
          <p:nvPr/>
        </p:nvSpPr>
        <p:spPr>
          <a:xfrm>
            <a:off x="9638888" y="6051755"/>
            <a:ext cx="1304414" cy="646331"/>
          </a:xfrm>
          <a:prstGeom prst="rect">
            <a:avLst/>
          </a:prstGeom>
          <a:noFill/>
        </p:spPr>
        <p:txBody>
          <a:bodyPr wrap="square" rtlCol="0">
            <a:spAutoFit/>
          </a:bodyPr>
          <a:lstStyle/>
          <a:p>
            <a:pPr algn="ctr"/>
            <a:r>
              <a:rPr lang="en-US" b="1" dirty="0" smtClean="0">
                <a:solidFill>
                  <a:schemeClr val="tx1">
                    <a:lumMod val="75000"/>
                    <a:lumOff val="25000"/>
                  </a:schemeClr>
                </a:solidFill>
              </a:rPr>
              <a:t>Large Tank</a:t>
            </a:r>
            <a:endParaRPr lang="en-US" b="1" dirty="0">
              <a:solidFill>
                <a:schemeClr val="tx1">
                  <a:lumMod val="75000"/>
                  <a:lumOff val="25000"/>
                </a:schemeClr>
              </a:solidFill>
            </a:endParaRPr>
          </a:p>
        </p:txBody>
      </p:sp>
    </p:spTree>
    <p:extLst>
      <p:ext uri="{BB962C8B-B14F-4D97-AF65-F5344CB8AC3E}">
        <p14:creationId xmlns:p14="http://schemas.microsoft.com/office/powerpoint/2010/main" val="349955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 – Neutron Interaction Between Fissile Units </a:t>
            </a:r>
            <a:endParaRPr lang="en-US" dirty="0"/>
          </a:p>
        </p:txBody>
      </p:sp>
      <p:sp>
        <p:nvSpPr>
          <p:cNvPr id="3" name="Content Placeholder 2"/>
          <p:cNvSpPr>
            <a:spLocks noGrp="1"/>
          </p:cNvSpPr>
          <p:nvPr>
            <p:ph idx="1"/>
          </p:nvPr>
        </p:nvSpPr>
        <p:spPr>
          <a:xfrm>
            <a:off x="406400" y="990599"/>
            <a:ext cx="11379200" cy="5334003"/>
          </a:xfrm>
        </p:spPr>
        <p:txBody>
          <a:bodyPr/>
          <a:lstStyle/>
          <a:p>
            <a:pPr marL="285750" indent="-285750">
              <a:buFont typeface="Arial" panose="020B0604020202020204" pitchFamily="34" charset="0"/>
              <a:buChar char="•"/>
            </a:pPr>
            <a:r>
              <a:rPr lang="en-US" dirty="0"/>
              <a:t>What is it? </a:t>
            </a:r>
            <a:r>
              <a:rPr lang="en-US" b="0" dirty="0" smtClean="0"/>
              <a:t>– Occurs when more than one fissile unit is present (not limited to discrete units)</a:t>
            </a:r>
          </a:p>
          <a:p>
            <a:pPr marL="285750" indent="-285750">
              <a:buFont typeface="Arial" panose="020B0604020202020204" pitchFamily="34" charset="0"/>
              <a:buChar char="•"/>
            </a:pPr>
            <a:r>
              <a:rPr lang="en-US" b="0" dirty="0" smtClean="0"/>
              <a:t> </a:t>
            </a:r>
            <a:r>
              <a:rPr lang="en-US" dirty="0" smtClean="0"/>
              <a:t>How </a:t>
            </a:r>
            <a:r>
              <a:rPr lang="en-US" dirty="0"/>
              <a:t>does it work?</a:t>
            </a:r>
            <a:r>
              <a:rPr lang="en-US" b="0" dirty="0"/>
              <a:t> </a:t>
            </a:r>
            <a:r>
              <a:rPr lang="en-US" b="0" dirty="0" smtClean="0"/>
              <a:t>– </a:t>
            </a:r>
            <a:r>
              <a:rPr lang="en-US" b="0" dirty="0"/>
              <a:t>Neutrons between physically separated fissile material can influence each </a:t>
            </a:r>
            <a:r>
              <a:rPr lang="en-US" b="0" dirty="0" smtClean="0"/>
              <a:t>other’s neutron </a:t>
            </a:r>
            <a:r>
              <a:rPr lang="en-US" b="0" dirty="0"/>
              <a:t>population (i.e. neutrons from one unit can cause a fission in another physically separated unit and vice versa</a:t>
            </a:r>
            <a:r>
              <a:rPr lang="en-US" b="0" dirty="0" smtClean="0"/>
              <a:t>) increasing the overall reactivity of the system</a:t>
            </a:r>
            <a:endParaRPr lang="en-US" b="0" dirty="0"/>
          </a:p>
          <a:p>
            <a:pPr marL="285750" indent="-285750">
              <a:buFont typeface="Arial" panose="020B0604020202020204" pitchFamily="34" charset="0"/>
              <a:buChar char="•"/>
            </a:pPr>
            <a:r>
              <a:rPr lang="en-US" dirty="0" smtClean="0"/>
              <a:t>How </a:t>
            </a:r>
            <a:r>
              <a:rPr lang="en-US" dirty="0"/>
              <a:t>does it effect reactivity?</a:t>
            </a:r>
            <a:r>
              <a:rPr lang="en-US" b="0" dirty="0"/>
              <a:t> </a:t>
            </a:r>
            <a:r>
              <a:rPr lang="en-US" b="0" dirty="0" smtClean="0"/>
              <a:t>– Typically, more interaction is more reactive, if units are spaced further apart, reactivity decreases. How the units are arranged (i.e. square or triangle pitch) can influence reactivity, stacking of units can influence reactivity, and the number of units interacting will effect reactivity. Examples where increased interaction may be worse?</a:t>
            </a:r>
            <a:endParaRPr lang="en-US" b="0" dirty="0"/>
          </a:p>
          <a:p>
            <a:pPr marL="285750" indent="-285750">
              <a:buFont typeface="Arial" panose="020B0604020202020204" pitchFamily="34" charset="0"/>
              <a:buChar char="•"/>
            </a:pPr>
            <a:r>
              <a:rPr lang="en-US" dirty="0"/>
              <a:t>How often is this used as a controlled parameter?</a:t>
            </a:r>
            <a:r>
              <a:rPr lang="en-US" b="0" dirty="0"/>
              <a:t> </a:t>
            </a:r>
            <a:r>
              <a:rPr lang="en-US" b="0" dirty="0" smtClean="0"/>
              <a:t>– Interaction is often considered in analysis, even if it’s not explicitly controlled. Interaction includes topics such as: interaction with surrounding fissile processes, interaction with system hold up, and storage array</a:t>
            </a:r>
          </a:p>
          <a:p>
            <a:pPr marL="285750" indent="-285750">
              <a:buFont typeface="Arial" panose="020B0604020202020204" pitchFamily="34" charset="0"/>
              <a:buChar char="•"/>
            </a:pPr>
            <a:r>
              <a:rPr lang="en-US" dirty="0" smtClean="0"/>
              <a:t>Concepts related to interaction:</a:t>
            </a:r>
          </a:p>
          <a:p>
            <a:pPr marL="628650" lvl="1" indent="-285750">
              <a:buFont typeface="Arial" panose="020B0604020202020204" pitchFamily="34" charset="0"/>
              <a:buChar char="•"/>
            </a:pPr>
            <a:r>
              <a:rPr lang="en-US" dirty="0" smtClean="0"/>
              <a:t>Spacing and how it effects interaction</a:t>
            </a:r>
            <a:endParaRPr lang="en-US" dirty="0"/>
          </a:p>
          <a:p>
            <a:pPr marL="628650" lvl="1" indent="-285750">
              <a:buFont typeface="Arial" panose="020B0604020202020204" pitchFamily="34" charset="0"/>
              <a:buChar char="•"/>
            </a:pPr>
            <a:r>
              <a:rPr lang="en-US" dirty="0" smtClean="0"/>
              <a:t>Physical controls on interaction</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16</a:t>
            </a:fld>
            <a:endParaRPr lang="en-US" dirty="0"/>
          </a:p>
        </p:txBody>
      </p:sp>
    </p:spTree>
    <p:extLst>
      <p:ext uri="{BB962C8B-B14F-4D97-AF65-F5344CB8AC3E}">
        <p14:creationId xmlns:p14="http://schemas.microsoft.com/office/powerpoint/2010/main" val="2665396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 - Spacing</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is it? </a:t>
            </a:r>
            <a:r>
              <a:rPr lang="en-US" b="0" dirty="0" smtClean="0"/>
              <a:t>– Spacing is, as it sounds, the physical distance between fissile units </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17</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420" y="1574640"/>
            <a:ext cx="8782946" cy="4398455"/>
          </a:xfrm>
          <a:prstGeom prst="rect">
            <a:avLst/>
          </a:prstGeom>
        </p:spPr>
      </p:pic>
    </p:spTree>
    <p:extLst>
      <p:ext uri="{BB962C8B-B14F-4D97-AF65-F5344CB8AC3E}">
        <p14:creationId xmlns:p14="http://schemas.microsoft.com/office/powerpoint/2010/main" val="1270979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 – Physical Controls</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are the typical physical controls? </a:t>
            </a:r>
            <a:r>
              <a:rPr lang="en-US" b="0" dirty="0" smtClean="0"/>
              <a:t>– These can be required spacers installed so that discrete units cannot be placed closer together. Often with containers and dollies, spacing is built into the design to decrease interaction between units in the container/dolly and between other containers/dollies.</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662" y="1917051"/>
            <a:ext cx="4465458" cy="455100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1917051"/>
            <a:ext cx="5836782" cy="4693746"/>
          </a:xfrm>
          <a:prstGeom prst="rect">
            <a:avLst/>
          </a:prstGeom>
        </p:spPr>
      </p:pic>
    </p:spTree>
    <p:extLst>
      <p:ext uri="{BB962C8B-B14F-4D97-AF65-F5344CB8AC3E}">
        <p14:creationId xmlns:p14="http://schemas.microsoft.com/office/powerpoint/2010/main" val="3918992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Concentration – Fissile Material Concentration or Density</a:t>
            </a:r>
            <a:endParaRPr lang="en-US" dirty="0"/>
          </a:p>
        </p:txBody>
      </p:sp>
      <p:sp>
        <p:nvSpPr>
          <p:cNvPr id="3" name="Content Placeholder 2"/>
          <p:cNvSpPr>
            <a:spLocks noGrp="1"/>
          </p:cNvSpPr>
          <p:nvPr>
            <p:ph idx="1"/>
          </p:nvPr>
        </p:nvSpPr>
        <p:spPr>
          <a:xfrm>
            <a:off x="406400" y="990599"/>
            <a:ext cx="11379200" cy="5516565"/>
          </a:xfrm>
        </p:spPr>
        <p:txBody>
          <a:bodyPr/>
          <a:lstStyle/>
          <a:p>
            <a:pPr marL="285750" indent="-285750">
              <a:buFont typeface="Arial" panose="020B0604020202020204" pitchFamily="34" charset="0"/>
              <a:buChar char="•"/>
            </a:pPr>
            <a:r>
              <a:rPr lang="en-US" dirty="0"/>
              <a:t>What is it? </a:t>
            </a:r>
            <a:r>
              <a:rPr lang="en-US" b="0" dirty="0" smtClean="0"/>
              <a:t>– Typically referencing the g fissile/L of solution or g fissile/cm</a:t>
            </a:r>
            <a:r>
              <a:rPr lang="en-US" b="0" baseline="30000" dirty="0" smtClean="0"/>
              <a:t>3</a:t>
            </a:r>
            <a:r>
              <a:rPr lang="en-US" b="0" dirty="0" smtClean="0"/>
              <a:t> of metals or compounds</a:t>
            </a:r>
            <a:endParaRPr lang="en-US" b="0" dirty="0"/>
          </a:p>
          <a:p>
            <a:pPr marL="285750" indent="-285750">
              <a:buFont typeface="Arial" panose="020B0604020202020204" pitchFamily="34" charset="0"/>
              <a:buChar char="•"/>
            </a:pPr>
            <a:r>
              <a:rPr lang="en-US" b="0" dirty="0"/>
              <a:t> </a:t>
            </a:r>
            <a:r>
              <a:rPr lang="en-US" dirty="0"/>
              <a:t>How does it work?</a:t>
            </a:r>
            <a:r>
              <a:rPr lang="en-US" b="0" dirty="0"/>
              <a:t> </a:t>
            </a:r>
            <a:r>
              <a:rPr lang="en-US" b="0" dirty="0" smtClean="0"/>
              <a:t>– For dry compounds, lowering density introduces void space, for solution it introduces more moderation</a:t>
            </a:r>
            <a:endParaRPr lang="en-US" b="0" dirty="0"/>
          </a:p>
          <a:p>
            <a:pPr marL="285750" indent="-285750">
              <a:buFont typeface="Arial" panose="020B0604020202020204" pitchFamily="34" charset="0"/>
              <a:buChar char="•"/>
            </a:pPr>
            <a:r>
              <a:rPr lang="en-US" dirty="0"/>
              <a:t>How does it effect reactivity?</a:t>
            </a:r>
            <a:r>
              <a:rPr lang="en-US" b="0" dirty="0"/>
              <a:t> </a:t>
            </a:r>
            <a:r>
              <a:rPr lang="en-US" b="0" dirty="0" smtClean="0"/>
              <a:t>– For dry compounds, lower density materials will be less reactive. If moderated, lower density solutions or compounds could be more reactive</a:t>
            </a:r>
            <a:endParaRPr lang="en-US" b="0" dirty="0"/>
          </a:p>
          <a:p>
            <a:pPr marL="285750" indent="-285750">
              <a:buFont typeface="Arial" panose="020B0604020202020204" pitchFamily="34" charset="0"/>
              <a:buChar char="•"/>
            </a:pPr>
            <a:r>
              <a:rPr lang="en-US" dirty="0"/>
              <a:t>How often is this used as a controlled parameter?</a:t>
            </a:r>
            <a:r>
              <a:rPr lang="en-US" b="0" dirty="0"/>
              <a:t> – </a:t>
            </a:r>
            <a:r>
              <a:rPr lang="en-US" b="0" dirty="0" smtClean="0"/>
              <a:t>max concentration of solution and max density of oxides/other compounds is often credited in analysis</a:t>
            </a:r>
            <a:endParaRPr lang="en-US" b="0" dirty="0"/>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19</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5399"/>
          <a:stretch/>
        </p:blipFill>
        <p:spPr>
          <a:xfrm>
            <a:off x="83557" y="3874344"/>
            <a:ext cx="11702043" cy="2724102"/>
          </a:xfrm>
          <a:prstGeom prst="rect">
            <a:avLst/>
          </a:prstGeom>
        </p:spPr>
      </p:pic>
    </p:spTree>
    <p:extLst>
      <p:ext uri="{BB962C8B-B14F-4D97-AF65-F5344CB8AC3E}">
        <p14:creationId xmlns:p14="http://schemas.microsoft.com/office/powerpoint/2010/main" val="2711398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Outline</a:t>
            </a:r>
            <a:endParaRPr lang="en-US" dirty="0"/>
          </a:p>
        </p:txBody>
      </p:sp>
      <p:sp>
        <p:nvSpPr>
          <p:cNvPr id="8" name="Content Placeholder 7"/>
          <p:cNvSpPr>
            <a:spLocks noGrp="1"/>
          </p:cNvSpPr>
          <p:nvPr>
            <p:ph idx="1"/>
          </p:nvPr>
        </p:nvSpPr>
        <p:spPr>
          <a:xfrm>
            <a:off x="406400" y="990600"/>
            <a:ext cx="11379200" cy="4800600"/>
          </a:xfrm>
        </p:spPr>
        <p:txBody>
          <a:bodyPr/>
          <a:lstStyle/>
          <a:p>
            <a:pPr marL="285750" indent="-285750">
              <a:spcBef>
                <a:spcPts val="1200"/>
              </a:spcBef>
              <a:buFont typeface="Arial" panose="020B0604020202020204" pitchFamily="34" charset="0"/>
              <a:buChar char="•"/>
            </a:pPr>
            <a:r>
              <a:rPr lang="en-US" dirty="0" smtClean="0"/>
              <a:t>Introduction to MAGICMERV</a:t>
            </a:r>
          </a:p>
          <a:p>
            <a:pPr marL="285750" indent="-285750">
              <a:spcBef>
                <a:spcPts val="1200"/>
              </a:spcBef>
              <a:buFont typeface="Arial" panose="020B0604020202020204" pitchFamily="34" charset="0"/>
              <a:buChar char="•"/>
            </a:pPr>
            <a:r>
              <a:rPr lang="en-US" dirty="0" smtClean="0"/>
              <a:t>Mass</a:t>
            </a:r>
          </a:p>
          <a:p>
            <a:pPr marL="285750" indent="-285750">
              <a:spcBef>
                <a:spcPts val="1200"/>
              </a:spcBef>
              <a:buFont typeface="Arial" panose="020B0604020202020204" pitchFamily="34" charset="0"/>
              <a:buChar char="•"/>
            </a:pPr>
            <a:r>
              <a:rPr lang="en-US" dirty="0" smtClean="0"/>
              <a:t>Absorption</a:t>
            </a:r>
          </a:p>
          <a:p>
            <a:pPr marL="285750" indent="-285750">
              <a:spcBef>
                <a:spcPts val="1200"/>
              </a:spcBef>
              <a:buFont typeface="Arial" panose="020B0604020202020204" pitchFamily="34" charset="0"/>
              <a:buChar char="•"/>
            </a:pPr>
            <a:r>
              <a:rPr lang="en-US" dirty="0" smtClean="0"/>
              <a:t>Geometry</a:t>
            </a:r>
          </a:p>
          <a:p>
            <a:pPr marL="285750" indent="-285750">
              <a:spcBef>
                <a:spcPts val="1200"/>
              </a:spcBef>
              <a:buFont typeface="Arial" panose="020B0604020202020204" pitchFamily="34" charset="0"/>
              <a:buChar char="•"/>
            </a:pPr>
            <a:r>
              <a:rPr lang="en-US" dirty="0" smtClean="0"/>
              <a:t>Interaction</a:t>
            </a:r>
          </a:p>
          <a:p>
            <a:pPr marL="285750" indent="-285750">
              <a:spcBef>
                <a:spcPts val="1200"/>
              </a:spcBef>
              <a:buFont typeface="Arial" panose="020B0604020202020204" pitchFamily="34" charset="0"/>
              <a:buChar char="•"/>
            </a:pPr>
            <a:r>
              <a:rPr lang="en-US" dirty="0" smtClean="0"/>
              <a:t>Concentration</a:t>
            </a:r>
          </a:p>
          <a:p>
            <a:pPr marL="285750" indent="-285750">
              <a:spcBef>
                <a:spcPts val="1200"/>
              </a:spcBef>
              <a:buFont typeface="Arial" panose="020B0604020202020204" pitchFamily="34" charset="0"/>
              <a:buChar char="•"/>
            </a:pPr>
            <a:r>
              <a:rPr lang="en-US" dirty="0" smtClean="0"/>
              <a:t>Moderation</a:t>
            </a:r>
          </a:p>
          <a:p>
            <a:pPr marL="285750" indent="-285750">
              <a:spcBef>
                <a:spcPts val="1200"/>
              </a:spcBef>
              <a:buFont typeface="Arial" panose="020B0604020202020204" pitchFamily="34" charset="0"/>
              <a:buChar char="•"/>
            </a:pPr>
            <a:r>
              <a:rPr lang="en-US" dirty="0" smtClean="0"/>
              <a:t>Enrichment</a:t>
            </a:r>
          </a:p>
          <a:p>
            <a:pPr marL="285750" indent="-285750">
              <a:spcBef>
                <a:spcPts val="1200"/>
              </a:spcBef>
              <a:buFont typeface="Arial" panose="020B0604020202020204" pitchFamily="34" charset="0"/>
              <a:buChar char="•"/>
            </a:pPr>
            <a:r>
              <a:rPr lang="en-US" dirty="0" smtClean="0"/>
              <a:t>Reflection</a:t>
            </a:r>
          </a:p>
          <a:p>
            <a:pPr marL="285750" indent="-285750">
              <a:spcBef>
                <a:spcPts val="1200"/>
              </a:spcBef>
              <a:buFont typeface="Arial" panose="020B0604020202020204" pitchFamily="34" charset="0"/>
              <a:buChar char="•"/>
            </a:pPr>
            <a:r>
              <a:rPr lang="en-US" dirty="0" smtClean="0"/>
              <a:t>Volume</a:t>
            </a:r>
            <a:endParaRPr lang="en-US" dirty="0"/>
          </a:p>
        </p:txBody>
      </p:sp>
      <p:sp>
        <p:nvSpPr>
          <p:cNvPr id="6" name="Slide Number Placeholder 5"/>
          <p:cNvSpPr>
            <a:spLocks noGrp="1"/>
          </p:cNvSpPr>
          <p:nvPr>
            <p:ph type="sldNum" sz="quarter" idx="4294967295"/>
          </p:nvPr>
        </p:nvSpPr>
        <p:spPr>
          <a:xfrm>
            <a:off x="11582400" y="6324600"/>
            <a:ext cx="609600" cy="365125"/>
          </a:xfrm>
        </p:spPr>
        <p:txBody>
          <a:bodyPr/>
          <a:lstStyle/>
          <a:p>
            <a:pPr>
              <a:defRPr/>
            </a:pPr>
            <a:fld id="{A7B10A47-14A5-4C25-A6F3-FAEED61D5604}" type="slidenum">
              <a:rPr lang="en-US" smtClean="0"/>
              <a:pPr>
                <a:defRPr/>
              </a:pPr>
              <a:t>2</a:t>
            </a:fld>
            <a:endParaRPr lang="en-US"/>
          </a:p>
        </p:txBody>
      </p:sp>
    </p:spTree>
    <p:extLst>
      <p:ext uri="{BB962C8B-B14F-4D97-AF65-F5344CB8AC3E}">
        <p14:creationId xmlns:p14="http://schemas.microsoft.com/office/powerpoint/2010/main" val="2234089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Concentration – Varying Density Materials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2105" y="1228344"/>
            <a:ext cx="3927599" cy="2232223"/>
          </a:xfrm>
        </p:spPr>
      </p:pic>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882" y="1118616"/>
            <a:ext cx="3238942" cy="24097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43" y="3528389"/>
            <a:ext cx="2023872" cy="304190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1381" y="3748477"/>
            <a:ext cx="3027378" cy="200691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7026" y="4613148"/>
            <a:ext cx="3364917" cy="1957145"/>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34342" t="14947" r="28489" b="8947"/>
          <a:stretch/>
        </p:blipFill>
        <p:spPr>
          <a:xfrm>
            <a:off x="9810210" y="898527"/>
            <a:ext cx="1747806" cy="5168359"/>
          </a:xfrm>
          <a:prstGeom prst="rect">
            <a:avLst/>
          </a:prstGeom>
        </p:spPr>
      </p:pic>
    </p:spTree>
    <p:extLst>
      <p:ext uri="{BB962C8B-B14F-4D97-AF65-F5344CB8AC3E}">
        <p14:creationId xmlns:p14="http://schemas.microsoft.com/office/powerpoint/2010/main" val="455286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Moderation</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What is it? </a:t>
            </a:r>
            <a:r>
              <a:rPr lang="en-US" b="0" dirty="0" smtClean="0"/>
              <a:t>– Introduction of some material that can effectively slow neutrons through multiple scatters</a:t>
            </a:r>
          </a:p>
          <a:p>
            <a:pPr marL="285750" indent="-285750">
              <a:buFont typeface="Arial" panose="020B0604020202020204" pitchFamily="34" charset="0"/>
              <a:buChar char="•"/>
            </a:pPr>
            <a:r>
              <a:rPr lang="en-US" b="0" dirty="0" smtClean="0"/>
              <a:t> </a:t>
            </a:r>
            <a:r>
              <a:rPr lang="en-US" dirty="0" smtClean="0"/>
              <a:t>How does it work?</a:t>
            </a:r>
            <a:r>
              <a:rPr lang="en-US" b="0" dirty="0" smtClean="0"/>
              <a:t> – Neutrons lose energy when they scatter, more energy is lost per scatter if the nucleus is closer to the size of a neutron (i.e. hydrogen)</a:t>
            </a:r>
          </a:p>
          <a:p>
            <a:pPr marL="285750" indent="-285750">
              <a:buFont typeface="Arial" panose="020B0604020202020204" pitchFamily="34" charset="0"/>
              <a:buChar char="•"/>
            </a:pPr>
            <a:r>
              <a:rPr lang="en-US" dirty="0" smtClean="0"/>
              <a:t>How </a:t>
            </a:r>
            <a:r>
              <a:rPr lang="en-US" dirty="0"/>
              <a:t>does it effect reactivity?</a:t>
            </a:r>
            <a:r>
              <a:rPr lang="en-US" b="0" dirty="0"/>
              <a:t> </a:t>
            </a:r>
            <a:r>
              <a:rPr lang="en-US" b="0" dirty="0" smtClean="0"/>
              <a:t>– Mixing fissile with a moderator will increase reactivity to an optimum, then it will decrease reactivity</a:t>
            </a:r>
            <a:endParaRPr lang="en-US" b="0" dirty="0"/>
          </a:p>
          <a:p>
            <a:pPr marL="285750" indent="-285750">
              <a:buFont typeface="Arial" panose="020B0604020202020204" pitchFamily="34" charset="0"/>
              <a:buChar char="•"/>
            </a:pPr>
            <a:r>
              <a:rPr lang="en-US" dirty="0"/>
              <a:t>How often is this used as a controlled parameter</a:t>
            </a:r>
            <a:r>
              <a:rPr lang="en-US" dirty="0" smtClean="0"/>
              <a:t>?</a:t>
            </a:r>
            <a:r>
              <a:rPr lang="en-US" b="0" dirty="0"/>
              <a:t> </a:t>
            </a:r>
            <a:r>
              <a:rPr lang="en-US" b="0" dirty="0" smtClean="0"/>
              <a:t>– Moderation is often considered in analyses because it is so common (i.e. sprinklers, leaking pipes/roofs, oils, etc…)</a:t>
            </a:r>
            <a:endParaRPr lang="en-US" b="0" dirty="0"/>
          </a:p>
          <a:p>
            <a:pPr marL="285750" indent="-285750">
              <a:buFont typeface="Arial" panose="020B0604020202020204" pitchFamily="34" charset="0"/>
              <a:buChar char="•"/>
            </a:pPr>
            <a:r>
              <a:rPr lang="en-US" dirty="0"/>
              <a:t>Concepts related to </a:t>
            </a:r>
            <a:r>
              <a:rPr lang="en-US" dirty="0" smtClean="0"/>
              <a:t>Moderation:</a:t>
            </a:r>
          </a:p>
          <a:p>
            <a:pPr marL="628650" lvl="1" indent="-285750">
              <a:buFont typeface="Arial" panose="020B0604020202020204" pitchFamily="34" charset="0"/>
              <a:buChar char="•"/>
            </a:pPr>
            <a:r>
              <a:rPr lang="en-US" dirty="0" smtClean="0"/>
              <a:t>Over-moderation versus under-moderation</a:t>
            </a:r>
          </a:p>
          <a:p>
            <a:pPr marL="628650" lvl="1" indent="-285750">
              <a:buFont typeface="Arial" panose="020B0604020202020204" pitchFamily="34" charset="0"/>
              <a:buChar char="•"/>
            </a:pPr>
            <a:r>
              <a:rPr lang="en-US" dirty="0" smtClean="0"/>
              <a:t>Average logarithmic </a:t>
            </a:r>
            <a:r>
              <a:rPr lang="en-US" dirty="0"/>
              <a:t>e</a:t>
            </a:r>
            <a:r>
              <a:rPr lang="en-US" dirty="0" smtClean="0"/>
              <a:t>nergy </a:t>
            </a:r>
            <a:r>
              <a:rPr lang="en-US" dirty="0"/>
              <a:t>d</a:t>
            </a:r>
            <a:r>
              <a:rPr lang="en-US" dirty="0" smtClean="0"/>
              <a:t>ecrement</a:t>
            </a:r>
            <a:endParaRPr lang="en-US" dirty="0"/>
          </a:p>
          <a:p>
            <a:pPr marL="628650" lvl="1" indent="-285750">
              <a:buFont typeface="Arial" panose="020B0604020202020204" pitchFamily="34" charset="0"/>
              <a:buChar char="•"/>
            </a:pPr>
            <a:r>
              <a:rPr lang="en-US" dirty="0" smtClean="0"/>
              <a:t>Moderating ratio</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21</a:t>
            </a:fld>
            <a:endParaRPr lang="en-US" dirty="0"/>
          </a:p>
        </p:txBody>
      </p:sp>
    </p:spTree>
    <p:extLst>
      <p:ext uri="{BB962C8B-B14F-4D97-AF65-F5344CB8AC3E}">
        <p14:creationId xmlns:p14="http://schemas.microsoft.com/office/powerpoint/2010/main" val="71591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Moderation – Over-moderation Versus Under-moderation</a:t>
            </a:r>
            <a:endParaRPr lang="en-US" dirty="0"/>
          </a:p>
        </p:txBody>
      </p:sp>
      <p:sp>
        <p:nvSpPr>
          <p:cNvPr id="3" name="Content Placeholder 2"/>
          <p:cNvSpPr>
            <a:spLocks noGrp="1"/>
          </p:cNvSpPr>
          <p:nvPr>
            <p:ph idx="1"/>
          </p:nvPr>
        </p:nvSpPr>
        <p:spPr/>
        <p:txBody>
          <a:bodyPr/>
          <a:lstStyle/>
          <a:p>
            <a:pPr marL="285750" indent="-285750">
              <a:spcBef>
                <a:spcPts val="600"/>
              </a:spcBef>
              <a:buFont typeface="Arial" panose="020B0604020202020204" pitchFamily="34" charset="0"/>
              <a:buChar char="•"/>
            </a:pPr>
            <a:r>
              <a:rPr lang="en-US" dirty="0" smtClean="0"/>
              <a:t>What is over-moderation? </a:t>
            </a:r>
            <a:r>
              <a:rPr lang="en-US" b="0" dirty="0" smtClean="0"/>
              <a:t>– Fissile has been moderated so much that individual fissile atoms no longer interact</a:t>
            </a:r>
          </a:p>
          <a:p>
            <a:pPr marL="285750" indent="-285750">
              <a:spcBef>
                <a:spcPts val="600"/>
              </a:spcBef>
              <a:buFont typeface="Arial" panose="020B0604020202020204" pitchFamily="34" charset="0"/>
              <a:buChar char="•"/>
            </a:pPr>
            <a:r>
              <a:rPr lang="en-US" dirty="0" smtClean="0"/>
              <a:t>What is under-moderation? </a:t>
            </a:r>
            <a:r>
              <a:rPr lang="en-US" b="0" dirty="0" smtClean="0"/>
              <a:t>– Fissile has not been moderated enough to reach optimum</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22</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328" t="11458" r="10793" b="3690"/>
          <a:stretch/>
        </p:blipFill>
        <p:spPr>
          <a:xfrm>
            <a:off x="3286919" y="1990900"/>
            <a:ext cx="5618162" cy="4698828"/>
          </a:xfrm>
          <a:prstGeom prst="rect">
            <a:avLst/>
          </a:prstGeom>
        </p:spPr>
      </p:pic>
      <p:cxnSp>
        <p:nvCxnSpPr>
          <p:cNvPr id="15" name="Straight Connector 14"/>
          <p:cNvCxnSpPr/>
          <p:nvPr/>
        </p:nvCxnSpPr>
        <p:spPr>
          <a:xfrm flipH="1">
            <a:off x="4970206" y="1990900"/>
            <a:ext cx="0" cy="389111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551471" y="3967316"/>
            <a:ext cx="227125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117359" y="3967316"/>
            <a:ext cx="469981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19682" y="4163333"/>
            <a:ext cx="2020529" cy="353962"/>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Over-moderated</a:t>
            </a:r>
            <a:endParaRPr lang="en-US" dirty="0"/>
          </a:p>
        </p:txBody>
      </p:sp>
      <p:sp>
        <p:nvSpPr>
          <p:cNvPr id="22" name="Rectangle 21"/>
          <p:cNvSpPr/>
          <p:nvPr/>
        </p:nvSpPr>
        <p:spPr>
          <a:xfrm>
            <a:off x="6410465" y="4163333"/>
            <a:ext cx="2020529" cy="353962"/>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Under-moderated</a:t>
            </a:r>
            <a:endParaRPr lang="en-US" dirty="0"/>
          </a:p>
        </p:txBody>
      </p:sp>
      <p:sp>
        <p:nvSpPr>
          <p:cNvPr id="23" name="Rectangle 22"/>
          <p:cNvSpPr/>
          <p:nvPr/>
        </p:nvSpPr>
        <p:spPr>
          <a:xfrm>
            <a:off x="4391333" y="5919019"/>
            <a:ext cx="1157746" cy="353962"/>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Optimal</a:t>
            </a:r>
            <a:endParaRPr lang="en-US" dirty="0"/>
          </a:p>
        </p:txBody>
      </p:sp>
    </p:spTree>
    <p:extLst>
      <p:ext uri="{BB962C8B-B14F-4D97-AF65-F5344CB8AC3E}">
        <p14:creationId xmlns:p14="http://schemas.microsoft.com/office/powerpoint/2010/main" val="2274726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Moderation – Average </a:t>
            </a:r>
            <a:r>
              <a:rPr lang="en-US" dirty="0"/>
              <a:t>Logarithmic </a:t>
            </a:r>
            <a:r>
              <a:rPr lang="en-US" dirty="0" smtClean="0"/>
              <a:t>Energy Decrement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06400" y="990600"/>
                <a:ext cx="11379200" cy="3474088"/>
              </a:xfrm>
            </p:spPr>
            <p:txBody>
              <a:bodyPr/>
              <a:lstStyle/>
              <a:p>
                <a:r>
                  <a:rPr lang="en-US" dirty="0" smtClean="0"/>
                  <a:t>What is it? </a:t>
                </a:r>
                <a:r>
                  <a:rPr lang="en-US" b="0" dirty="0" smtClean="0"/>
                  <a:t>– Describes average energy loss of neutron per collision based on size of nucleus</a:t>
                </a:r>
              </a:p>
              <a:p>
                <a:pPr algn="ctr"/>
                <a:r>
                  <a:rPr lang="en-US" u="sng" dirty="0" smtClean="0"/>
                  <a:t>Quick Derivation</a:t>
                </a:r>
              </a:p>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𝒔</m:t>
                          </m:r>
                        </m:sub>
                      </m:sSub>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𝑴</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𝒎</m:t>
                                      </m:r>
                                    </m:e>
                                    <m:sub>
                                      <m:r>
                                        <a:rPr lang="en-US" b="1" i="1" smtClean="0">
                                          <a:latin typeface="Cambria Math" panose="02040503050406030204" pitchFamily="18" charset="0"/>
                                        </a:rPr>
                                        <m:t>𝒏</m:t>
                                      </m:r>
                                    </m:sub>
                                  </m:sSub>
                                </m:num>
                                <m:den>
                                  <m:r>
                                    <a:rPr lang="en-US" b="1" i="1" smtClean="0">
                                      <a:latin typeface="Cambria Math" panose="02040503050406030204" pitchFamily="18" charset="0"/>
                                    </a:rPr>
                                    <m:t>𝑴</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𝒎</m:t>
                                      </m:r>
                                    </m:e>
                                    <m:sub>
                                      <m:r>
                                        <a:rPr lang="en-US" b="1" i="1" smtClean="0">
                                          <a:latin typeface="Cambria Math" panose="02040503050406030204" pitchFamily="18" charset="0"/>
                                        </a:rPr>
                                        <m:t>𝒏</m:t>
                                      </m:r>
                                    </m:sub>
                                  </m:sSub>
                                </m:den>
                              </m:f>
                            </m:e>
                          </m:d>
                        </m:e>
                        <m:sup>
                          <m:r>
                            <a:rPr lang="en-US" b="1" i="0" smtClean="0">
                              <a:latin typeface="Cambria Math" panose="02040503050406030204" pitchFamily="18" charset="0"/>
                            </a:rPr>
                            <m:t>𝟐</m:t>
                          </m:r>
                        </m:sup>
                      </m:sSup>
                      <m:sSub>
                        <m:sSubPr>
                          <m:ctrlPr>
                            <a:rPr lang="en-US" b="1" i="1" smtClean="0">
                              <a:latin typeface="Cambria Math" panose="02040503050406030204" pitchFamily="18" charset="0"/>
                            </a:rPr>
                          </m:ctrlPr>
                        </m:sSubPr>
                        <m:e>
                          <m:r>
                            <a:rPr lang="en-US" b="1" i="0" smtClean="0">
                              <a:latin typeface="Cambria Math" panose="02040503050406030204" pitchFamily="18" charset="0"/>
                            </a:rPr>
                            <m:t>𝐄</m:t>
                          </m:r>
                        </m:e>
                        <m:sub>
                          <m:r>
                            <a:rPr lang="en-US" b="1" i="0" smtClean="0">
                              <a:latin typeface="Cambria Math" panose="02040503050406030204" pitchFamily="18" charset="0"/>
                            </a:rPr>
                            <m:t>𝐢</m:t>
                          </m:r>
                        </m:sub>
                      </m:sSub>
                      <m:r>
                        <a:rPr lang="en-US" b="1" i="0" smtClean="0">
                          <a:latin typeface="Cambria Math" panose="02040503050406030204" pitchFamily="18" charset="0"/>
                        </a:rPr>
                        <m:t>→</m:t>
                      </m:r>
                      <m:sSub>
                        <m:sSubPr>
                          <m:ctrlPr>
                            <a:rPr lang="en-US" b="1" i="1" smtClean="0">
                              <a:latin typeface="Cambria Math" panose="02040503050406030204" pitchFamily="18" charset="0"/>
                            </a:rPr>
                          </m:ctrlPr>
                        </m:sSubPr>
                        <m:e>
                          <m:r>
                            <a:rPr lang="en-US" b="1" i="0" smtClean="0">
                              <a:latin typeface="Cambria Math" panose="02040503050406030204" pitchFamily="18" charset="0"/>
                            </a:rPr>
                            <m:t>𝐄</m:t>
                          </m:r>
                        </m:e>
                        <m:sub>
                          <m:r>
                            <a:rPr lang="en-US" b="1" i="0" smtClean="0">
                              <a:latin typeface="Cambria Math" panose="02040503050406030204" pitchFamily="18" charset="0"/>
                            </a:rPr>
                            <m:t>𝐬</m:t>
                          </m:r>
                        </m:sub>
                      </m:sSub>
                      <m:r>
                        <a:rPr lang="en-US" b="1" i="0" smtClean="0">
                          <a:latin typeface="Cambria Math" panose="02040503050406030204" pitchFamily="18" charset="0"/>
                        </a:rPr>
                        <m:t>=</m:t>
                      </m:r>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𝟏</m:t>
                                  </m:r>
                                </m:num>
                                <m:den>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𝟏</m:t>
                                  </m:r>
                                </m:den>
                              </m:f>
                            </m:e>
                          </m:d>
                        </m:e>
                        <m:sup>
                          <m:r>
                            <a:rPr lang="en-US" b="1" i="0" smtClean="0">
                              <a:latin typeface="Cambria Math" panose="02040503050406030204" pitchFamily="18" charset="0"/>
                            </a:rPr>
                            <m:t>𝟐</m:t>
                          </m:r>
                        </m:sup>
                      </m:sSup>
                      <m:sSub>
                        <m:sSubPr>
                          <m:ctrlPr>
                            <a:rPr lang="en-US" b="1" i="1" smtClean="0">
                              <a:latin typeface="Cambria Math" panose="02040503050406030204" pitchFamily="18" charset="0"/>
                            </a:rPr>
                          </m:ctrlPr>
                        </m:sSubPr>
                        <m:e>
                          <m:r>
                            <a:rPr lang="en-US" b="1" i="0" smtClean="0">
                              <a:latin typeface="Cambria Math" panose="02040503050406030204" pitchFamily="18" charset="0"/>
                            </a:rPr>
                            <m:t>𝐄</m:t>
                          </m:r>
                        </m:e>
                        <m:sub>
                          <m:r>
                            <a:rPr lang="en-US" b="1" i="0" smtClean="0">
                              <a:latin typeface="Cambria Math" panose="02040503050406030204" pitchFamily="18" charset="0"/>
                            </a:rPr>
                            <m:t>𝐢</m:t>
                          </m:r>
                        </m:sub>
                      </m:sSub>
                      <m:r>
                        <a:rPr lang="en-US" b="1" i="0" smtClean="0">
                          <a:latin typeface="Cambria Math" panose="02040503050406030204" pitchFamily="18" charset="0"/>
                        </a:rPr>
                        <m:t>;   </m:t>
                      </m:r>
                      <m:r>
                        <a:rPr lang="en-US" b="1" i="0" smtClean="0">
                          <a:latin typeface="Cambria Math" panose="02040503050406030204" pitchFamily="18" charset="0"/>
                        </a:rPr>
                        <m:t>𝐢𝐟</m:t>
                      </m:r>
                      <m:r>
                        <a:rPr lang="en-US" b="1" i="0" smtClean="0">
                          <a:latin typeface="Cambria Math" panose="02040503050406030204" pitchFamily="18" charset="0"/>
                        </a:rPr>
                        <m:t> </m:t>
                      </m:r>
                      <m:r>
                        <a:rPr lang="en-US" i="1">
                          <a:latin typeface="Cambria Math" panose="02040503050406030204" pitchFamily="18" charset="0"/>
                        </a:rPr>
                        <m:t>𝜶</m:t>
                      </m:r>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num>
                                <m:den>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den>
                              </m:f>
                            </m:e>
                          </m:d>
                        </m:e>
                        <m:sup>
                          <m:r>
                            <a:rPr lang="en-US" i="1">
                              <a:latin typeface="Cambria Math" panose="02040503050406030204" pitchFamily="18" charset="0"/>
                            </a:rPr>
                            <m:t>𝟐</m:t>
                          </m:r>
                        </m:sup>
                      </m:sSup>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𝒔</m:t>
                          </m:r>
                        </m:sub>
                      </m:sSub>
                      <m:r>
                        <a:rPr lang="en-US" b="1" i="1" smtClean="0">
                          <a:latin typeface="Cambria Math" panose="02040503050406030204" pitchFamily="18" charset="0"/>
                        </a:rPr>
                        <m:t>=</m:t>
                      </m:r>
                      <m:r>
                        <a:rPr lang="en-US" b="1" i="1" smtClean="0">
                          <a:latin typeface="Cambria Math" panose="02040503050406030204" pitchFamily="18" charset="0"/>
                        </a:rPr>
                        <m:t>𝜶</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𝒊</m:t>
                          </m:r>
                        </m:sub>
                      </m:sSub>
                    </m:oMath>
                  </m:oMathPara>
                </a14:m>
                <a:endParaRPr lang="en-US" b="1" dirty="0" smtClean="0"/>
              </a:p>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𝝃</m:t>
                      </m:r>
                      <m:r>
                        <a:rPr lang="en-US" b="1" i="1" smtClean="0">
                          <a:latin typeface="Cambria Math" panose="02040503050406030204" pitchFamily="18" charset="0"/>
                        </a:rPr>
                        <m:t>=</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𝒍𝒏</m:t>
                          </m:r>
                          <m:d>
                            <m:dPr>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𝒊</m:t>
                                  </m:r>
                                </m:sub>
                              </m:sSub>
                            </m:e>
                          </m:d>
                          <m:r>
                            <a:rPr lang="en-US" b="1" i="1" smtClean="0">
                              <a:latin typeface="Cambria Math" panose="02040503050406030204" pitchFamily="18" charset="0"/>
                            </a:rPr>
                            <m:t>−</m:t>
                          </m:r>
                          <m:r>
                            <a:rPr lang="en-US" b="1" i="1" smtClean="0">
                              <a:latin typeface="Cambria Math" panose="02040503050406030204" pitchFamily="18" charset="0"/>
                            </a:rPr>
                            <m:t>𝒍𝒏</m:t>
                          </m:r>
                          <m:d>
                            <m:dPr>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𝒔</m:t>
                                  </m:r>
                                </m:sub>
                              </m:sSub>
                            </m:e>
                          </m:d>
                        </m:e>
                      </m:acc>
                      <m:r>
                        <a:rPr lang="en-US" b="1" i="1" smtClean="0">
                          <a:latin typeface="Cambria Math" panose="02040503050406030204" pitchFamily="18" charset="0"/>
                        </a:rPr>
                        <m:t>=</m:t>
                      </m:r>
                      <m:nary>
                        <m:naryPr>
                          <m:limLoc m:val="undOvr"/>
                          <m:ctrlPr>
                            <a:rPr lang="en-US" i="1">
                              <a:latin typeface="Cambria Math" panose="02040503050406030204" pitchFamily="18" charset="0"/>
                            </a:rPr>
                          </m:ctrlPr>
                        </m:naryPr>
                        <m:sub>
                          <m:r>
                            <a:rPr lang="en-US" i="1">
                              <a:latin typeface="Cambria Math" panose="02040503050406030204" pitchFamily="18" charset="0"/>
                            </a:rPr>
                            <m:t>𝜶</m:t>
                          </m:r>
                          <m:sSub>
                            <m:sSubPr>
                              <m:ctrlPr>
                                <a:rPr lang="en-US" i="1">
                                  <a:latin typeface="Cambria Math" panose="02040503050406030204" pitchFamily="18" charset="0"/>
                                </a:rPr>
                              </m:ctrlPr>
                            </m:sSubPr>
                            <m:e>
                              <m:r>
                                <a:rPr lang="en-US" i="1">
                                  <a:latin typeface="Cambria Math" panose="02040503050406030204" pitchFamily="18" charset="0"/>
                                </a:rPr>
                                <m:t>𝑬</m:t>
                              </m:r>
                            </m:e>
                            <m:sub>
                              <m:r>
                                <a:rPr lang="en-US" i="1">
                                  <a:latin typeface="Cambria Math" panose="02040503050406030204" pitchFamily="18" charset="0"/>
                                </a:rPr>
                                <m:t>𝒊</m:t>
                              </m:r>
                            </m:sub>
                          </m:sSub>
                        </m:sub>
                        <m:sup>
                          <m:sSub>
                            <m:sSubPr>
                              <m:ctrlPr>
                                <a:rPr lang="en-US" i="1">
                                  <a:latin typeface="Cambria Math" panose="02040503050406030204" pitchFamily="18" charset="0"/>
                                </a:rPr>
                              </m:ctrlPr>
                            </m:sSubPr>
                            <m:e>
                              <m:r>
                                <a:rPr lang="en-US" i="1">
                                  <a:latin typeface="Cambria Math" panose="02040503050406030204" pitchFamily="18" charset="0"/>
                                </a:rPr>
                                <m:t>𝑬</m:t>
                              </m:r>
                            </m:e>
                            <m:sub>
                              <m:r>
                                <a:rPr lang="en-US" i="1">
                                  <a:latin typeface="Cambria Math" panose="02040503050406030204" pitchFamily="18" charset="0"/>
                                </a:rPr>
                                <m:t>𝒊</m:t>
                              </m:r>
                            </m:sub>
                          </m:sSub>
                        </m:sup>
                        <m:e>
                          <m:r>
                            <a:rPr lang="en-US" i="1">
                              <a:latin typeface="Cambria Math" panose="02040503050406030204" pitchFamily="18" charset="0"/>
                            </a:rPr>
                            <m:t>𝒍𝒏</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𝑬</m:t>
                                      </m:r>
                                    </m:e>
                                    <m:sub>
                                      <m:r>
                                        <a:rPr lang="en-US" i="1">
                                          <a:latin typeface="Cambria Math" panose="02040503050406030204" pitchFamily="18" charset="0"/>
                                        </a:rPr>
                                        <m:t>𝒊</m:t>
                                      </m:r>
                                    </m:sub>
                                  </m:sSub>
                                </m:num>
                                <m:den>
                                  <m:sSub>
                                    <m:sSubPr>
                                      <m:ctrlPr>
                                        <a:rPr lang="en-US" i="1">
                                          <a:latin typeface="Cambria Math" panose="02040503050406030204" pitchFamily="18" charset="0"/>
                                        </a:rPr>
                                      </m:ctrlPr>
                                    </m:sSubPr>
                                    <m:e>
                                      <m:r>
                                        <a:rPr lang="en-US" i="1">
                                          <a:latin typeface="Cambria Math" panose="02040503050406030204" pitchFamily="18" charset="0"/>
                                        </a:rPr>
                                        <m:t>𝑬</m:t>
                                      </m:r>
                                    </m:e>
                                    <m:sub>
                                      <m:r>
                                        <a:rPr lang="en-US" i="1">
                                          <a:latin typeface="Cambria Math" panose="02040503050406030204" pitchFamily="18" charset="0"/>
                                        </a:rPr>
                                        <m:t>𝒔</m:t>
                                      </m:r>
                                    </m:sub>
                                  </m:sSub>
                                </m:den>
                              </m:f>
                            </m:e>
                          </m:d>
                          <m:r>
                            <a:rPr lang="en-US" i="1">
                              <a:latin typeface="Cambria Math" panose="02040503050406030204" pitchFamily="18" charset="0"/>
                            </a:rPr>
                            <m:t>𝒑</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𝑬</m:t>
                                  </m:r>
                                </m:e>
                                <m:sub>
                                  <m:r>
                                    <a:rPr lang="en-US" i="1">
                                      <a:latin typeface="Cambria Math" panose="02040503050406030204" pitchFamily="18" charset="0"/>
                                    </a:rPr>
                                    <m:t>𝒊</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𝑬</m:t>
                                  </m:r>
                                </m:e>
                                <m:sub>
                                  <m:r>
                                    <a:rPr lang="en-US" i="1">
                                      <a:latin typeface="Cambria Math" panose="02040503050406030204" pitchFamily="18" charset="0"/>
                                    </a:rPr>
                                    <m:t>𝒔</m:t>
                                  </m:r>
                                </m:sub>
                              </m:sSub>
                            </m:e>
                          </m:d>
                          <m:r>
                            <a:rPr lang="en-US" i="1">
                              <a:latin typeface="Cambria Math" panose="02040503050406030204" pitchFamily="18" charset="0"/>
                            </a:rPr>
                            <m:t>ⅆ</m:t>
                          </m:r>
                          <m:r>
                            <a:rPr lang="en-US" i="1">
                              <a:latin typeface="Cambria Math" panose="02040503050406030204" pitchFamily="18" charset="0"/>
                            </a:rPr>
                            <m:t>𝑬</m:t>
                          </m:r>
                          <m:r>
                            <a:rPr lang="en-US" i="1">
                              <a:latin typeface="Cambria Math" panose="02040503050406030204" pitchFamily="18" charset="0"/>
                            </a:rPr>
                            <m:t>=</m:t>
                          </m:r>
                          <m:r>
                            <a:rPr lang="en-US" i="1">
                              <a:latin typeface="Cambria Math" panose="02040503050406030204" pitchFamily="18" charset="0"/>
                            </a:rPr>
                            <m:t>𝟏</m:t>
                          </m:r>
                          <m:r>
                            <a:rPr lang="en-US" b="1"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𝜶</m:t>
                              </m:r>
                            </m:num>
                            <m:den>
                              <m:r>
                                <a:rPr lang="en-US" i="1">
                                  <a:latin typeface="Cambria Math" panose="02040503050406030204" pitchFamily="18" charset="0"/>
                                </a:rPr>
                                <m:t>𝟏</m:t>
                              </m:r>
                              <m:r>
                                <a:rPr lang="en-US" i="1">
                                  <a:latin typeface="Cambria Math" panose="02040503050406030204" pitchFamily="18" charset="0"/>
                                </a:rPr>
                                <m:t>−</m:t>
                              </m:r>
                              <m:r>
                                <a:rPr lang="en-US" i="1">
                                  <a:latin typeface="Cambria Math" panose="02040503050406030204" pitchFamily="18" charset="0"/>
                                </a:rPr>
                                <m:t>𝜶</m:t>
                              </m:r>
                            </m:den>
                          </m:f>
                          <m:r>
                            <a:rPr lang="en-US" i="1">
                              <a:latin typeface="Cambria Math" panose="02040503050406030204" pitchFamily="18" charset="0"/>
                            </a:rPr>
                            <m:t>𝒍𝒏</m:t>
                          </m:r>
                          <m:r>
                            <a:rPr lang="en-US" i="1">
                              <a:latin typeface="Cambria Math" panose="02040503050406030204" pitchFamily="18" charset="0"/>
                            </a:rPr>
                            <m:t>(</m:t>
                          </m:r>
                          <m:r>
                            <a:rPr lang="en-US" i="1">
                              <a:latin typeface="Cambria Math" panose="02040503050406030204" pitchFamily="18" charset="0"/>
                            </a:rPr>
                            <m:t>𝜶</m:t>
                          </m:r>
                          <m:r>
                            <a:rPr lang="en-US" i="1">
                              <a:latin typeface="Cambria Math" panose="02040503050406030204" pitchFamily="18" charset="0"/>
                            </a:rPr>
                            <m:t>)</m:t>
                          </m:r>
                        </m:e>
                      </m:nary>
                    </m:oMath>
                  </m:oMathPara>
                </a14:m>
                <a:endParaRPr lang="en-US" dirty="0" smtClean="0"/>
              </a:p>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𝝃</m:t>
                      </m:r>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𝜶</m:t>
                          </m:r>
                        </m:num>
                        <m:den>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𝜶</m:t>
                          </m:r>
                        </m:den>
                      </m:f>
                      <m:r>
                        <a:rPr lang="en-US" b="1" i="1" smtClean="0">
                          <a:latin typeface="Cambria Math" panose="02040503050406030204" pitchFamily="18" charset="0"/>
                        </a:rPr>
                        <m:t>𝒍𝒏</m:t>
                      </m:r>
                      <m:d>
                        <m:dPr>
                          <m:ctrlPr>
                            <a:rPr lang="en-US" b="1" i="1" smtClean="0">
                              <a:latin typeface="Cambria Math" panose="02040503050406030204" pitchFamily="18" charset="0"/>
                            </a:rPr>
                          </m:ctrlPr>
                        </m:dPr>
                        <m:e>
                          <m:r>
                            <a:rPr lang="en-US" b="1" i="1" smtClean="0">
                              <a:latin typeface="Cambria Math" panose="02040503050406030204" pitchFamily="18" charset="0"/>
                            </a:rPr>
                            <m:t>𝜶</m:t>
                          </m:r>
                        </m:e>
                      </m:d>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f>
                        <m:fPr>
                          <m:ctrlPr>
                            <a:rPr lang="en-US" b="1" i="1" smtClean="0">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num>
                                    <m:den>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den>
                                  </m:f>
                                </m:e>
                              </m:d>
                            </m:e>
                            <m:sup>
                              <m:r>
                                <a:rPr lang="en-US" i="1">
                                  <a:latin typeface="Cambria Math" panose="02040503050406030204" pitchFamily="18" charset="0"/>
                                </a:rPr>
                                <m:t>𝟐</m:t>
                              </m:r>
                            </m:sup>
                          </m:sSup>
                        </m:num>
                        <m:den>
                          <m:r>
                            <a:rPr lang="en-US" b="1" i="1" smtClean="0">
                              <a:latin typeface="Cambria Math" panose="02040503050406030204" pitchFamily="18" charset="0"/>
                            </a:rPr>
                            <m:t>𝟏</m:t>
                          </m:r>
                          <m:r>
                            <a:rPr lang="en-US" b="1"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num>
                                    <m:den>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den>
                                  </m:f>
                                </m:e>
                              </m:d>
                            </m:e>
                            <m:sup>
                              <m:r>
                                <a:rPr lang="en-US" i="1">
                                  <a:latin typeface="Cambria Math" panose="02040503050406030204" pitchFamily="18" charset="0"/>
                                </a:rPr>
                                <m:t>𝟐</m:t>
                              </m:r>
                            </m:sup>
                          </m:sSup>
                        </m:den>
                      </m:f>
                      <m:r>
                        <a:rPr lang="en-US" b="1" i="1" smtClean="0">
                          <a:latin typeface="Cambria Math" panose="02040503050406030204" pitchFamily="18" charset="0"/>
                        </a:rPr>
                        <m:t>𝒍𝒏</m:t>
                      </m:r>
                      <m:d>
                        <m:dPr>
                          <m:ctrlPr>
                            <a:rPr lang="en-US" b="1" i="1" smtClean="0">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num>
                                    <m:den>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den>
                                  </m:f>
                                </m:e>
                              </m:d>
                            </m:e>
                            <m:sup>
                              <m:r>
                                <a:rPr lang="en-US" i="1">
                                  <a:latin typeface="Cambria Math" panose="02040503050406030204" pitchFamily="18" charset="0"/>
                                </a:rPr>
                                <m:t>𝟐</m:t>
                              </m:r>
                            </m:sup>
                          </m:sSup>
                        </m:e>
                      </m:d>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f>
                        <m:fPr>
                          <m:ctrlPr>
                            <a:rPr lang="en-US" b="1" i="1" smtClean="0">
                              <a:latin typeface="Cambria Math" panose="02040503050406030204" pitchFamily="18" charset="0"/>
                            </a:rPr>
                          </m:ctrlPr>
                        </m:fPr>
                        <m:num>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𝟏</m:t>
                                  </m:r>
                                </m:e>
                              </m:d>
                            </m:e>
                            <m:sup>
                              <m:r>
                                <a:rPr lang="en-US" b="1" i="1" smtClean="0">
                                  <a:latin typeface="Cambria Math" panose="02040503050406030204" pitchFamily="18" charset="0"/>
                                </a:rPr>
                                <m:t>𝟐</m:t>
                              </m:r>
                            </m:sup>
                          </m:sSup>
                        </m:num>
                        <m:den>
                          <m:r>
                            <a:rPr lang="en-US" b="1" i="1" smtClean="0">
                              <a:latin typeface="Cambria Math" panose="02040503050406030204" pitchFamily="18" charset="0"/>
                            </a:rPr>
                            <m:t>𝟐</m:t>
                          </m:r>
                          <m:r>
                            <a:rPr lang="en-US" b="1" i="1" smtClean="0">
                              <a:latin typeface="Cambria Math" panose="02040503050406030204" pitchFamily="18" charset="0"/>
                            </a:rPr>
                            <m:t>𝑨</m:t>
                          </m:r>
                        </m:den>
                      </m:f>
                      <m:r>
                        <a:rPr lang="en-US" b="1" i="1" smtClean="0">
                          <a:latin typeface="Cambria Math" panose="02040503050406030204" pitchFamily="18" charset="0"/>
                        </a:rPr>
                        <m:t>𝒍𝒏</m:t>
                      </m:r>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𝟏</m:t>
                              </m:r>
                            </m:num>
                            <m:den>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𝟏</m:t>
                              </m:r>
                            </m:den>
                          </m:f>
                        </m:e>
                      </m:d>
                    </m:oMath>
                  </m:oMathPara>
                </a14:m>
                <a:endParaRPr lang="en-US" dirty="0" smtClean="0"/>
              </a:p>
              <a:p>
                <a:pPr algn="ct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06400" y="990600"/>
                <a:ext cx="11379200" cy="3474088"/>
              </a:xfrm>
              <a:blipFill>
                <a:blip r:embed="rId2"/>
                <a:stretch>
                  <a:fillRect l="-482" t="-105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23</a:t>
            </a:fld>
            <a:endParaRPr lang="en-US" dirty="0"/>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467702276"/>
                  </p:ext>
                </p:extLst>
              </p:nvPr>
            </p:nvGraphicFramePr>
            <p:xfrm>
              <a:off x="102616" y="4464688"/>
              <a:ext cx="5520944" cy="2225040"/>
            </p:xfrm>
            <a:graphic>
              <a:graphicData uri="http://schemas.openxmlformats.org/drawingml/2006/table">
                <a:tbl>
                  <a:tblPr firstRow="1" bandRow="1">
                    <a:tableStyleId>{5C22544A-7EE6-4342-B048-85BDC9FD1C3A}</a:tableStyleId>
                  </a:tblPr>
                  <a:tblGrid>
                    <a:gridCol w="1268984">
                      <a:extLst>
                        <a:ext uri="{9D8B030D-6E8A-4147-A177-3AD203B41FA5}">
                          <a16:colId xmlns:a16="http://schemas.microsoft.com/office/drawing/2014/main" val="3580033957"/>
                        </a:ext>
                      </a:extLst>
                    </a:gridCol>
                    <a:gridCol w="4251960">
                      <a:extLst>
                        <a:ext uri="{9D8B030D-6E8A-4147-A177-3AD203B41FA5}">
                          <a16:colId xmlns:a16="http://schemas.microsoft.com/office/drawing/2014/main" val="1280565841"/>
                        </a:ext>
                      </a:extLst>
                    </a:gridCol>
                  </a:tblGrid>
                  <a:tr h="370840">
                    <a:tc>
                      <a:txBody>
                        <a:bodyPr/>
                        <a:lstStyle/>
                        <a:p>
                          <a:pPr algn="ctr"/>
                          <a:r>
                            <a:rPr lang="en-US" dirty="0" smtClean="0"/>
                            <a:t>Symbol</a:t>
                          </a:r>
                          <a:endParaRPr lang="en-US" dirty="0"/>
                        </a:p>
                      </a:txBody>
                      <a:tcPr/>
                    </a:tc>
                    <a:tc>
                      <a:txBody>
                        <a:bodyPr/>
                        <a:lstStyle/>
                        <a:p>
                          <a:pPr algn="ctr"/>
                          <a:r>
                            <a:rPr lang="en-US" dirty="0" smtClean="0"/>
                            <a:t>Meaning</a:t>
                          </a:r>
                          <a:endParaRPr lang="en-US" dirty="0"/>
                        </a:p>
                      </a:txBody>
                      <a:tcPr/>
                    </a:tc>
                    <a:extLst>
                      <a:ext uri="{0D108BD9-81ED-4DB2-BD59-A6C34878D82A}">
                        <a16:rowId xmlns:a16="http://schemas.microsoft.com/office/drawing/2014/main" val="236916302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𝑠</m:t>
                                    </m:r>
                                  </m:sub>
                                </m:sSub>
                              </m:oMath>
                            </m:oMathPara>
                          </a14:m>
                          <a:endParaRPr lang="en-US" dirty="0"/>
                        </a:p>
                      </a:txBody>
                      <a:tcPr/>
                    </a:tc>
                    <a:tc>
                      <a:txBody>
                        <a:bodyPr/>
                        <a:lstStyle/>
                        <a:p>
                          <a:r>
                            <a:rPr lang="en-US" dirty="0" smtClean="0"/>
                            <a:t>Scattered/average final neutron energy</a:t>
                          </a:r>
                          <a:endParaRPr lang="en-US" dirty="0"/>
                        </a:p>
                      </a:txBody>
                      <a:tcPr/>
                    </a:tc>
                    <a:extLst>
                      <a:ext uri="{0D108BD9-81ED-4DB2-BD59-A6C34878D82A}">
                        <a16:rowId xmlns:a16="http://schemas.microsoft.com/office/drawing/2014/main" val="3654600889"/>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m:t>
                                    </m:r>
                                  </m:sub>
                                </m:sSub>
                              </m:oMath>
                            </m:oMathPara>
                          </a14:m>
                          <a:endParaRPr lang="en-US" dirty="0"/>
                        </a:p>
                      </a:txBody>
                      <a:tcPr/>
                    </a:tc>
                    <a:tc>
                      <a:txBody>
                        <a:bodyPr/>
                        <a:lstStyle/>
                        <a:p>
                          <a:r>
                            <a:rPr lang="en-US" dirty="0" smtClean="0"/>
                            <a:t>Incident/average initial neutron</a:t>
                          </a:r>
                          <a:r>
                            <a:rPr lang="en-US" baseline="0" dirty="0" smtClean="0"/>
                            <a:t> energy</a:t>
                          </a:r>
                          <a:endParaRPr lang="en-US" dirty="0"/>
                        </a:p>
                      </a:txBody>
                      <a:tcPr/>
                    </a:tc>
                    <a:extLst>
                      <a:ext uri="{0D108BD9-81ED-4DB2-BD59-A6C34878D82A}">
                        <a16:rowId xmlns:a16="http://schemas.microsoft.com/office/drawing/2014/main" val="3676596564"/>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oMath>
                            </m:oMathPara>
                          </a14:m>
                          <a:endParaRPr lang="en-US" dirty="0"/>
                        </a:p>
                      </a:txBody>
                      <a:tcPr/>
                    </a:tc>
                    <a:tc>
                      <a:txBody>
                        <a:bodyPr/>
                        <a:lstStyle/>
                        <a:p>
                          <a:r>
                            <a:rPr lang="en-US" dirty="0" smtClean="0"/>
                            <a:t>Mass of target or</a:t>
                          </a:r>
                          <a:r>
                            <a:rPr lang="en-US" baseline="0" dirty="0" smtClean="0"/>
                            <a:t> moderator nucleus</a:t>
                          </a:r>
                          <a:endParaRPr lang="en-US" dirty="0"/>
                        </a:p>
                      </a:txBody>
                      <a:tcPr/>
                    </a:tc>
                    <a:extLst>
                      <a:ext uri="{0D108BD9-81ED-4DB2-BD59-A6C34878D82A}">
                        <a16:rowId xmlns:a16="http://schemas.microsoft.com/office/drawing/2014/main" val="82609498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𝑛</m:t>
                                    </m:r>
                                  </m:sub>
                                </m:sSub>
                              </m:oMath>
                            </m:oMathPara>
                          </a14:m>
                          <a:endParaRPr lang="en-US" dirty="0"/>
                        </a:p>
                      </a:txBody>
                      <a:tcPr/>
                    </a:tc>
                    <a:tc>
                      <a:txBody>
                        <a:bodyPr/>
                        <a:lstStyle/>
                        <a:p>
                          <a:r>
                            <a:rPr lang="en-US" dirty="0" smtClean="0"/>
                            <a:t>Mass</a:t>
                          </a:r>
                          <a:r>
                            <a:rPr lang="en-US" baseline="0" dirty="0" smtClean="0"/>
                            <a:t> of incoming particle or neutron</a:t>
                          </a:r>
                          <a:endParaRPr lang="en-US" dirty="0"/>
                        </a:p>
                      </a:txBody>
                      <a:tcPr/>
                    </a:tc>
                    <a:extLst>
                      <a:ext uri="{0D108BD9-81ED-4DB2-BD59-A6C34878D82A}">
                        <a16:rowId xmlns:a16="http://schemas.microsoft.com/office/drawing/2014/main" val="3782324912"/>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oMath>
                            </m:oMathPara>
                          </a14:m>
                          <a:endParaRPr lang="en-US" dirty="0"/>
                        </a:p>
                      </a:txBody>
                      <a:tcPr/>
                    </a:tc>
                    <a:tc>
                      <a:txBody>
                        <a:bodyPr/>
                        <a:lstStyle/>
                        <a:p>
                          <a:r>
                            <a:rPr lang="en-US" dirty="0" smtClean="0"/>
                            <a:t>Atomic mass number of target</a:t>
                          </a:r>
                          <a:endParaRPr lang="en-US" dirty="0"/>
                        </a:p>
                      </a:txBody>
                      <a:tcPr/>
                    </a:tc>
                    <a:extLst>
                      <a:ext uri="{0D108BD9-81ED-4DB2-BD59-A6C34878D82A}">
                        <a16:rowId xmlns:a16="http://schemas.microsoft.com/office/drawing/2014/main" val="3351216158"/>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467702276"/>
                  </p:ext>
                </p:extLst>
              </p:nvPr>
            </p:nvGraphicFramePr>
            <p:xfrm>
              <a:off x="102616" y="4464688"/>
              <a:ext cx="5520944" cy="2225040"/>
            </p:xfrm>
            <a:graphic>
              <a:graphicData uri="http://schemas.openxmlformats.org/drawingml/2006/table">
                <a:tbl>
                  <a:tblPr firstRow="1" bandRow="1">
                    <a:tableStyleId>{5C22544A-7EE6-4342-B048-85BDC9FD1C3A}</a:tableStyleId>
                  </a:tblPr>
                  <a:tblGrid>
                    <a:gridCol w="1268984">
                      <a:extLst>
                        <a:ext uri="{9D8B030D-6E8A-4147-A177-3AD203B41FA5}">
                          <a16:colId xmlns:a16="http://schemas.microsoft.com/office/drawing/2014/main" val="3580033957"/>
                        </a:ext>
                      </a:extLst>
                    </a:gridCol>
                    <a:gridCol w="4251960">
                      <a:extLst>
                        <a:ext uri="{9D8B030D-6E8A-4147-A177-3AD203B41FA5}">
                          <a16:colId xmlns:a16="http://schemas.microsoft.com/office/drawing/2014/main" val="1280565841"/>
                        </a:ext>
                      </a:extLst>
                    </a:gridCol>
                  </a:tblGrid>
                  <a:tr h="370840">
                    <a:tc>
                      <a:txBody>
                        <a:bodyPr/>
                        <a:lstStyle/>
                        <a:p>
                          <a:pPr algn="ctr"/>
                          <a:r>
                            <a:rPr lang="en-US" dirty="0" smtClean="0"/>
                            <a:t>Symbol</a:t>
                          </a:r>
                          <a:endParaRPr lang="en-US" dirty="0"/>
                        </a:p>
                      </a:txBody>
                      <a:tcPr/>
                    </a:tc>
                    <a:tc>
                      <a:txBody>
                        <a:bodyPr/>
                        <a:lstStyle/>
                        <a:p>
                          <a:pPr algn="ctr"/>
                          <a:r>
                            <a:rPr lang="en-US" dirty="0" smtClean="0"/>
                            <a:t>Meaning</a:t>
                          </a:r>
                          <a:endParaRPr lang="en-US" dirty="0"/>
                        </a:p>
                      </a:txBody>
                      <a:tcPr/>
                    </a:tc>
                    <a:extLst>
                      <a:ext uri="{0D108BD9-81ED-4DB2-BD59-A6C34878D82A}">
                        <a16:rowId xmlns:a16="http://schemas.microsoft.com/office/drawing/2014/main" val="2369163028"/>
                      </a:ext>
                    </a:extLst>
                  </a:tr>
                  <a:tr h="370840">
                    <a:tc>
                      <a:txBody>
                        <a:bodyPr/>
                        <a:lstStyle/>
                        <a:p>
                          <a:endParaRPr lang="en-US"/>
                        </a:p>
                      </a:txBody>
                      <a:tcPr>
                        <a:blipFill>
                          <a:blip r:embed="rId3"/>
                          <a:stretch>
                            <a:fillRect l="-481" t="-108197" r="-337981" b="-424590"/>
                          </a:stretch>
                        </a:blipFill>
                      </a:tcPr>
                    </a:tc>
                    <a:tc>
                      <a:txBody>
                        <a:bodyPr/>
                        <a:lstStyle/>
                        <a:p>
                          <a:r>
                            <a:rPr lang="en-US" dirty="0" smtClean="0"/>
                            <a:t>Scattered/average final neutron energy</a:t>
                          </a:r>
                          <a:endParaRPr lang="en-US" dirty="0"/>
                        </a:p>
                      </a:txBody>
                      <a:tcPr/>
                    </a:tc>
                    <a:extLst>
                      <a:ext uri="{0D108BD9-81ED-4DB2-BD59-A6C34878D82A}">
                        <a16:rowId xmlns:a16="http://schemas.microsoft.com/office/drawing/2014/main" val="3654600889"/>
                      </a:ext>
                    </a:extLst>
                  </a:tr>
                  <a:tr h="370840">
                    <a:tc>
                      <a:txBody>
                        <a:bodyPr/>
                        <a:lstStyle/>
                        <a:p>
                          <a:endParaRPr lang="en-US"/>
                        </a:p>
                      </a:txBody>
                      <a:tcPr>
                        <a:blipFill>
                          <a:blip r:embed="rId3"/>
                          <a:stretch>
                            <a:fillRect l="-481" t="-208197" r="-337981" b="-324590"/>
                          </a:stretch>
                        </a:blipFill>
                      </a:tcPr>
                    </a:tc>
                    <a:tc>
                      <a:txBody>
                        <a:bodyPr/>
                        <a:lstStyle/>
                        <a:p>
                          <a:r>
                            <a:rPr lang="en-US" dirty="0" smtClean="0"/>
                            <a:t>Incident/average initial neutron</a:t>
                          </a:r>
                          <a:r>
                            <a:rPr lang="en-US" baseline="0" dirty="0" smtClean="0"/>
                            <a:t> energy</a:t>
                          </a:r>
                          <a:endParaRPr lang="en-US" dirty="0"/>
                        </a:p>
                      </a:txBody>
                      <a:tcPr/>
                    </a:tc>
                    <a:extLst>
                      <a:ext uri="{0D108BD9-81ED-4DB2-BD59-A6C34878D82A}">
                        <a16:rowId xmlns:a16="http://schemas.microsoft.com/office/drawing/2014/main" val="3676596564"/>
                      </a:ext>
                    </a:extLst>
                  </a:tr>
                  <a:tr h="370840">
                    <a:tc>
                      <a:txBody>
                        <a:bodyPr/>
                        <a:lstStyle/>
                        <a:p>
                          <a:endParaRPr lang="en-US"/>
                        </a:p>
                      </a:txBody>
                      <a:tcPr>
                        <a:blipFill>
                          <a:blip r:embed="rId3"/>
                          <a:stretch>
                            <a:fillRect l="-481" t="-308197" r="-337981" b="-224590"/>
                          </a:stretch>
                        </a:blipFill>
                      </a:tcPr>
                    </a:tc>
                    <a:tc>
                      <a:txBody>
                        <a:bodyPr/>
                        <a:lstStyle/>
                        <a:p>
                          <a:r>
                            <a:rPr lang="en-US" dirty="0" smtClean="0"/>
                            <a:t>Mass of target or</a:t>
                          </a:r>
                          <a:r>
                            <a:rPr lang="en-US" baseline="0" dirty="0" smtClean="0"/>
                            <a:t> moderator nucleus</a:t>
                          </a:r>
                          <a:endParaRPr lang="en-US" dirty="0"/>
                        </a:p>
                      </a:txBody>
                      <a:tcPr/>
                    </a:tc>
                    <a:extLst>
                      <a:ext uri="{0D108BD9-81ED-4DB2-BD59-A6C34878D82A}">
                        <a16:rowId xmlns:a16="http://schemas.microsoft.com/office/drawing/2014/main" val="826094987"/>
                      </a:ext>
                    </a:extLst>
                  </a:tr>
                  <a:tr h="370840">
                    <a:tc>
                      <a:txBody>
                        <a:bodyPr/>
                        <a:lstStyle/>
                        <a:p>
                          <a:endParaRPr lang="en-US"/>
                        </a:p>
                      </a:txBody>
                      <a:tcPr>
                        <a:blipFill>
                          <a:blip r:embed="rId3"/>
                          <a:stretch>
                            <a:fillRect l="-481" t="-408197" r="-337981" b="-124590"/>
                          </a:stretch>
                        </a:blipFill>
                      </a:tcPr>
                    </a:tc>
                    <a:tc>
                      <a:txBody>
                        <a:bodyPr/>
                        <a:lstStyle/>
                        <a:p>
                          <a:r>
                            <a:rPr lang="en-US" dirty="0" smtClean="0"/>
                            <a:t>Mass</a:t>
                          </a:r>
                          <a:r>
                            <a:rPr lang="en-US" baseline="0" dirty="0" smtClean="0"/>
                            <a:t> of incoming particle or neutron</a:t>
                          </a:r>
                          <a:endParaRPr lang="en-US" dirty="0"/>
                        </a:p>
                      </a:txBody>
                      <a:tcPr/>
                    </a:tc>
                    <a:extLst>
                      <a:ext uri="{0D108BD9-81ED-4DB2-BD59-A6C34878D82A}">
                        <a16:rowId xmlns:a16="http://schemas.microsoft.com/office/drawing/2014/main" val="3782324912"/>
                      </a:ext>
                    </a:extLst>
                  </a:tr>
                  <a:tr h="370840">
                    <a:tc>
                      <a:txBody>
                        <a:bodyPr/>
                        <a:lstStyle/>
                        <a:p>
                          <a:endParaRPr lang="en-US"/>
                        </a:p>
                      </a:txBody>
                      <a:tcPr>
                        <a:blipFill>
                          <a:blip r:embed="rId3"/>
                          <a:stretch>
                            <a:fillRect l="-481" t="-508197" r="-337981" b="-24590"/>
                          </a:stretch>
                        </a:blipFill>
                      </a:tcPr>
                    </a:tc>
                    <a:tc>
                      <a:txBody>
                        <a:bodyPr/>
                        <a:lstStyle/>
                        <a:p>
                          <a:r>
                            <a:rPr lang="en-US" dirty="0" smtClean="0"/>
                            <a:t>Atomic mass number of target</a:t>
                          </a:r>
                          <a:endParaRPr lang="en-US" dirty="0"/>
                        </a:p>
                      </a:txBody>
                      <a:tcPr/>
                    </a:tc>
                    <a:extLst>
                      <a:ext uri="{0D108BD9-81ED-4DB2-BD59-A6C34878D82A}">
                        <a16:rowId xmlns:a16="http://schemas.microsoft.com/office/drawing/2014/main" val="335121615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351827568"/>
                  </p:ext>
                </p:extLst>
              </p:nvPr>
            </p:nvGraphicFramePr>
            <p:xfrm>
              <a:off x="5927344" y="4467736"/>
              <a:ext cx="5520944" cy="741680"/>
            </p:xfrm>
            <a:graphic>
              <a:graphicData uri="http://schemas.openxmlformats.org/drawingml/2006/table">
                <a:tbl>
                  <a:tblPr firstRow="1" bandRow="1">
                    <a:tableStyleId>{5C22544A-7EE6-4342-B048-85BDC9FD1C3A}</a:tableStyleId>
                  </a:tblPr>
                  <a:tblGrid>
                    <a:gridCol w="1268984">
                      <a:extLst>
                        <a:ext uri="{9D8B030D-6E8A-4147-A177-3AD203B41FA5}">
                          <a16:colId xmlns:a16="http://schemas.microsoft.com/office/drawing/2014/main" val="2903922028"/>
                        </a:ext>
                      </a:extLst>
                    </a:gridCol>
                    <a:gridCol w="4251960">
                      <a:extLst>
                        <a:ext uri="{9D8B030D-6E8A-4147-A177-3AD203B41FA5}">
                          <a16:colId xmlns:a16="http://schemas.microsoft.com/office/drawing/2014/main" val="3992436611"/>
                        </a:ext>
                      </a:extLst>
                    </a:gridCol>
                  </a:tblGrid>
                  <a:tr h="370840">
                    <a:tc>
                      <a:txBody>
                        <a:bodyPr/>
                        <a:lstStyle/>
                        <a:p>
                          <a:pPr algn="ctr"/>
                          <a:r>
                            <a:rPr lang="en-US" dirty="0" smtClean="0"/>
                            <a:t>Symbol</a:t>
                          </a:r>
                          <a:endParaRPr lang="en-US" dirty="0"/>
                        </a:p>
                      </a:txBody>
                      <a:tcPr/>
                    </a:tc>
                    <a:tc>
                      <a:txBody>
                        <a:bodyPr/>
                        <a:lstStyle/>
                        <a:p>
                          <a:pPr algn="ctr"/>
                          <a:r>
                            <a:rPr lang="en-US" dirty="0" smtClean="0"/>
                            <a:t>Meaning</a:t>
                          </a:r>
                          <a:endParaRPr lang="en-US" dirty="0"/>
                        </a:p>
                      </a:txBody>
                      <a:tcPr/>
                    </a:tc>
                    <a:extLst>
                      <a:ext uri="{0D108BD9-81ED-4DB2-BD59-A6C34878D82A}">
                        <a16:rowId xmlns:a16="http://schemas.microsoft.com/office/drawing/2014/main" val="1501171866"/>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𝜉</m:t>
                                </m:r>
                              </m:oMath>
                            </m:oMathPara>
                          </a14:m>
                          <a:endParaRPr lang="en-US" dirty="0"/>
                        </a:p>
                      </a:txBody>
                      <a:tcPr/>
                    </a:tc>
                    <a:tc>
                      <a:txBody>
                        <a:bodyPr/>
                        <a:lstStyle/>
                        <a:p>
                          <a:r>
                            <a:rPr lang="en-US" dirty="0" smtClean="0"/>
                            <a:t>Average logarithmic energy decrement</a:t>
                          </a:r>
                          <a:endParaRPr lang="en-US" dirty="0"/>
                        </a:p>
                      </a:txBody>
                      <a:tcPr/>
                    </a:tc>
                    <a:extLst>
                      <a:ext uri="{0D108BD9-81ED-4DB2-BD59-A6C34878D82A}">
                        <a16:rowId xmlns:a16="http://schemas.microsoft.com/office/drawing/2014/main" val="2040215088"/>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351827568"/>
                  </p:ext>
                </p:extLst>
              </p:nvPr>
            </p:nvGraphicFramePr>
            <p:xfrm>
              <a:off x="5927344" y="4467736"/>
              <a:ext cx="5520944" cy="741680"/>
            </p:xfrm>
            <a:graphic>
              <a:graphicData uri="http://schemas.openxmlformats.org/drawingml/2006/table">
                <a:tbl>
                  <a:tblPr firstRow="1" bandRow="1">
                    <a:tableStyleId>{5C22544A-7EE6-4342-B048-85BDC9FD1C3A}</a:tableStyleId>
                  </a:tblPr>
                  <a:tblGrid>
                    <a:gridCol w="1268984">
                      <a:extLst>
                        <a:ext uri="{9D8B030D-6E8A-4147-A177-3AD203B41FA5}">
                          <a16:colId xmlns:a16="http://schemas.microsoft.com/office/drawing/2014/main" val="2903922028"/>
                        </a:ext>
                      </a:extLst>
                    </a:gridCol>
                    <a:gridCol w="4251960">
                      <a:extLst>
                        <a:ext uri="{9D8B030D-6E8A-4147-A177-3AD203B41FA5}">
                          <a16:colId xmlns:a16="http://schemas.microsoft.com/office/drawing/2014/main" val="3992436611"/>
                        </a:ext>
                      </a:extLst>
                    </a:gridCol>
                  </a:tblGrid>
                  <a:tr h="370840">
                    <a:tc>
                      <a:txBody>
                        <a:bodyPr/>
                        <a:lstStyle/>
                        <a:p>
                          <a:pPr algn="ctr"/>
                          <a:r>
                            <a:rPr lang="en-US" dirty="0" smtClean="0"/>
                            <a:t>Symbol</a:t>
                          </a:r>
                          <a:endParaRPr lang="en-US" dirty="0"/>
                        </a:p>
                      </a:txBody>
                      <a:tcPr/>
                    </a:tc>
                    <a:tc>
                      <a:txBody>
                        <a:bodyPr/>
                        <a:lstStyle/>
                        <a:p>
                          <a:pPr algn="ctr"/>
                          <a:r>
                            <a:rPr lang="en-US" dirty="0" smtClean="0"/>
                            <a:t>Meaning</a:t>
                          </a:r>
                          <a:endParaRPr lang="en-US" dirty="0"/>
                        </a:p>
                      </a:txBody>
                      <a:tcPr/>
                    </a:tc>
                    <a:extLst>
                      <a:ext uri="{0D108BD9-81ED-4DB2-BD59-A6C34878D82A}">
                        <a16:rowId xmlns:a16="http://schemas.microsoft.com/office/drawing/2014/main" val="1501171866"/>
                      </a:ext>
                    </a:extLst>
                  </a:tr>
                  <a:tr h="370840">
                    <a:tc>
                      <a:txBody>
                        <a:bodyPr/>
                        <a:lstStyle/>
                        <a:p>
                          <a:endParaRPr lang="en-US"/>
                        </a:p>
                      </a:txBody>
                      <a:tcPr>
                        <a:blipFill>
                          <a:blip r:embed="rId4"/>
                          <a:stretch>
                            <a:fillRect l="-481" t="-109836" r="-337981" b="-24590"/>
                          </a:stretch>
                        </a:blipFill>
                      </a:tcPr>
                    </a:tc>
                    <a:tc>
                      <a:txBody>
                        <a:bodyPr/>
                        <a:lstStyle/>
                        <a:p>
                          <a:r>
                            <a:rPr lang="en-US" dirty="0" smtClean="0"/>
                            <a:t>Average logarithmic energy decrement</a:t>
                          </a:r>
                          <a:endParaRPr lang="en-US" dirty="0"/>
                        </a:p>
                      </a:txBody>
                      <a:tcPr/>
                    </a:tc>
                    <a:extLst>
                      <a:ext uri="{0D108BD9-81ED-4DB2-BD59-A6C34878D82A}">
                        <a16:rowId xmlns:a16="http://schemas.microsoft.com/office/drawing/2014/main" val="2040215088"/>
                      </a:ext>
                    </a:extLst>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5927344" y="5207876"/>
                <a:ext cx="5520944" cy="1004378"/>
              </a:xfrm>
              <a:prstGeom prst="rect">
                <a:avLst/>
              </a:prstGeom>
              <a:noFill/>
            </p:spPr>
            <p:txBody>
              <a:bodyPr wrap="square" rtlCol="0">
                <a:spAutoFit/>
              </a:bodyPr>
              <a:lstStyle/>
              <a:p>
                <a:pPr lvl="0" algn="ctr">
                  <a:spcBef>
                    <a:spcPts val="1800"/>
                  </a:spcBef>
                  <a:buClr>
                    <a:srgbClr val="EE3123"/>
                  </a:buClr>
                </a:pPr>
                <a:r>
                  <a:rPr lang="en-US" b="1" u="sng" dirty="0" smtClean="0">
                    <a:solidFill>
                      <a:srgbClr val="555759"/>
                    </a:solidFill>
                    <a:latin typeface="Arial"/>
                    <a:cs typeface="+mn-cs"/>
                  </a:rPr>
                  <a:t>Final Equation</a:t>
                </a:r>
                <a:endParaRPr lang="en-US" b="1" i="1" dirty="0" smtClean="0">
                  <a:solidFill>
                    <a:srgbClr val="555759"/>
                  </a:solidFill>
                  <a:latin typeface="Cambria Math" panose="02040503050406030204" pitchFamily="18" charset="0"/>
                  <a:cs typeface="+mn-cs"/>
                </a:endParaRPr>
              </a:p>
              <a:p>
                <a:pPr lvl="0" algn="ctr">
                  <a:spcBef>
                    <a:spcPts val="1800"/>
                  </a:spcBef>
                  <a:buClr>
                    <a:srgbClr val="EE3123"/>
                  </a:buClr>
                </a:pPr>
                <a14:m>
                  <m:oMathPara xmlns:m="http://schemas.openxmlformats.org/officeDocument/2006/math">
                    <m:oMathParaPr>
                      <m:jc m:val="centerGroup"/>
                    </m:oMathParaPr>
                    <m:oMath xmlns:m="http://schemas.openxmlformats.org/officeDocument/2006/math">
                      <m:r>
                        <a:rPr lang="en-US" b="1" i="1" smtClean="0">
                          <a:solidFill>
                            <a:srgbClr val="555759"/>
                          </a:solidFill>
                          <a:latin typeface="Cambria Math" panose="02040503050406030204" pitchFamily="18" charset="0"/>
                          <a:cs typeface="+mn-cs"/>
                        </a:rPr>
                        <m:t>𝝃</m:t>
                      </m:r>
                      <m:r>
                        <a:rPr lang="en-US" b="1" i="1" smtClean="0">
                          <a:solidFill>
                            <a:srgbClr val="555759"/>
                          </a:solidFill>
                          <a:latin typeface="Cambria Math" panose="02040503050406030204" pitchFamily="18" charset="0"/>
                          <a:cs typeface="+mn-cs"/>
                        </a:rPr>
                        <m:t>=</m:t>
                      </m:r>
                      <m:r>
                        <a:rPr lang="en-US" b="1" i="1">
                          <a:latin typeface="Cambria Math" panose="02040503050406030204" pitchFamily="18" charset="0"/>
                        </a:rPr>
                        <m:t>𝟏</m:t>
                      </m:r>
                      <m:r>
                        <a:rPr lang="en-US" b="1" i="1">
                          <a:latin typeface="Cambria Math" panose="02040503050406030204" pitchFamily="18" charset="0"/>
                        </a:rPr>
                        <m:t>+</m:t>
                      </m:r>
                      <m:f>
                        <m:fPr>
                          <m:ctrlPr>
                            <a:rPr lang="en-US" b="1" i="1">
                              <a:latin typeface="Cambria Math" panose="02040503050406030204" pitchFamily="18" charset="0"/>
                            </a:rPr>
                          </m:ctrlPr>
                        </m:fPr>
                        <m:num>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r>
                                    <a:rPr lang="en-US" b="1" i="1">
                                      <a:latin typeface="Cambria Math" panose="02040503050406030204" pitchFamily="18" charset="0"/>
                                    </a:rPr>
                                    <m:t>𝑨</m:t>
                                  </m:r>
                                  <m:r>
                                    <a:rPr lang="en-US" b="1" i="1">
                                      <a:latin typeface="Cambria Math" panose="02040503050406030204" pitchFamily="18" charset="0"/>
                                    </a:rPr>
                                    <m:t>−</m:t>
                                  </m:r>
                                  <m:r>
                                    <a:rPr lang="en-US" b="1" i="1">
                                      <a:latin typeface="Cambria Math" panose="02040503050406030204" pitchFamily="18" charset="0"/>
                                    </a:rPr>
                                    <m:t>𝟏</m:t>
                                  </m:r>
                                </m:e>
                              </m:d>
                            </m:e>
                            <m:sup>
                              <m:r>
                                <a:rPr lang="en-US" b="1" i="1">
                                  <a:latin typeface="Cambria Math" panose="02040503050406030204" pitchFamily="18" charset="0"/>
                                </a:rPr>
                                <m:t>𝟐</m:t>
                              </m:r>
                            </m:sup>
                          </m:sSup>
                        </m:num>
                        <m:den>
                          <m:r>
                            <a:rPr lang="en-US" b="1" i="1">
                              <a:latin typeface="Cambria Math" panose="02040503050406030204" pitchFamily="18" charset="0"/>
                            </a:rPr>
                            <m:t>𝟐</m:t>
                          </m:r>
                          <m:r>
                            <a:rPr lang="en-US" b="1" i="1">
                              <a:latin typeface="Cambria Math" panose="02040503050406030204" pitchFamily="18" charset="0"/>
                            </a:rPr>
                            <m:t>𝑨</m:t>
                          </m:r>
                        </m:den>
                      </m:f>
                      <m:r>
                        <a:rPr lang="en-US" b="1" i="1">
                          <a:latin typeface="Cambria Math" panose="02040503050406030204" pitchFamily="18" charset="0"/>
                        </a:rPr>
                        <m:t>𝒍𝒏</m:t>
                      </m:r>
                      <m:d>
                        <m:dPr>
                          <m:ctrlPr>
                            <a:rPr lang="en-US" b="1" i="1">
                              <a:latin typeface="Cambria Math" panose="02040503050406030204" pitchFamily="18" charset="0"/>
                            </a:rPr>
                          </m:ctrlPr>
                        </m:dPr>
                        <m:e>
                          <m:f>
                            <m:fPr>
                              <m:ctrlPr>
                                <a:rPr lang="en-US" b="1" i="1">
                                  <a:latin typeface="Cambria Math" panose="02040503050406030204" pitchFamily="18" charset="0"/>
                                </a:rPr>
                              </m:ctrlPr>
                            </m:fPr>
                            <m:num>
                              <m:r>
                                <a:rPr lang="en-US" b="1" i="1">
                                  <a:latin typeface="Cambria Math" panose="02040503050406030204" pitchFamily="18" charset="0"/>
                                </a:rPr>
                                <m:t>𝑨</m:t>
                              </m:r>
                              <m:r>
                                <a:rPr lang="en-US" b="1" i="1">
                                  <a:latin typeface="Cambria Math" panose="02040503050406030204" pitchFamily="18" charset="0"/>
                                </a:rPr>
                                <m:t>−</m:t>
                              </m:r>
                              <m:r>
                                <a:rPr lang="en-US" b="1" i="1">
                                  <a:latin typeface="Cambria Math" panose="02040503050406030204" pitchFamily="18" charset="0"/>
                                </a:rPr>
                                <m:t>𝟏</m:t>
                              </m:r>
                            </m:num>
                            <m:den>
                              <m:r>
                                <a:rPr lang="en-US" b="1" i="1">
                                  <a:latin typeface="Cambria Math" panose="02040503050406030204" pitchFamily="18" charset="0"/>
                                </a:rPr>
                                <m:t>𝑨</m:t>
                              </m:r>
                              <m:r>
                                <a:rPr lang="en-US" b="1" i="1">
                                  <a:latin typeface="Cambria Math" panose="02040503050406030204" pitchFamily="18" charset="0"/>
                                </a:rPr>
                                <m:t>+</m:t>
                              </m:r>
                              <m:r>
                                <a:rPr lang="en-US" b="1" i="1">
                                  <a:latin typeface="Cambria Math" panose="02040503050406030204" pitchFamily="18" charset="0"/>
                                </a:rPr>
                                <m:t>𝟏</m:t>
                              </m:r>
                            </m:den>
                          </m:f>
                        </m:e>
                      </m:d>
                    </m:oMath>
                  </m:oMathPara>
                </a14:m>
                <a:endParaRPr lang="en-US" b="1" dirty="0">
                  <a:solidFill>
                    <a:srgbClr val="555759"/>
                  </a:solidFill>
                  <a:latin typeface="Arial"/>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27344" y="5207876"/>
                <a:ext cx="5520944" cy="1004378"/>
              </a:xfrm>
              <a:prstGeom prst="rect">
                <a:avLst/>
              </a:prstGeom>
              <a:blipFill>
                <a:blip r:embed="rId5"/>
                <a:stretch>
                  <a:fillRect t="-3030"/>
                </a:stretch>
              </a:blipFill>
            </p:spPr>
            <p:txBody>
              <a:bodyPr/>
              <a:lstStyle/>
              <a:p>
                <a:r>
                  <a:rPr lang="en-US">
                    <a:noFill/>
                  </a:rPr>
                  <a:t> </a:t>
                </a:r>
              </a:p>
            </p:txBody>
          </p:sp>
        </mc:Fallback>
      </mc:AlternateContent>
    </p:spTree>
    <p:extLst>
      <p:ext uri="{BB962C8B-B14F-4D97-AF65-F5344CB8AC3E}">
        <p14:creationId xmlns:p14="http://schemas.microsoft.com/office/powerpoint/2010/main" val="903738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Moderation – </a:t>
            </a:r>
            <a:r>
              <a:rPr lang="en-US" dirty="0" smtClean="0"/>
              <a:t>Using Average </a:t>
            </a:r>
            <a:r>
              <a:rPr lang="en-US" dirty="0"/>
              <a:t>Logarithmic Energy Decrement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06400" y="990599"/>
                <a:ext cx="11379200" cy="5436577"/>
              </a:xfrm>
            </p:spPr>
            <p:txBody>
              <a:bodyPr/>
              <a:lstStyle/>
              <a:p>
                <a:pPr algn="ctr"/>
                <a14:m>
                  <m:oMath xmlns:m="http://schemas.openxmlformats.org/officeDocument/2006/math">
                    <m:r>
                      <a:rPr lang="en-US" b="0" i="1" smtClean="0">
                        <a:latin typeface="Cambria Math" panose="02040503050406030204" pitchFamily="18" charset="0"/>
                      </a:rPr>
                      <m:t>𝜉</m:t>
                    </m:r>
                  </m:oMath>
                </a14:m>
                <a:r>
                  <a:rPr lang="en-US" b="0" dirty="0" smtClean="0"/>
                  <a:t> describes average logarithmic energy loss per collision, therefore:</a:t>
                </a:r>
              </a:p>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𝝃</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𝒏</m:t>
                          </m:r>
                        </m:e>
                        <m:sub>
                          <m:r>
                            <a:rPr lang="en-US" b="1" i="1" smtClean="0">
                              <a:latin typeface="Cambria Math" panose="02040503050406030204" pitchFamily="18" charset="0"/>
                            </a:rPr>
                            <m:t>𝒄𝒐𝒍𝒍𝒊𝒔𝒊𝒐𝒏𝒔</m:t>
                          </m:r>
                        </m:sub>
                      </m:sSub>
                      <m:r>
                        <a:rPr lang="en-US" b="1" i="1" smtClean="0">
                          <a:latin typeface="Cambria Math" panose="02040503050406030204" pitchFamily="18" charset="0"/>
                        </a:rPr>
                        <m:t>=</m:t>
                      </m:r>
                      <m:r>
                        <a:rPr lang="en-US" b="1" i="1" smtClean="0">
                          <a:latin typeface="Cambria Math" panose="02040503050406030204" pitchFamily="18" charset="0"/>
                        </a:rPr>
                        <m:t>𝒍𝒏</m:t>
                      </m:r>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𝒊</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𝒇</m:t>
                                  </m:r>
                                </m:sub>
                              </m:sSub>
                            </m:den>
                          </m:f>
                        </m:e>
                      </m:d>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𝒏</m:t>
                          </m:r>
                        </m:e>
                        <m:sub>
                          <m:r>
                            <a:rPr lang="en-US" b="1" i="1" smtClean="0">
                              <a:latin typeface="Cambria Math" panose="02040503050406030204" pitchFamily="18" charset="0"/>
                            </a:rPr>
                            <m:t>𝒄𝒐𝒍𝒍𝒊𝒔𝒊𝒐𝒏𝒔</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𝒍𝒏</m:t>
                          </m:r>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𝒊</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𝒇</m:t>
                                      </m:r>
                                    </m:sub>
                                  </m:sSub>
                                </m:den>
                              </m:f>
                            </m:e>
                          </m:d>
                        </m:num>
                        <m:den>
                          <m:r>
                            <a:rPr lang="en-US" b="1" i="1" smtClean="0">
                              <a:latin typeface="Cambria Math" panose="02040503050406030204" pitchFamily="18" charset="0"/>
                            </a:rPr>
                            <m:t>𝝃</m:t>
                          </m:r>
                        </m:den>
                      </m:f>
                    </m:oMath>
                  </m:oMathPara>
                </a14:m>
                <a:endParaRPr lang="en-US" dirty="0" smtClean="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m:t>
                        </m:r>
                      </m:sub>
                    </m:sSub>
                  </m:oMath>
                </a14:m>
                <a:r>
                  <a:rPr lang="en-US" b="0" dirty="0" smtClean="0"/>
                  <a:t>=</a:t>
                </a:r>
                <a:r>
                  <a:rPr lang="en-US" b="0" dirty="0"/>
                  <a:t> </a:t>
                </a:r>
                <a:r>
                  <a:rPr lang="en-US" b="0" dirty="0" smtClean="0"/>
                  <a:t>initial energy,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𝑓</m:t>
                        </m:r>
                      </m:sub>
                    </m:sSub>
                  </m:oMath>
                </a14:m>
                <a:r>
                  <a:rPr lang="en-US" b="0" dirty="0" smtClean="0"/>
                  <a:t>= final energy, not to be confused with the average initial and final energies on previous slide</a:t>
                </a:r>
              </a:p>
              <a:p>
                <a:pPr algn="ctr"/>
                <a:r>
                  <a:rPr lang="en-US" u="sng" dirty="0" smtClean="0"/>
                  <a:t>Example</a:t>
                </a:r>
              </a:p>
              <a:p>
                <a:pPr algn="ctr"/>
                <a:r>
                  <a:rPr lang="en-US" b="0" dirty="0" smtClean="0"/>
                  <a:t>How many collisions does it take on average for a neutron to go from 2 MeV to 1 eV in hydrogen (A=1)</a:t>
                </a:r>
              </a:p>
              <a:p>
                <a:pPr algn="ctr"/>
                <a14:m>
                  <m:oMathPara xmlns:m="http://schemas.openxmlformats.org/officeDocument/2006/math">
                    <m:oMathParaPr>
                      <m:jc m:val="centerGroup"/>
                    </m:oMathParaPr>
                    <m:oMath xmlns:m="http://schemas.openxmlformats.org/officeDocument/2006/math">
                      <m:r>
                        <a:rPr lang="en-US" i="1">
                          <a:solidFill>
                            <a:srgbClr val="555759"/>
                          </a:solidFill>
                          <a:latin typeface="Cambria Math" panose="02040503050406030204" pitchFamily="18" charset="0"/>
                        </a:rPr>
                        <m:t>𝝃</m:t>
                      </m:r>
                      <m:r>
                        <a:rPr lang="en-US" i="1">
                          <a:solidFill>
                            <a:srgbClr val="555759"/>
                          </a:solidFill>
                          <a:latin typeface="Cambria Math" panose="02040503050406030204" pitchFamily="18" charset="0"/>
                        </a:rPr>
                        <m:t>=</m:t>
                      </m:r>
                      <m:r>
                        <a:rPr lang="en-US" i="1">
                          <a:latin typeface="Cambria Math" panose="02040503050406030204" pitchFamily="18" charset="0"/>
                        </a:rPr>
                        <m:t>𝟏</m:t>
                      </m:r>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e>
                              </m:d>
                            </m:e>
                            <m:sup>
                              <m:r>
                                <a:rPr lang="en-US" i="1">
                                  <a:latin typeface="Cambria Math" panose="02040503050406030204" pitchFamily="18" charset="0"/>
                                </a:rPr>
                                <m:t>𝟐</m:t>
                              </m:r>
                            </m:sup>
                          </m:sSup>
                        </m:num>
                        <m:den>
                          <m:r>
                            <a:rPr lang="en-US" i="1">
                              <a:latin typeface="Cambria Math" panose="02040503050406030204" pitchFamily="18" charset="0"/>
                            </a:rPr>
                            <m:t>𝟐</m:t>
                          </m:r>
                          <m:r>
                            <a:rPr lang="en-US" i="1">
                              <a:latin typeface="Cambria Math" panose="02040503050406030204" pitchFamily="18" charset="0"/>
                            </a:rPr>
                            <m:t>𝑨</m:t>
                          </m:r>
                        </m:den>
                      </m:f>
                      <m:r>
                        <a:rPr lang="en-US" i="1">
                          <a:latin typeface="Cambria Math" panose="02040503050406030204" pitchFamily="18" charset="0"/>
                        </a:rPr>
                        <m:t>𝒍𝒏</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num>
                            <m:den>
                              <m:r>
                                <a:rPr lang="en-US" i="1">
                                  <a:latin typeface="Cambria Math" panose="02040503050406030204" pitchFamily="18" charset="0"/>
                                </a:rPr>
                                <m:t>𝑨</m:t>
                              </m:r>
                              <m:r>
                                <a:rPr lang="en-US" i="1">
                                  <a:latin typeface="Cambria Math" panose="02040503050406030204" pitchFamily="18" charset="0"/>
                                </a:rPr>
                                <m:t>+</m:t>
                              </m:r>
                              <m:r>
                                <a:rPr lang="en-US" i="1">
                                  <a:latin typeface="Cambria Math" panose="02040503050406030204" pitchFamily="18" charset="0"/>
                                </a:rPr>
                                <m:t>𝟏</m:t>
                              </m:r>
                            </m:den>
                          </m:f>
                        </m:e>
                      </m:d>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f>
                        <m:fPr>
                          <m:ctrlPr>
                            <a:rPr lang="en-US" b="1" i="1" smtClean="0">
                              <a:latin typeface="Cambria Math" panose="02040503050406030204" pitchFamily="18" charset="0"/>
                            </a:rPr>
                          </m:ctrlPr>
                        </m:fPr>
                        <m:num>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𝟏</m:t>
                                  </m:r>
                                </m:e>
                              </m:d>
                            </m:e>
                            <m:sup>
                              <m:r>
                                <a:rPr lang="en-US" b="1" i="1" smtClean="0">
                                  <a:latin typeface="Cambria Math" panose="02040503050406030204" pitchFamily="18" charset="0"/>
                                </a:rPr>
                                <m:t>𝟐</m:t>
                              </m:r>
                            </m:sup>
                          </m:sSup>
                        </m:num>
                        <m:den>
                          <m:d>
                            <m:dPr>
                              <m:ctrlPr>
                                <a:rPr lang="en-US" b="1" i="1" smtClean="0">
                                  <a:latin typeface="Cambria Math" panose="02040503050406030204" pitchFamily="18" charset="0"/>
                                </a:rPr>
                              </m:ctrlPr>
                            </m:dPr>
                            <m:e>
                              <m:r>
                                <a:rPr lang="en-US" b="1" i="1" smtClean="0">
                                  <a:latin typeface="Cambria Math" panose="02040503050406030204" pitchFamily="18" charset="0"/>
                                </a:rPr>
                                <m:t>𝟐</m:t>
                              </m:r>
                            </m:e>
                          </m:d>
                          <m:d>
                            <m:dPr>
                              <m:ctrlPr>
                                <a:rPr lang="en-US" b="1" i="1" smtClean="0">
                                  <a:latin typeface="Cambria Math" panose="02040503050406030204" pitchFamily="18" charset="0"/>
                                </a:rPr>
                              </m:ctrlPr>
                            </m:dPr>
                            <m:e>
                              <m:r>
                                <a:rPr lang="en-US" b="1" i="1" smtClean="0">
                                  <a:latin typeface="Cambria Math" panose="02040503050406030204" pitchFamily="18" charset="0"/>
                                </a:rPr>
                                <m:t>𝟏</m:t>
                              </m:r>
                            </m:e>
                          </m:d>
                        </m:den>
                      </m:f>
                      <m:r>
                        <a:rPr lang="en-US" b="1" i="1" smtClean="0">
                          <a:latin typeface="Cambria Math" panose="02040503050406030204" pitchFamily="18" charset="0"/>
                        </a:rPr>
                        <m:t>𝒍𝒏</m:t>
                      </m:r>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𝟏</m:t>
                              </m:r>
                            </m:num>
                            <m:den>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𝟏</m:t>
                              </m:r>
                            </m:den>
                          </m:f>
                        </m:e>
                      </m:d>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𝟏</m:t>
                      </m:r>
                    </m:oMath>
                  </m:oMathPara>
                </a14:m>
                <a:endParaRPr lang="en-US" dirty="0" smtClean="0"/>
              </a:p>
              <a:p>
                <a:pPr algn="ctr"/>
                <a:endParaRPr lang="en-US" dirty="0" smtClean="0"/>
              </a:p>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𝒏</m:t>
                          </m:r>
                        </m:e>
                        <m:sub>
                          <m:r>
                            <a:rPr lang="en-US" b="1" i="1" smtClean="0">
                              <a:latin typeface="Cambria Math" panose="02040503050406030204" pitchFamily="18" charset="0"/>
                            </a:rPr>
                            <m:t>𝒄𝒐𝒍𝒍𝒊𝒔𝒊𝒐𝒏𝒔</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𝒍𝒏</m:t>
                          </m:r>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𝒊</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𝒔</m:t>
                                      </m:r>
                                    </m:sub>
                                  </m:sSub>
                                </m:den>
                              </m:f>
                            </m:e>
                          </m:d>
                        </m:num>
                        <m:den>
                          <m:r>
                            <a:rPr lang="en-US" b="1" i="1" smtClean="0">
                              <a:latin typeface="Cambria Math" panose="02040503050406030204" pitchFamily="18" charset="0"/>
                            </a:rPr>
                            <m:t>𝝃</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𝒍𝒏</m:t>
                          </m:r>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𝟏</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𝟎</m:t>
                                      </m:r>
                                    </m:e>
                                    <m:sup>
                                      <m:r>
                                        <a:rPr lang="en-US" b="1" i="1" smtClean="0">
                                          <a:latin typeface="Cambria Math" panose="02040503050406030204" pitchFamily="18" charset="0"/>
                                        </a:rPr>
                                        <m:t>𝟔</m:t>
                                      </m:r>
                                    </m:sup>
                                  </m:sSup>
                                </m:num>
                                <m:den>
                                  <m:r>
                                    <a:rPr lang="en-US" b="1" i="1" smtClean="0">
                                      <a:latin typeface="Cambria Math" panose="02040503050406030204" pitchFamily="18" charset="0"/>
                                    </a:rPr>
                                    <m:t>𝟏</m:t>
                                  </m:r>
                                </m:den>
                              </m:f>
                            </m:e>
                          </m:d>
                        </m:num>
                        <m:den>
                          <m:r>
                            <a:rPr lang="en-US" b="1" i="1" smtClean="0">
                              <a:latin typeface="Cambria Math" panose="02040503050406030204" pitchFamily="18" charset="0"/>
                            </a:rPr>
                            <m:t>𝟏</m:t>
                          </m:r>
                        </m:den>
                      </m:f>
                      <m:r>
                        <a:rPr lang="en-US" b="1" i="1" smtClean="0">
                          <a:latin typeface="Cambria Math" panose="02040503050406030204" pitchFamily="18" charset="0"/>
                        </a:rPr>
                        <m:t>=</m:t>
                      </m:r>
                      <m:r>
                        <a:rPr lang="en-US" b="1" i="1" smtClean="0">
                          <a:latin typeface="Cambria Math" panose="02040503050406030204" pitchFamily="18" charset="0"/>
                        </a:rPr>
                        <m:t>𝒍𝒏</m:t>
                      </m:r>
                      <m:d>
                        <m:dPr>
                          <m:ctrlPr>
                            <a:rPr lang="en-US" b="1" i="1" smtClean="0">
                              <a:latin typeface="Cambria Math" panose="02040503050406030204" pitchFamily="18" charset="0"/>
                            </a:rPr>
                          </m:ctrlPr>
                        </m:dPr>
                        <m:e>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𝟏</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𝟎</m:t>
                              </m:r>
                            </m:e>
                            <m:sup>
                              <m:r>
                                <a:rPr lang="en-US" b="1" i="1" smtClean="0">
                                  <a:latin typeface="Cambria Math" panose="02040503050406030204" pitchFamily="18" charset="0"/>
                                </a:rPr>
                                <m:t>𝟔</m:t>
                              </m:r>
                            </m:sup>
                          </m:sSup>
                        </m:e>
                      </m:d>
                      <m:r>
                        <a:rPr lang="en-US" b="1" i="1" smtClean="0">
                          <a:latin typeface="Cambria Math" panose="02040503050406030204" pitchFamily="18" charset="0"/>
                        </a:rPr>
                        <m:t>=</m:t>
                      </m:r>
                      <m:r>
                        <a:rPr lang="en-US" b="1" i="1" smtClean="0">
                          <a:latin typeface="Cambria Math" panose="02040503050406030204" pitchFamily="18" charset="0"/>
                        </a:rPr>
                        <m:t>𝟏𝟒</m:t>
                      </m:r>
                      <m:r>
                        <a:rPr lang="en-US" b="1" i="1" smtClean="0">
                          <a:latin typeface="Cambria Math" panose="02040503050406030204" pitchFamily="18" charset="0"/>
                        </a:rPr>
                        <m:t>.</m:t>
                      </m:r>
                      <m:r>
                        <a:rPr lang="en-US" b="1" i="1" smtClean="0">
                          <a:latin typeface="Cambria Math" panose="02040503050406030204" pitchFamily="18" charset="0"/>
                        </a:rPr>
                        <m:t>𝟓</m:t>
                      </m:r>
                      <m:r>
                        <a:rPr lang="en-US" b="1" i="1" smtClean="0">
                          <a:latin typeface="Cambria Math" panose="02040503050406030204" pitchFamily="18" charset="0"/>
                        </a:rPr>
                        <m:t>=</m:t>
                      </m:r>
                      <m:r>
                        <a:rPr lang="en-US" b="1" i="1" smtClean="0">
                          <a:latin typeface="Cambria Math" panose="02040503050406030204" pitchFamily="18" charset="0"/>
                        </a:rPr>
                        <m:t>𝟏𝟓</m:t>
                      </m:r>
                      <m:r>
                        <a:rPr lang="en-US" b="1" i="1" smtClean="0">
                          <a:latin typeface="Cambria Math" panose="02040503050406030204" pitchFamily="18" charset="0"/>
                        </a:rPr>
                        <m:t> </m:t>
                      </m:r>
                      <m:r>
                        <a:rPr lang="en-US" b="1" i="1" smtClean="0">
                          <a:latin typeface="Cambria Math" panose="02040503050406030204" pitchFamily="18" charset="0"/>
                        </a:rPr>
                        <m:t>𝒕𝒐𝒕𝒂𝒍</m:t>
                      </m:r>
                      <m:r>
                        <a:rPr lang="en-US" b="1" i="1" smtClean="0">
                          <a:latin typeface="Cambria Math" panose="02040503050406030204" pitchFamily="18" charset="0"/>
                        </a:rPr>
                        <m:t> </m:t>
                      </m:r>
                      <m:r>
                        <a:rPr lang="en-US" b="1" i="1" smtClean="0">
                          <a:latin typeface="Cambria Math" panose="02040503050406030204" pitchFamily="18" charset="0"/>
                        </a:rPr>
                        <m:t>𝒄𝒐𝒍𝒍𝒊𝒔𝒊𝒐𝒏𝒔</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06400" y="990599"/>
                <a:ext cx="11379200" cy="5436577"/>
              </a:xfrm>
              <a:blipFill>
                <a:blip r:embed="rId2"/>
                <a:stretch>
                  <a:fillRect l="-482" t="-56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24</a:t>
            </a:fld>
            <a:endParaRPr lang="en-US" dirty="0"/>
          </a:p>
        </p:txBody>
      </p:sp>
    </p:spTree>
    <p:extLst>
      <p:ext uri="{BB962C8B-B14F-4D97-AF65-F5344CB8AC3E}">
        <p14:creationId xmlns:p14="http://schemas.microsoft.com/office/powerpoint/2010/main" val="1730989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Moderation </a:t>
            </a:r>
            <a:r>
              <a:rPr lang="en-US" dirty="0" smtClean="0"/>
              <a:t>– Average </a:t>
            </a:r>
            <a:r>
              <a:rPr lang="en-US" dirty="0"/>
              <a:t>Logarithmic Energy </a:t>
            </a:r>
            <a:r>
              <a:rPr lang="en-US" dirty="0" smtClean="0"/>
              <a:t>Decrement Typical Values</a:t>
            </a:r>
            <a:endParaRPr lang="en-US" dirty="0"/>
          </a:p>
        </p:txBody>
      </p:sp>
      <p:sp>
        <p:nvSpPr>
          <p:cNvPr id="3" name="Content Placeholder 2"/>
          <p:cNvSpPr>
            <a:spLocks noGrp="1"/>
          </p:cNvSpPr>
          <p:nvPr>
            <p:ph idx="1"/>
          </p:nvPr>
        </p:nvSpPr>
        <p:spPr/>
        <p:txBody>
          <a:bodyPr/>
          <a:lstStyle/>
          <a:p>
            <a:pPr algn="ctr"/>
            <a:r>
              <a:rPr lang="en-US" u="sng" dirty="0" smtClean="0"/>
              <a:t>Examples of common elements</a:t>
            </a:r>
          </a:p>
          <a:p>
            <a:pPr algn="ctr"/>
            <a:endParaRPr lang="en-US" u="sng" dirty="0"/>
          </a:p>
          <a:p>
            <a:pPr algn="ctr"/>
            <a:endParaRPr lang="en-US" u="sng" dirty="0" smtClean="0"/>
          </a:p>
          <a:p>
            <a:pPr algn="ctr"/>
            <a:endParaRPr lang="en-US" u="sng" dirty="0"/>
          </a:p>
          <a:p>
            <a:pPr algn="ctr"/>
            <a:endParaRPr lang="en-US" u="sng" dirty="0" smtClean="0"/>
          </a:p>
          <a:p>
            <a:pPr algn="ctr"/>
            <a:endParaRPr lang="en-US" u="sng" dirty="0"/>
          </a:p>
          <a:p>
            <a:pPr algn="ctr"/>
            <a:endParaRPr lang="en-US" u="sng" dirty="0" smtClean="0"/>
          </a:p>
          <a:p>
            <a:pPr algn="ctr"/>
            <a:endParaRPr lang="en-US" u="sng" dirty="0"/>
          </a:p>
          <a:p>
            <a:pPr algn="ctr"/>
            <a:r>
              <a:rPr lang="en-US" dirty="0" smtClean="0"/>
              <a:t>Decent website for reference:</a:t>
            </a:r>
          </a:p>
          <a:p>
            <a:pPr algn="ctr"/>
            <a:r>
              <a:rPr lang="en-US" dirty="0" smtClean="0">
                <a:hlinkClick r:id="rId2"/>
              </a:rPr>
              <a:t>https://www.nuclear-power.net/glossary/neutron-moderatoraverage-logarithmic-energy-decrement/</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25</a:t>
            </a:fld>
            <a:endParaRPr lang="en-US" dirty="0"/>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617639508"/>
                  </p:ext>
                </p:extLst>
              </p:nvPr>
            </p:nvGraphicFramePr>
            <p:xfrm>
              <a:off x="1621028" y="1414610"/>
              <a:ext cx="8949944" cy="2595880"/>
            </p:xfrm>
            <a:graphic>
              <a:graphicData uri="http://schemas.openxmlformats.org/drawingml/2006/table">
                <a:tbl>
                  <a:tblPr firstRow="1" bandRow="1">
                    <a:tableStyleId>{5C22544A-7EE6-4342-B048-85BDC9FD1C3A}</a:tableStyleId>
                  </a:tblPr>
                  <a:tblGrid>
                    <a:gridCol w="2237486">
                      <a:extLst>
                        <a:ext uri="{9D8B030D-6E8A-4147-A177-3AD203B41FA5}">
                          <a16:colId xmlns:a16="http://schemas.microsoft.com/office/drawing/2014/main" val="4045296110"/>
                        </a:ext>
                      </a:extLst>
                    </a:gridCol>
                    <a:gridCol w="2237486">
                      <a:extLst>
                        <a:ext uri="{9D8B030D-6E8A-4147-A177-3AD203B41FA5}">
                          <a16:colId xmlns:a16="http://schemas.microsoft.com/office/drawing/2014/main" val="1523887367"/>
                        </a:ext>
                      </a:extLst>
                    </a:gridCol>
                    <a:gridCol w="1219200">
                      <a:extLst>
                        <a:ext uri="{9D8B030D-6E8A-4147-A177-3AD203B41FA5}">
                          <a16:colId xmlns:a16="http://schemas.microsoft.com/office/drawing/2014/main" val="3744144881"/>
                        </a:ext>
                      </a:extLst>
                    </a:gridCol>
                    <a:gridCol w="3255772">
                      <a:extLst>
                        <a:ext uri="{9D8B030D-6E8A-4147-A177-3AD203B41FA5}">
                          <a16:colId xmlns:a16="http://schemas.microsoft.com/office/drawing/2014/main" val="1749839857"/>
                        </a:ext>
                      </a:extLst>
                    </a:gridCol>
                  </a:tblGrid>
                  <a:tr h="370840">
                    <a:tc>
                      <a:txBody>
                        <a:bodyPr/>
                        <a:lstStyle/>
                        <a:p>
                          <a:pPr algn="ctr"/>
                          <a:r>
                            <a:rPr lang="en-US" dirty="0" smtClean="0"/>
                            <a:t>Element</a:t>
                          </a:r>
                          <a:endParaRPr lang="en-US" dirty="0"/>
                        </a:p>
                      </a:txBody>
                      <a:tcPr/>
                    </a:tc>
                    <a:tc>
                      <a:txBody>
                        <a:bodyPr/>
                        <a:lstStyle/>
                        <a:p>
                          <a:pPr algn="ctr"/>
                          <a:r>
                            <a:rPr lang="en-US" dirty="0" smtClean="0"/>
                            <a:t>A</a:t>
                          </a:r>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𝝃</m:t>
                                </m:r>
                              </m:oMath>
                            </m:oMathPara>
                          </a14:m>
                          <a:endParaRPr lang="en-US" dirty="0"/>
                        </a:p>
                      </a:txBody>
                      <a:tcPr/>
                    </a:tc>
                    <a:tc>
                      <a:txBody>
                        <a:bodyPr/>
                        <a:lstStyle/>
                        <a:p>
                          <a:pPr algn="ctr"/>
                          <a:r>
                            <a:rPr lang="en-US" dirty="0" smtClean="0"/>
                            <a:t># Collisions 2MeV</a:t>
                          </a:r>
                          <a:r>
                            <a:rPr lang="en-US" baseline="0" dirty="0" smtClean="0"/>
                            <a:t> →1eV</a:t>
                          </a:r>
                          <a:endParaRPr lang="en-US" dirty="0"/>
                        </a:p>
                      </a:txBody>
                      <a:tcPr/>
                    </a:tc>
                    <a:extLst>
                      <a:ext uri="{0D108BD9-81ED-4DB2-BD59-A6C34878D82A}">
                        <a16:rowId xmlns:a16="http://schemas.microsoft.com/office/drawing/2014/main" val="1820923462"/>
                      </a:ext>
                    </a:extLst>
                  </a:tr>
                  <a:tr h="370840">
                    <a:tc>
                      <a:txBody>
                        <a:bodyPr/>
                        <a:lstStyle/>
                        <a:p>
                          <a:pPr algn="ctr"/>
                          <a:r>
                            <a:rPr lang="en-US" dirty="0" smtClean="0"/>
                            <a:t>H</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15</a:t>
                          </a:r>
                          <a:endParaRPr lang="en-US" dirty="0"/>
                        </a:p>
                      </a:txBody>
                      <a:tcPr/>
                    </a:tc>
                    <a:extLst>
                      <a:ext uri="{0D108BD9-81ED-4DB2-BD59-A6C34878D82A}">
                        <a16:rowId xmlns:a16="http://schemas.microsoft.com/office/drawing/2014/main" val="2347616411"/>
                      </a:ext>
                    </a:extLst>
                  </a:tr>
                  <a:tr h="370840">
                    <a:tc>
                      <a:txBody>
                        <a:bodyPr/>
                        <a:lstStyle/>
                        <a:p>
                          <a:pPr algn="ctr"/>
                          <a:r>
                            <a:rPr lang="en-US" dirty="0" smtClean="0"/>
                            <a:t>D</a:t>
                          </a:r>
                          <a:endParaRPr lang="en-US" dirty="0"/>
                        </a:p>
                      </a:txBody>
                      <a:tcPr/>
                    </a:tc>
                    <a:tc>
                      <a:txBody>
                        <a:bodyPr/>
                        <a:lstStyle/>
                        <a:p>
                          <a:pPr algn="ctr"/>
                          <a:r>
                            <a:rPr lang="en-US" dirty="0" smtClean="0"/>
                            <a:t>2</a:t>
                          </a:r>
                          <a:endParaRPr lang="en-US" dirty="0"/>
                        </a:p>
                      </a:txBody>
                      <a:tcPr/>
                    </a:tc>
                    <a:tc>
                      <a:txBody>
                        <a:bodyPr/>
                        <a:lstStyle/>
                        <a:p>
                          <a:pPr algn="ctr"/>
                          <a:r>
                            <a:rPr lang="en-US" dirty="0" smtClean="0"/>
                            <a:t>0.725</a:t>
                          </a:r>
                          <a:endParaRPr lang="en-US" dirty="0"/>
                        </a:p>
                      </a:txBody>
                      <a:tcPr/>
                    </a:tc>
                    <a:tc>
                      <a:txBody>
                        <a:bodyPr/>
                        <a:lstStyle/>
                        <a:p>
                          <a:pPr algn="ctr"/>
                          <a:r>
                            <a:rPr lang="en-US" dirty="0" smtClean="0"/>
                            <a:t>21</a:t>
                          </a:r>
                          <a:endParaRPr lang="en-US" dirty="0"/>
                        </a:p>
                      </a:txBody>
                      <a:tcPr/>
                    </a:tc>
                    <a:extLst>
                      <a:ext uri="{0D108BD9-81ED-4DB2-BD59-A6C34878D82A}">
                        <a16:rowId xmlns:a16="http://schemas.microsoft.com/office/drawing/2014/main" val="2024828902"/>
                      </a:ext>
                    </a:extLst>
                  </a:tr>
                  <a:tr h="370840">
                    <a:tc>
                      <a:txBody>
                        <a:bodyPr/>
                        <a:lstStyle/>
                        <a:p>
                          <a:pPr algn="ctr"/>
                          <a:r>
                            <a:rPr lang="en-US" dirty="0" smtClean="0"/>
                            <a:t>C</a:t>
                          </a:r>
                          <a:endParaRPr lang="en-US" dirty="0"/>
                        </a:p>
                      </a:txBody>
                      <a:tcPr/>
                    </a:tc>
                    <a:tc>
                      <a:txBody>
                        <a:bodyPr/>
                        <a:lstStyle/>
                        <a:p>
                          <a:pPr algn="ctr"/>
                          <a:r>
                            <a:rPr lang="en-US" dirty="0" smtClean="0"/>
                            <a:t>12</a:t>
                          </a:r>
                          <a:endParaRPr lang="en-US" dirty="0"/>
                        </a:p>
                      </a:txBody>
                      <a:tcPr/>
                    </a:tc>
                    <a:tc>
                      <a:txBody>
                        <a:bodyPr/>
                        <a:lstStyle/>
                        <a:p>
                          <a:pPr algn="ctr"/>
                          <a:r>
                            <a:rPr lang="en-US" dirty="0" smtClean="0"/>
                            <a:t>0.158</a:t>
                          </a:r>
                          <a:endParaRPr lang="en-US" dirty="0"/>
                        </a:p>
                      </a:txBody>
                      <a:tcPr/>
                    </a:tc>
                    <a:tc>
                      <a:txBody>
                        <a:bodyPr/>
                        <a:lstStyle/>
                        <a:p>
                          <a:pPr algn="ctr"/>
                          <a:r>
                            <a:rPr lang="en-US" dirty="0" smtClean="0"/>
                            <a:t>92</a:t>
                          </a:r>
                          <a:endParaRPr lang="en-US" dirty="0"/>
                        </a:p>
                      </a:txBody>
                      <a:tcPr/>
                    </a:tc>
                    <a:extLst>
                      <a:ext uri="{0D108BD9-81ED-4DB2-BD59-A6C34878D82A}">
                        <a16:rowId xmlns:a16="http://schemas.microsoft.com/office/drawing/2014/main" val="2499445024"/>
                      </a:ext>
                    </a:extLst>
                  </a:tr>
                  <a:tr h="370840">
                    <a:tc>
                      <a:txBody>
                        <a:bodyPr/>
                        <a:lstStyle/>
                        <a:p>
                          <a:pPr algn="ctr"/>
                          <a:r>
                            <a:rPr lang="en-US" dirty="0" smtClean="0"/>
                            <a:t>O</a:t>
                          </a:r>
                          <a:endParaRPr lang="en-US" dirty="0"/>
                        </a:p>
                      </a:txBody>
                      <a:tcPr/>
                    </a:tc>
                    <a:tc>
                      <a:txBody>
                        <a:bodyPr/>
                        <a:lstStyle/>
                        <a:p>
                          <a:pPr algn="ctr"/>
                          <a:r>
                            <a:rPr lang="en-US" dirty="0" smtClean="0"/>
                            <a:t>16</a:t>
                          </a:r>
                          <a:endParaRPr lang="en-US" dirty="0"/>
                        </a:p>
                      </a:txBody>
                      <a:tcPr/>
                    </a:tc>
                    <a:tc>
                      <a:txBody>
                        <a:bodyPr/>
                        <a:lstStyle/>
                        <a:p>
                          <a:pPr algn="ctr"/>
                          <a:r>
                            <a:rPr lang="en-US" dirty="0" smtClean="0"/>
                            <a:t>0.1199</a:t>
                          </a:r>
                          <a:endParaRPr lang="en-US" dirty="0"/>
                        </a:p>
                      </a:txBody>
                      <a:tcPr/>
                    </a:tc>
                    <a:tc>
                      <a:txBody>
                        <a:bodyPr/>
                        <a:lstStyle/>
                        <a:p>
                          <a:pPr algn="ctr"/>
                          <a:r>
                            <a:rPr lang="en-US" dirty="0" smtClean="0"/>
                            <a:t>121</a:t>
                          </a:r>
                          <a:endParaRPr lang="en-US" dirty="0"/>
                        </a:p>
                      </a:txBody>
                      <a:tcPr/>
                    </a:tc>
                    <a:extLst>
                      <a:ext uri="{0D108BD9-81ED-4DB2-BD59-A6C34878D82A}">
                        <a16:rowId xmlns:a16="http://schemas.microsoft.com/office/drawing/2014/main" val="1392265955"/>
                      </a:ext>
                    </a:extLst>
                  </a:tr>
                  <a:tr h="370840">
                    <a:tc>
                      <a:txBody>
                        <a:bodyPr/>
                        <a:lstStyle/>
                        <a:p>
                          <a:pPr algn="ctr"/>
                          <a:r>
                            <a:rPr lang="en-US" dirty="0" smtClean="0"/>
                            <a:t>Fe</a:t>
                          </a:r>
                          <a:endParaRPr lang="en-US" dirty="0"/>
                        </a:p>
                      </a:txBody>
                      <a:tcPr/>
                    </a:tc>
                    <a:tc>
                      <a:txBody>
                        <a:bodyPr/>
                        <a:lstStyle/>
                        <a:p>
                          <a:pPr algn="ctr"/>
                          <a:r>
                            <a:rPr lang="en-US" dirty="0" smtClean="0"/>
                            <a:t>56</a:t>
                          </a:r>
                          <a:endParaRPr lang="en-US" dirty="0"/>
                        </a:p>
                      </a:txBody>
                      <a:tcPr/>
                    </a:tc>
                    <a:tc>
                      <a:txBody>
                        <a:bodyPr/>
                        <a:lstStyle/>
                        <a:p>
                          <a:pPr algn="ctr"/>
                          <a:r>
                            <a:rPr lang="en-US" dirty="0" smtClean="0"/>
                            <a:t>0.0353</a:t>
                          </a:r>
                          <a:endParaRPr lang="en-US" dirty="0"/>
                        </a:p>
                      </a:txBody>
                      <a:tcPr/>
                    </a:tc>
                    <a:tc>
                      <a:txBody>
                        <a:bodyPr/>
                        <a:lstStyle/>
                        <a:p>
                          <a:pPr algn="ctr"/>
                          <a:r>
                            <a:rPr lang="en-US" dirty="0" smtClean="0"/>
                            <a:t>412</a:t>
                          </a:r>
                          <a:endParaRPr lang="en-US" dirty="0"/>
                        </a:p>
                      </a:txBody>
                      <a:tcPr/>
                    </a:tc>
                    <a:extLst>
                      <a:ext uri="{0D108BD9-81ED-4DB2-BD59-A6C34878D82A}">
                        <a16:rowId xmlns:a16="http://schemas.microsoft.com/office/drawing/2014/main" val="4223854830"/>
                      </a:ext>
                    </a:extLst>
                  </a:tr>
                  <a:tr h="370840">
                    <a:tc>
                      <a:txBody>
                        <a:bodyPr/>
                        <a:lstStyle/>
                        <a:p>
                          <a:pPr algn="ctr"/>
                          <a:r>
                            <a:rPr lang="en-US" baseline="30000" dirty="0" smtClean="0"/>
                            <a:t>238</a:t>
                          </a:r>
                          <a:r>
                            <a:rPr lang="en-US" baseline="0" dirty="0" smtClean="0"/>
                            <a:t>U</a:t>
                          </a:r>
                          <a:endParaRPr lang="en-US" baseline="30000" dirty="0"/>
                        </a:p>
                      </a:txBody>
                      <a:tcPr/>
                    </a:tc>
                    <a:tc>
                      <a:txBody>
                        <a:bodyPr/>
                        <a:lstStyle/>
                        <a:p>
                          <a:pPr algn="ctr"/>
                          <a:r>
                            <a:rPr lang="en-US" dirty="0" smtClean="0"/>
                            <a:t>238</a:t>
                          </a:r>
                          <a:endParaRPr lang="en-US" dirty="0"/>
                        </a:p>
                      </a:txBody>
                      <a:tcPr/>
                    </a:tc>
                    <a:tc>
                      <a:txBody>
                        <a:bodyPr/>
                        <a:lstStyle/>
                        <a:p>
                          <a:pPr algn="ctr"/>
                          <a:r>
                            <a:rPr lang="en-US" dirty="0" smtClean="0"/>
                            <a:t>0.00838</a:t>
                          </a:r>
                          <a:endParaRPr lang="en-US" dirty="0"/>
                        </a:p>
                      </a:txBody>
                      <a:tcPr/>
                    </a:tc>
                    <a:tc>
                      <a:txBody>
                        <a:bodyPr/>
                        <a:lstStyle/>
                        <a:p>
                          <a:pPr algn="ctr"/>
                          <a:r>
                            <a:rPr lang="en-US" dirty="0" smtClean="0"/>
                            <a:t>1732</a:t>
                          </a:r>
                          <a:endParaRPr lang="en-US" dirty="0"/>
                        </a:p>
                      </a:txBody>
                      <a:tcPr/>
                    </a:tc>
                    <a:extLst>
                      <a:ext uri="{0D108BD9-81ED-4DB2-BD59-A6C34878D82A}">
                        <a16:rowId xmlns:a16="http://schemas.microsoft.com/office/drawing/2014/main" val="2595732375"/>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617639508"/>
                  </p:ext>
                </p:extLst>
              </p:nvPr>
            </p:nvGraphicFramePr>
            <p:xfrm>
              <a:off x="1621028" y="1414610"/>
              <a:ext cx="8949944" cy="2595880"/>
            </p:xfrm>
            <a:graphic>
              <a:graphicData uri="http://schemas.openxmlformats.org/drawingml/2006/table">
                <a:tbl>
                  <a:tblPr firstRow="1" bandRow="1">
                    <a:tableStyleId>{5C22544A-7EE6-4342-B048-85BDC9FD1C3A}</a:tableStyleId>
                  </a:tblPr>
                  <a:tblGrid>
                    <a:gridCol w="2237486">
                      <a:extLst>
                        <a:ext uri="{9D8B030D-6E8A-4147-A177-3AD203B41FA5}">
                          <a16:colId xmlns:a16="http://schemas.microsoft.com/office/drawing/2014/main" val="4045296110"/>
                        </a:ext>
                      </a:extLst>
                    </a:gridCol>
                    <a:gridCol w="2237486">
                      <a:extLst>
                        <a:ext uri="{9D8B030D-6E8A-4147-A177-3AD203B41FA5}">
                          <a16:colId xmlns:a16="http://schemas.microsoft.com/office/drawing/2014/main" val="1523887367"/>
                        </a:ext>
                      </a:extLst>
                    </a:gridCol>
                    <a:gridCol w="1219200">
                      <a:extLst>
                        <a:ext uri="{9D8B030D-6E8A-4147-A177-3AD203B41FA5}">
                          <a16:colId xmlns:a16="http://schemas.microsoft.com/office/drawing/2014/main" val="3744144881"/>
                        </a:ext>
                      </a:extLst>
                    </a:gridCol>
                    <a:gridCol w="3255772">
                      <a:extLst>
                        <a:ext uri="{9D8B030D-6E8A-4147-A177-3AD203B41FA5}">
                          <a16:colId xmlns:a16="http://schemas.microsoft.com/office/drawing/2014/main" val="1749839857"/>
                        </a:ext>
                      </a:extLst>
                    </a:gridCol>
                  </a:tblGrid>
                  <a:tr h="370840">
                    <a:tc>
                      <a:txBody>
                        <a:bodyPr/>
                        <a:lstStyle/>
                        <a:p>
                          <a:pPr algn="ctr"/>
                          <a:r>
                            <a:rPr lang="en-US" dirty="0" smtClean="0"/>
                            <a:t>Element</a:t>
                          </a:r>
                          <a:endParaRPr lang="en-US" dirty="0"/>
                        </a:p>
                      </a:txBody>
                      <a:tcPr/>
                    </a:tc>
                    <a:tc>
                      <a:txBody>
                        <a:bodyPr/>
                        <a:lstStyle/>
                        <a:p>
                          <a:pPr algn="ctr"/>
                          <a:r>
                            <a:rPr lang="en-US" dirty="0" smtClean="0"/>
                            <a:t>A</a:t>
                          </a:r>
                          <a:endParaRPr lang="en-US" dirty="0"/>
                        </a:p>
                      </a:txBody>
                      <a:tcPr/>
                    </a:tc>
                    <a:tc>
                      <a:txBody>
                        <a:bodyPr/>
                        <a:lstStyle/>
                        <a:p>
                          <a:endParaRPr lang="en-US"/>
                        </a:p>
                      </a:txBody>
                      <a:tcPr>
                        <a:blipFill>
                          <a:blip r:embed="rId3"/>
                          <a:stretch>
                            <a:fillRect l="-368000" t="-8197" r="-269500" b="-622951"/>
                          </a:stretch>
                        </a:blipFill>
                      </a:tcPr>
                    </a:tc>
                    <a:tc>
                      <a:txBody>
                        <a:bodyPr/>
                        <a:lstStyle/>
                        <a:p>
                          <a:pPr algn="ctr"/>
                          <a:r>
                            <a:rPr lang="en-US" dirty="0" smtClean="0"/>
                            <a:t># Collisions 2MeV</a:t>
                          </a:r>
                          <a:r>
                            <a:rPr lang="en-US" baseline="0" dirty="0" smtClean="0"/>
                            <a:t> →1eV</a:t>
                          </a:r>
                          <a:endParaRPr lang="en-US" dirty="0"/>
                        </a:p>
                      </a:txBody>
                      <a:tcPr/>
                    </a:tc>
                    <a:extLst>
                      <a:ext uri="{0D108BD9-81ED-4DB2-BD59-A6C34878D82A}">
                        <a16:rowId xmlns:a16="http://schemas.microsoft.com/office/drawing/2014/main" val="1820923462"/>
                      </a:ext>
                    </a:extLst>
                  </a:tr>
                  <a:tr h="370840">
                    <a:tc>
                      <a:txBody>
                        <a:bodyPr/>
                        <a:lstStyle/>
                        <a:p>
                          <a:pPr algn="ctr"/>
                          <a:r>
                            <a:rPr lang="en-US" dirty="0" smtClean="0"/>
                            <a:t>H</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15</a:t>
                          </a:r>
                          <a:endParaRPr lang="en-US" dirty="0"/>
                        </a:p>
                      </a:txBody>
                      <a:tcPr/>
                    </a:tc>
                    <a:extLst>
                      <a:ext uri="{0D108BD9-81ED-4DB2-BD59-A6C34878D82A}">
                        <a16:rowId xmlns:a16="http://schemas.microsoft.com/office/drawing/2014/main" val="2347616411"/>
                      </a:ext>
                    </a:extLst>
                  </a:tr>
                  <a:tr h="370840">
                    <a:tc>
                      <a:txBody>
                        <a:bodyPr/>
                        <a:lstStyle/>
                        <a:p>
                          <a:pPr algn="ctr"/>
                          <a:r>
                            <a:rPr lang="en-US" dirty="0" smtClean="0"/>
                            <a:t>D</a:t>
                          </a:r>
                          <a:endParaRPr lang="en-US" dirty="0"/>
                        </a:p>
                      </a:txBody>
                      <a:tcPr/>
                    </a:tc>
                    <a:tc>
                      <a:txBody>
                        <a:bodyPr/>
                        <a:lstStyle/>
                        <a:p>
                          <a:pPr algn="ctr"/>
                          <a:r>
                            <a:rPr lang="en-US" dirty="0" smtClean="0"/>
                            <a:t>2</a:t>
                          </a:r>
                          <a:endParaRPr lang="en-US" dirty="0"/>
                        </a:p>
                      </a:txBody>
                      <a:tcPr/>
                    </a:tc>
                    <a:tc>
                      <a:txBody>
                        <a:bodyPr/>
                        <a:lstStyle/>
                        <a:p>
                          <a:pPr algn="ctr"/>
                          <a:r>
                            <a:rPr lang="en-US" dirty="0" smtClean="0"/>
                            <a:t>0.725</a:t>
                          </a:r>
                          <a:endParaRPr lang="en-US" dirty="0"/>
                        </a:p>
                      </a:txBody>
                      <a:tcPr/>
                    </a:tc>
                    <a:tc>
                      <a:txBody>
                        <a:bodyPr/>
                        <a:lstStyle/>
                        <a:p>
                          <a:pPr algn="ctr"/>
                          <a:r>
                            <a:rPr lang="en-US" dirty="0" smtClean="0"/>
                            <a:t>21</a:t>
                          </a:r>
                          <a:endParaRPr lang="en-US" dirty="0"/>
                        </a:p>
                      </a:txBody>
                      <a:tcPr/>
                    </a:tc>
                    <a:extLst>
                      <a:ext uri="{0D108BD9-81ED-4DB2-BD59-A6C34878D82A}">
                        <a16:rowId xmlns:a16="http://schemas.microsoft.com/office/drawing/2014/main" val="2024828902"/>
                      </a:ext>
                    </a:extLst>
                  </a:tr>
                  <a:tr h="370840">
                    <a:tc>
                      <a:txBody>
                        <a:bodyPr/>
                        <a:lstStyle/>
                        <a:p>
                          <a:pPr algn="ctr"/>
                          <a:r>
                            <a:rPr lang="en-US" dirty="0" smtClean="0"/>
                            <a:t>C</a:t>
                          </a:r>
                          <a:endParaRPr lang="en-US" dirty="0"/>
                        </a:p>
                      </a:txBody>
                      <a:tcPr/>
                    </a:tc>
                    <a:tc>
                      <a:txBody>
                        <a:bodyPr/>
                        <a:lstStyle/>
                        <a:p>
                          <a:pPr algn="ctr"/>
                          <a:r>
                            <a:rPr lang="en-US" dirty="0" smtClean="0"/>
                            <a:t>12</a:t>
                          </a:r>
                          <a:endParaRPr lang="en-US" dirty="0"/>
                        </a:p>
                      </a:txBody>
                      <a:tcPr/>
                    </a:tc>
                    <a:tc>
                      <a:txBody>
                        <a:bodyPr/>
                        <a:lstStyle/>
                        <a:p>
                          <a:pPr algn="ctr"/>
                          <a:r>
                            <a:rPr lang="en-US" dirty="0" smtClean="0"/>
                            <a:t>0.158</a:t>
                          </a:r>
                          <a:endParaRPr lang="en-US" dirty="0"/>
                        </a:p>
                      </a:txBody>
                      <a:tcPr/>
                    </a:tc>
                    <a:tc>
                      <a:txBody>
                        <a:bodyPr/>
                        <a:lstStyle/>
                        <a:p>
                          <a:pPr algn="ctr"/>
                          <a:r>
                            <a:rPr lang="en-US" dirty="0" smtClean="0"/>
                            <a:t>92</a:t>
                          </a:r>
                          <a:endParaRPr lang="en-US" dirty="0"/>
                        </a:p>
                      </a:txBody>
                      <a:tcPr/>
                    </a:tc>
                    <a:extLst>
                      <a:ext uri="{0D108BD9-81ED-4DB2-BD59-A6C34878D82A}">
                        <a16:rowId xmlns:a16="http://schemas.microsoft.com/office/drawing/2014/main" val="2499445024"/>
                      </a:ext>
                    </a:extLst>
                  </a:tr>
                  <a:tr h="370840">
                    <a:tc>
                      <a:txBody>
                        <a:bodyPr/>
                        <a:lstStyle/>
                        <a:p>
                          <a:pPr algn="ctr"/>
                          <a:r>
                            <a:rPr lang="en-US" dirty="0" smtClean="0"/>
                            <a:t>O</a:t>
                          </a:r>
                          <a:endParaRPr lang="en-US" dirty="0"/>
                        </a:p>
                      </a:txBody>
                      <a:tcPr/>
                    </a:tc>
                    <a:tc>
                      <a:txBody>
                        <a:bodyPr/>
                        <a:lstStyle/>
                        <a:p>
                          <a:pPr algn="ctr"/>
                          <a:r>
                            <a:rPr lang="en-US" dirty="0" smtClean="0"/>
                            <a:t>16</a:t>
                          </a:r>
                          <a:endParaRPr lang="en-US" dirty="0"/>
                        </a:p>
                      </a:txBody>
                      <a:tcPr/>
                    </a:tc>
                    <a:tc>
                      <a:txBody>
                        <a:bodyPr/>
                        <a:lstStyle/>
                        <a:p>
                          <a:pPr algn="ctr"/>
                          <a:r>
                            <a:rPr lang="en-US" dirty="0" smtClean="0"/>
                            <a:t>0.1199</a:t>
                          </a:r>
                          <a:endParaRPr lang="en-US" dirty="0"/>
                        </a:p>
                      </a:txBody>
                      <a:tcPr/>
                    </a:tc>
                    <a:tc>
                      <a:txBody>
                        <a:bodyPr/>
                        <a:lstStyle/>
                        <a:p>
                          <a:pPr algn="ctr"/>
                          <a:r>
                            <a:rPr lang="en-US" dirty="0" smtClean="0"/>
                            <a:t>121</a:t>
                          </a:r>
                          <a:endParaRPr lang="en-US" dirty="0"/>
                        </a:p>
                      </a:txBody>
                      <a:tcPr/>
                    </a:tc>
                    <a:extLst>
                      <a:ext uri="{0D108BD9-81ED-4DB2-BD59-A6C34878D82A}">
                        <a16:rowId xmlns:a16="http://schemas.microsoft.com/office/drawing/2014/main" val="1392265955"/>
                      </a:ext>
                    </a:extLst>
                  </a:tr>
                  <a:tr h="370840">
                    <a:tc>
                      <a:txBody>
                        <a:bodyPr/>
                        <a:lstStyle/>
                        <a:p>
                          <a:pPr algn="ctr"/>
                          <a:r>
                            <a:rPr lang="en-US" dirty="0" smtClean="0"/>
                            <a:t>Fe</a:t>
                          </a:r>
                          <a:endParaRPr lang="en-US" dirty="0"/>
                        </a:p>
                      </a:txBody>
                      <a:tcPr/>
                    </a:tc>
                    <a:tc>
                      <a:txBody>
                        <a:bodyPr/>
                        <a:lstStyle/>
                        <a:p>
                          <a:pPr algn="ctr"/>
                          <a:r>
                            <a:rPr lang="en-US" dirty="0" smtClean="0"/>
                            <a:t>56</a:t>
                          </a:r>
                          <a:endParaRPr lang="en-US" dirty="0"/>
                        </a:p>
                      </a:txBody>
                      <a:tcPr/>
                    </a:tc>
                    <a:tc>
                      <a:txBody>
                        <a:bodyPr/>
                        <a:lstStyle/>
                        <a:p>
                          <a:pPr algn="ctr"/>
                          <a:r>
                            <a:rPr lang="en-US" dirty="0" smtClean="0"/>
                            <a:t>0.0353</a:t>
                          </a:r>
                          <a:endParaRPr lang="en-US" dirty="0"/>
                        </a:p>
                      </a:txBody>
                      <a:tcPr/>
                    </a:tc>
                    <a:tc>
                      <a:txBody>
                        <a:bodyPr/>
                        <a:lstStyle/>
                        <a:p>
                          <a:pPr algn="ctr"/>
                          <a:r>
                            <a:rPr lang="en-US" dirty="0" smtClean="0"/>
                            <a:t>412</a:t>
                          </a:r>
                          <a:endParaRPr lang="en-US" dirty="0"/>
                        </a:p>
                      </a:txBody>
                      <a:tcPr/>
                    </a:tc>
                    <a:extLst>
                      <a:ext uri="{0D108BD9-81ED-4DB2-BD59-A6C34878D82A}">
                        <a16:rowId xmlns:a16="http://schemas.microsoft.com/office/drawing/2014/main" val="4223854830"/>
                      </a:ext>
                    </a:extLst>
                  </a:tr>
                  <a:tr h="370840">
                    <a:tc>
                      <a:txBody>
                        <a:bodyPr/>
                        <a:lstStyle/>
                        <a:p>
                          <a:pPr algn="ctr"/>
                          <a:r>
                            <a:rPr lang="en-US" baseline="30000" dirty="0" smtClean="0"/>
                            <a:t>238</a:t>
                          </a:r>
                          <a:r>
                            <a:rPr lang="en-US" baseline="0" dirty="0" smtClean="0"/>
                            <a:t>U</a:t>
                          </a:r>
                          <a:endParaRPr lang="en-US" baseline="30000" dirty="0"/>
                        </a:p>
                      </a:txBody>
                      <a:tcPr/>
                    </a:tc>
                    <a:tc>
                      <a:txBody>
                        <a:bodyPr/>
                        <a:lstStyle/>
                        <a:p>
                          <a:pPr algn="ctr"/>
                          <a:r>
                            <a:rPr lang="en-US" dirty="0" smtClean="0"/>
                            <a:t>238</a:t>
                          </a:r>
                          <a:endParaRPr lang="en-US" dirty="0"/>
                        </a:p>
                      </a:txBody>
                      <a:tcPr/>
                    </a:tc>
                    <a:tc>
                      <a:txBody>
                        <a:bodyPr/>
                        <a:lstStyle/>
                        <a:p>
                          <a:pPr algn="ctr"/>
                          <a:r>
                            <a:rPr lang="en-US" dirty="0" smtClean="0"/>
                            <a:t>0.00838</a:t>
                          </a:r>
                          <a:endParaRPr lang="en-US" dirty="0"/>
                        </a:p>
                      </a:txBody>
                      <a:tcPr/>
                    </a:tc>
                    <a:tc>
                      <a:txBody>
                        <a:bodyPr/>
                        <a:lstStyle/>
                        <a:p>
                          <a:pPr algn="ctr"/>
                          <a:r>
                            <a:rPr lang="en-US" dirty="0" smtClean="0"/>
                            <a:t>1732</a:t>
                          </a:r>
                          <a:endParaRPr lang="en-US" dirty="0"/>
                        </a:p>
                      </a:txBody>
                      <a:tcPr/>
                    </a:tc>
                    <a:extLst>
                      <a:ext uri="{0D108BD9-81ED-4DB2-BD59-A6C34878D82A}">
                        <a16:rowId xmlns:a16="http://schemas.microsoft.com/office/drawing/2014/main" val="2595732375"/>
                      </a:ext>
                    </a:extLst>
                  </a:tr>
                </a:tbl>
              </a:graphicData>
            </a:graphic>
          </p:graphicFrame>
        </mc:Fallback>
      </mc:AlternateContent>
    </p:spTree>
    <p:extLst>
      <p:ext uri="{BB962C8B-B14F-4D97-AF65-F5344CB8AC3E}">
        <p14:creationId xmlns:p14="http://schemas.microsoft.com/office/powerpoint/2010/main" val="2821091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Moderation – Fractional Energy Loss per Collision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06400" y="990599"/>
                <a:ext cx="11379200" cy="5334003"/>
              </a:xfrm>
            </p:spPr>
            <p:txBody>
              <a:bodyPr/>
              <a:lstStyle/>
              <a:p>
                <a:pPr algn="ctr"/>
                <a:r>
                  <a:rPr lang="en-US" dirty="0" smtClean="0"/>
                  <a:t>In case you need to estimate the energy of a neutron after some number of collisions, using average logarithmic energy decrement, you know the beginning energy (</a:t>
                </a:r>
                <a:r>
                  <a:rPr lang="en-US" dirty="0" err="1" smtClean="0"/>
                  <a:t>E</a:t>
                </a:r>
                <a:r>
                  <a:rPr lang="en-US" baseline="-25000" dirty="0" err="1" smtClean="0"/>
                  <a:t>i</a:t>
                </a:r>
                <a:r>
                  <a:rPr lang="en-US" dirty="0" smtClean="0"/>
                  <a:t>), ending energy (</a:t>
                </a:r>
                <a:r>
                  <a:rPr lang="en-US" dirty="0" err="1" smtClean="0"/>
                  <a:t>E</a:t>
                </a:r>
                <a:r>
                  <a:rPr lang="en-US" baseline="-25000" dirty="0" err="1" smtClean="0"/>
                  <a:t>s</a:t>
                </a:r>
                <a:r>
                  <a:rPr lang="en-US" dirty="0" smtClean="0"/>
                  <a:t>), and number of collisions it takes between the two (n). This can be used to find the average fractional energy loss (f</a:t>
                </a:r>
                <a:r>
                  <a:rPr lang="en-US" baseline="-25000" dirty="0" smtClean="0"/>
                  <a:t>loss</a:t>
                </a:r>
                <a:r>
                  <a:rPr lang="en-US" dirty="0" smtClean="0"/>
                  <a:t>)</a:t>
                </a:r>
              </a:p>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𝒔</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𝒊</m:t>
                          </m:r>
                        </m:sub>
                      </m:sSub>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r>
                                <a:rPr lang="en-US" b="1" i="1" smtClean="0">
                                  <a:latin typeface="Cambria Math" panose="02040503050406030204" pitchFamily="18" charset="0"/>
                                </a:rPr>
                                <m:t>𝟏</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𝒍𝒐𝒔𝒔</m:t>
                                  </m:r>
                                </m:sub>
                              </m:sSub>
                            </m:e>
                          </m:d>
                        </m:e>
                        <m:sup>
                          <m:r>
                            <a:rPr lang="en-US" b="1" i="1" smtClean="0">
                              <a:latin typeface="Cambria Math" panose="02040503050406030204" pitchFamily="18" charset="0"/>
                            </a:rPr>
                            <m:t>𝒏</m:t>
                          </m:r>
                        </m:sup>
                      </m:sSup>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𝒍𝒐𝒔𝒔</m:t>
                          </m:r>
                        </m:sub>
                      </m:sSub>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𝒔</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𝒊</m:t>
                                      </m:r>
                                    </m:sub>
                                  </m:sSub>
                                </m:den>
                              </m:f>
                            </m:e>
                          </m:d>
                        </m:e>
                        <m:sup>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𝒏</m:t>
                              </m:r>
                            </m:den>
                          </m:f>
                        </m:sup>
                      </m:sSup>
                    </m:oMath>
                  </m:oMathPara>
                </a14:m>
                <a:endParaRPr lang="en-US" dirty="0" smtClean="0"/>
              </a:p>
              <a:p>
                <a:pPr algn="ctr"/>
                <a:r>
                  <a:rPr lang="en-US" dirty="0" smtClean="0"/>
                  <a:t>Find estimated neutron energy in hydrogen after 10 scatters starting at 2MeV:</a:t>
                </a:r>
                <a:br>
                  <a:rPr lang="en-US" dirty="0" smtClean="0"/>
                </a:br>
                <a:endParaRPr lang="en-US" dirty="0" smtClean="0"/>
              </a:p>
              <a:p>
                <a:pPr algn="ctr"/>
                <a:r>
                  <a:rPr lang="en-US" dirty="0" smtClean="0"/>
                  <a:t>From previously slides n=15 from 2MeV →1eV</a:t>
                </a:r>
              </a:p>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𝒍𝒐𝒔𝒔</m:t>
                          </m:r>
                        </m:sub>
                      </m:sSub>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𝟏</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𝟎</m:t>
                                      </m:r>
                                    </m:e>
                                    <m:sup>
                                      <m:r>
                                        <a:rPr lang="en-US" b="1" i="1" smtClean="0">
                                          <a:latin typeface="Cambria Math" panose="02040503050406030204" pitchFamily="18" charset="0"/>
                                        </a:rPr>
                                        <m:t>𝟔</m:t>
                                      </m:r>
                                    </m:sup>
                                  </m:sSup>
                                </m:den>
                              </m:f>
                            </m:e>
                          </m:d>
                        </m:e>
                        <m:sup>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𝟏𝟓</m:t>
                              </m:r>
                            </m:den>
                          </m:f>
                        </m:sup>
                      </m:sSup>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𝟔𝟐</m:t>
                      </m:r>
                    </m:oMath>
                  </m:oMathPara>
                </a14:m>
                <a:endParaRPr lang="en-US" dirty="0" smtClean="0"/>
              </a:p>
              <a:p>
                <a:pPr algn="ctr"/>
                <a:endParaRPr lang="en-US" dirty="0" smtClean="0"/>
              </a:p>
              <a:p>
                <a:pPr algn="ctr"/>
                <a14:m>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𝟏</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𝟎</m:t>
                        </m:r>
                      </m:e>
                      <m:sup>
                        <m:r>
                          <a:rPr lang="en-US" b="1" i="1" smtClean="0">
                            <a:latin typeface="Cambria Math" panose="02040503050406030204" pitchFamily="18" charset="0"/>
                          </a:rPr>
                          <m:t>𝟔</m:t>
                        </m:r>
                      </m:sup>
                    </m:sSup>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𝟔𝟐</m:t>
                            </m:r>
                          </m:e>
                        </m:d>
                      </m:e>
                      <m:sup>
                        <m:r>
                          <a:rPr lang="en-US" b="1" i="1" smtClean="0">
                            <a:latin typeface="Cambria Math" panose="02040503050406030204" pitchFamily="18" charset="0"/>
                          </a:rPr>
                          <m:t>𝟏𝟎</m:t>
                        </m:r>
                      </m:sup>
                    </m:sSup>
                    <m:r>
                      <a:rPr lang="en-US" b="1" i="1" smtClean="0">
                        <a:latin typeface="Cambria Math" panose="02040503050406030204" pitchFamily="18" charset="0"/>
                      </a:rPr>
                      <m:t>=</m:t>
                    </m:r>
                    <m:r>
                      <a:rPr lang="en-US" b="1" i="1" smtClean="0">
                        <a:latin typeface="Cambria Math" panose="02040503050406030204" pitchFamily="18" charset="0"/>
                      </a:rPr>
                      <m:t>𝟏𝟐𝟓</m:t>
                    </m:r>
                    <m:r>
                      <a:rPr lang="en-US" b="1" i="1" smtClean="0">
                        <a:latin typeface="Cambria Math" panose="02040503050406030204" pitchFamily="18" charset="0"/>
                      </a:rPr>
                      <m:t>𝒆𝑽</m:t>
                    </m:r>
                  </m:oMath>
                </a14:m>
                <a:r>
                  <a:rPr lang="en-US" dirty="0" smtClean="0"/>
                  <a:t> after 10 collisions in hydrogen</a:t>
                </a:r>
                <a:endParaRPr lang="en-US" dirty="0"/>
              </a:p>
              <a:p>
                <a:pPr algn="ctr"/>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06400" y="990599"/>
                <a:ext cx="11379200" cy="5334003"/>
              </a:xfrm>
              <a:blipFill>
                <a:blip r:embed="rId2"/>
                <a:stretch>
                  <a:fillRect l="-54" t="-571" r="-48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26</a:t>
            </a:fld>
            <a:endParaRPr lang="en-US" dirty="0"/>
          </a:p>
        </p:txBody>
      </p:sp>
    </p:spTree>
    <p:extLst>
      <p:ext uri="{BB962C8B-B14F-4D97-AF65-F5344CB8AC3E}">
        <p14:creationId xmlns:p14="http://schemas.microsoft.com/office/powerpoint/2010/main" val="3920847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Moderation – Macroscopic </a:t>
            </a:r>
            <a:r>
              <a:rPr lang="en-US" dirty="0"/>
              <a:t>S</a:t>
            </a:r>
            <a:r>
              <a:rPr lang="en-US" dirty="0" smtClean="0"/>
              <a:t>lowing Down Power and Moderating Ratio</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What is it? </a:t>
                </a:r>
                <a:r>
                  <a:rPr lang="en-US" b="0" dirty="0" smtClean="0"/>
                  <a:t>– MSDP describes a moderators ability to scatter neutrons including its energy loss. MR describes a material’s effectiveness as a moderator, including scattering and absorption</a:t>
                </a:r>
              </a:p>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𝑴𝑺𝑫𝑷</m:t>
                      </m:r>
                      <m:r>
                        <a:rPr lang="en-US" b="1" i="1" smtClean="0">
                          <a:latin typeface="Cambria Math" panose="02040503050406030204" pitchFamily="18" charset="0"/>
                        </a:rPr>
                        <m:t>=</m:t>
                      </m:r>
                      <m:r>
                        <a:rPr lang="en-US" b="1" i="1" smtClean="0">
                          <a:latin typeface="Cambria Math" panose="02040503050406030204" pitchFamily="18" charset="0"/>
                        </a:rPr>
                        <m:t>𝝃</m:t>
                      </m:r>
                      <m:sSub>
                        <m:sSubPr>
                          <m:ctrlPr>
                            <a:rPr lang="en-US" b="1" i="1" smtClean="0">
                              <a:latin typeface="Cambria Math" panose="02040503050406030204" pitchFamily="18" charset="0"/>
                            </a:rPr>
                          </m:ctrlPr>
                        </m:sSubPr>
                        <m:e>
                          <m:r>
                            <a:rPr lang="en-US" b="1" i="0" smtClean="0">
                              <a:latin typeface="Cambria Math" panose="02040503050406030204" pitchFamily="18" charset="0"/>
                            </a:rPr>
                            <m:t>𝚺</m:t>
                          </m:r>
                        </m:e>
                        <m:sub>
                          <m:r>
                            <a:rPr lang="en-US" b="1" i="1" smtClean="0">
                              <a:latin typeface="Cambria Math" panose="02040503050406030204" pitchFamily="18" charset="0"/>
                            </a:rPr>
                            <m:t>𝒔</m:t>
                          </m:r>
                        </m:sub>
                      </m:sSub>
                      <m:r>
                        <a:rPr lang="en-US" b="1" i="1" smtClean="0">
                          <a:latin typeface="Cambria Math" panose="02040503050406030204" pitchFamily="18" charset="0"/>
                        </a:rPr>
                        <m:t>                                 </m:t>
                      </m:r>
                      <m:r>
                        <a:rPr lang="en-US" b="1" i="1" smtClean="0">
                          <a:latin typeface="Cambria Math" panose="02040503050406030204" pitchFamily="18" charset="0"/>
                        </a:rPr>
                        <m:t>𝑴𝑹</m:t>
                      </m:r>
                      <m:r>
                        <a:rPr lang="en-US" b="1" i="1" smtClean="0">
                          <a:latin typeface="Cambria Math" panose="02040503050406030204" pitchFamily="18" charset="0"/>
                        </a:rPr>
                        <m:t>=</m:t>
                      </m:r>
                      <m:r>
                        <a:rPr lang="en-US" b="1" i="1" smtClean="0">
                          <a:latin typeface="Cambria Math" panose="02040503050406030204" pitchFamily="18" charset="0"/>
                        </a:rPr>
                        <m:t>𝝃</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0" smtClean="0">
                                  <a:latin typeface="Cambria Math" panose="02040503050406030204" pitchFamily="18" charset="0"/>
                                </a:rPr>
                                <m:t>𝚺</m:t>
                              </m:r>
                            </m:e>
                            <m:sub>
                              <m:r>
                                <a:rPr lang="en-US" b="1" i="0" smtClean="0">
                                  <a:latin typeface="Cambria Math" panose="02040503050406030204" pitchFamily="18" charset="0"/>
                                </a:rPr>
                                <m:t>𝐬</m:t>
                              </m:r>
                            </m:sub>
                          </m:sSub>
                        </m:num>
                        <m:den>
                          <m:sSub>
                            <m:sSubPr>
                              <m:ctrlPr>
                                <a:rPr lang="en-US" b="1" i="1" smtClean="0">
                                  <a:latin typeface="Cambria Math" panose="02040503050406030204" pitchFamily="18" charset="0"/>
                                </a:rPr>
                              </m:ctrlPr>
                            </m:sSubPr>
                            <m:e>
                              <m:r>
                                <a:rPr lang="en-US" b="1" i="0" smtClean="0">
                                  <a:latin typeface="Cambria Math" panose="02040503050406030204" pitchFamily="18" charset="0"/>
                                </a:rPr>
                                <m:t>𝚺</m:t>
                              </m:r>
                            </m:e>
                            <m:sub>
                              <m:r>
                                <a:rPr lang="en-US" b="1" i="0" smtClean="0">
                                  <a:latin typeface="Cambria Math" panose="02040503050406030204" pitchFamily="18" charset="0"/>
                                </a:rPr>
                                <m:t>𝐚</m:t>
                              </m:r>
                            </m:sub>
                          </m:sSub>
                        </m:den>
                      </m:f>
                    </m:oMath>
                  </m:oMathPara>
                </a14:m>
                <a:endParaRPr lang="en-US" dirty="0" smtClean="0"/>
              </a:p>
              <a:p>
                <a:pPr marL="285750" indent="-285750">
                  <a:spcBef>
                    <a:spcPts val="600"/>
                  </a:spcBef>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𝜉</m:t>
                    </m:r>
                  </m:oMath>
                </a14:m>
                <a:r>
                  <a:rPr lang="en-US" b="0" dirty="0" smtClean="0"/>
                  <a:t>: Amount of energy that can be lost per collision based on nucleus size</a:t>
                </a:r>
              </a:p>
              <a:p>
                <a:pPr marL="285750" indent="-285750">
                  <a:spcBef>
                    <a:spcPts val="600"/>
                  </a:spcBef>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Σ</m:t>
                        </m:r>
                      </m:e>
                      <m:sub>
                        <m:r>
                          <a:rPr lang="en-US" b="0" i="1" smtClean="0">
                            <a:latin typeface="Cambria Math" panose="02040503050406030204" pitchFamily="18" charset="0"/>
                          </a:rPr>
                          <m:t>𝑠</m:t>
                        </m:r>
                      </m:sub>
                    </m:sSub>
                  </m:oMath>
                </a14:m>
                <a:r>
                  <a:rPr lang="en-US" b="0" dirty="0" smtClean="0"/>
                  <a:t> (macroscopic scattering cross section): Probability of the moderator to scatter neutrons</a:t>
                </a:r>
              </a:p>
              <a:p>
                <a:pPr marL="285750" indent="-285750">
                  <a:spcBef>
                    <a:spcPts val="600"/>
                  </a:spcBef>
                  <a:buFont typeface="Arial" panose="020B0604020202020204" pitchFamily="34" charset="0"/>
                  <a:buChar char="•"/>
                </a:pPr>
                <a14:m>
                  <m:oMath xmlns:m="http://schemas.openxmlformats.org/officeDocument/2006/math">
                    <m:sSub>
                      <m:sSubPr>
                        <m:ctrlPr>
                          <a:rPr lang="en-US" b="0" i="1">
                            <a:latin typeface="Cambria Math" panose="02040503050406030204" pitchFamily="18" charset="0"/>
                          </a:rPr>
                        </m:ctrlPr>
                      </m:sSubPr>
                      <m:e>
                        <m:r>
                          <m:rPr>
                            <m:sty m:val="p"/>
                          </m:rPr>
                          <a:rPr lang="en-US" b="0">
                            <a:latin typeface="Cambria Math" panose="02040503050406030204" pitchFamily="18" charset="0"/>
                          </a:rPr>
                          <m:t>Σ</m:t>
                        </m:r>
                      </m:e>
                      <m:sub>
                        <m:r>
                          <a:rPr lang="en-US" b="0" i="1" smtClean="0">
                            <a:latin typeface="Cambria Math" panose="02040503050406030204" pitchFamily="18" charset="0"/>
                          </a:rPr>
                          <m:t>𝑎</m:t>
                        </m:r>
                      </m:sub>
                    </m:sSub>
                  </m:oMath>
                </a14:m>
                <a:r>
                  <a:rPr lang="en-US" b="0" dirty="0" smtClean="0"/>
                  <a:t> (macroscopic absorption cross section ): Probability that the moderator will absorb neutrons</a:t>
                </a:r>
                <a:endParaRPr lang="en-US"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82" t="-717" r="-48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27</a:t>
            </a:fld>
            <a:endParaRPr lang="en-US" dirty="0"/>
          </a:p>
        </p:txBody>
      </p:sp>
      <p:pic>
        <p:nvPicPr>
          <p:cNvPr id="5" name="Picture 4"/>
          <p:cNvPicPr>
            <a:picLocks noChangeAspect="1"/>
          </p:cNvPicPr>
          <p:nvPr/>
        </p:nvPicPr>
        <p:blipFill>
          <a:blip r:embed="rId3"/>
          <a:stretch>
            <a:fillRect/>
          </a:stretch>
        </p:blipFill>
        <p:spPr>
          <a:xfrm>
            <a:off x="3265060" y="3162694"/>
            <a:ext cx="5720678" cy="3527034"/>
          </a:xfrm>
          <a:prstGeom prst="rect">
            <a:avLst/>
          </a:prstGeom>
        </p:spPr>
      </p:pic>
      <p:sp>
        <p:nvSpPr>
          <p:cNvPr id="6" name="TextBox 5"/>
          <p:cNvSpPr txBox="1"/>
          <p:nvPr/>
        </p:nvSpPr>
        <p:spPr>
          <a:xfrm>
            <a:off x="8904653" y="6188072"/>
            <a:ext cx="2576147" cy="369332"/>
          </a:xfrm>
          <a:prstGeom prst="rect">
            <a:avLst/>
          </a:prstGeom>
          <a:noFill/>
        </p:spPr>
        <p:txBody>
          <a:bodyPr wrap="square" rtlCol="0">
            <a:spAutoFit/>
          </a:bodyPr>
          <a:lstStyle/>
          <a:p>
            <a:r>
              <a:rPr lang="en-US" dirty="0" smtClean="0"/>
              <a:t>DOE-HDBK-1019/1-93</a:t>
            </a:r>
            <a:endParaRPr lang="en-US" dirty="0"/>
          </a:p>
        </p:txBody>
      </p:sp>
    </p:spTree>
    <p:extLst>
      <p:ext uri="{BB962C8B-B14F-4D97-AF65-F5344CB8AC3E}">
        <p14:creationId xmlns:p14="http://schemas.microsoft.com/office/powerpoint/2010/main" val="2793238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Enrichment – Fissile Isotope Percentage</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What is it? </a:t>
            </a:r>
            <a:r>
              <a:rPr lang="en-US" b="0" dirty="0" smtClean="0"/>
              <a:t>– The percentage of fissile isotope in an element</a:t>
            </a:r>
            <a:endParaRPr lang="en-US" b="0" dirty="0"/>
          </a:p>
          <a:p>
            <a:pPr marL="285750" indent="-285750">
              <a:buFont typeface="Arial" panose="020B0604020202020204" pitchFamily="34" charset="0"/>
              <a:buChar char="•"/>
            </a:pPr>
            <a:r>
              <a:rPr lang="en-US" b="0" dirty="0"/>
              <a:t> </a:t>
            </a:r>
            <a:r>
              <a:rPr lang="en-US" dirty="0"/>
              <a:t>How does it work?</a:t>
            </a:r>
            <a:r>
              <a:rPr lang="en-US" b="0" dirty="0"/>
              <a:t> </a:t>
            </a:r>
            <a:r>
              <a:rPr lang="en-US" b="0" dirty="0" smtClean="0"/>
              <a:t>– Typically reported as weight percent (i.e. 20wt% </a:t>
            </a:r>
            <a:r>
              <a:rPr lang="en-US" b="0" baseline="30000" dirty="0" smtClean="0"/>
              <a:t>235</a:t>
            </a:r>
            <a:r>
              <a:rPr lang="en-US" b="0" dirty="0" smtClean="0"/>
              <a:t>U)</a:t>
            </a:r>
            <a:endParaRPr lang="en-US" b="0" dirty="0"/>
          </a:p>
          <a:p>
            <a:pPr marL="285750" indent="-285750">
              <a:buFont typeface="Arial" panose="020B0604020202020204" pitchFamily="34" charset="0"/>
              <a:buChar char="•"/>
            </a:pPr>
            <a:r>
              <a:rPr lang="en-US" dirty="0"/>
              <a:t>How does it effect reactivity?</a:t>
            </a:r>
            <a:r>
              <a:rPr lang="en-US" b="0" dirty="0"/>
              <a:t> – </a:t>
            </a:r>
            <a:r>
              <a:rPr lang="en-US" b="0" dirty="0" smtClean="0"/>
              <a:t>Higher enrichment means more fissile atoms, which increases reactivity</a:t>
            </a:r>
            <a:endParaRPr lang="en-US" b="0" dirty="0"/>
          </a:p>
          <a:p>
            <a:pPr marL="285750" indent="-285750">
              <a:buFont typeface="Arial" panose="020B0604020202020204" pitchFamily="34" charset="0"/>
              <a:buChar char="•"/>
            </a:pPr>
            <a:r>
              <a:rPr lang="en-US" dirty="0"/>
              <a:t>How often is this used as a controlled parameter?</a:t>
            </a:r>
            <a:r>
              <a:rPr lang="en-US" b="0" dirty="0"/>
              <a:t> </a:t>
            </a:r>
            <a:r>
              <a:rPr lang="en-US" b="0" dirty="0" smtClean="0"/>
              <a:t>– Most of the time, enrichment is evaluated at the highest possible, but is always considered in analysis</a:t>
            </a:r>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28</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174" b="15182"/>
          <a:stretch/>
        </p:blipFill>
        <p:spPr>
          <a:xfrm>
            <a:off x="2409279" y="3103685"/>
            <a:ext cx="7354659" cy="3586043"/>
          </a:xfrm>
          <a:prstGeom prst="rect">
            <a:avLst/>
          </a:prstGeom>
        </p:spPr>
      </p:pic>
    </p:spTree>
    <p:extLst>
      <p:ext uri="{BB962C8B-B14F-4D97-AF65-F5344CB8AC3E}">
        <p14:creationId xmlns:p14="http://schemas.microsoft.com/office/powerpoint/2010/main" val="2146415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 Neutron Reflection</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What is it? </a:t>
            </a:r>
            <a:r>
              <a:rPr lang="en-US" b="0" dirty="0"/>
              <a:t>– </a:t>
            </a:r>
            <a:r>
              <a:rPr lang="en-US" b="0" dirty="0" smtClean="0"/>
              <a:t>Material that can scatter neutrons back into fissile material</a:t>
            </a:r>
            <a:endParaRPr lang="en-US" b="0" dirty="0"/>
          </a:p>
          <a:p>
            <a:pPr marL="285750" indent="-285750">
              <a:buFont typeface="Arial" panose="020B0604020202020204" pitchFamily="34" charset="0"/>
              <a:buChar char="•"/>
            </a:pPr>
            <a:r>
              <a:rPr lang="en-US" b="0" dirty="0"/>
              <a:t> </a:t>
            </a:r>
            <a:r>
              <a:rPr lang="en-US" dirty="0"/>
              <a:t>How does it work?</a:t>
            </a:r>
            <a:r>
              <a:rPr lang="en-US" b="0" dirty="0"/>
              <a:t> </a:t>
            </a:r>
            <a:r>
              <a:rPr lang="en-US" b="0" dirty="0" smtClean="0"/>
              <a:t>– Primary function is to scatter neutrons back into fissile material, good moderators are often good reflectors, however highly dense materials are also good reflectors (i.e. tungsten, lead, etc…)</a:t>
            </a:r>
            <a:endParaRPr lang="en-US" b="0" dirty="0"/>
          </a:p>
          <a:p>
            <a:pPr marL="285750" indent="-285750">
              <a:buFont typeface="Arial" panose="020B0604020202020204" pitchFamily="34" charset="0"/>
              <a:buChar char="•"/>
            </a:pPr>
            <a:r>
              <a:rPr lang="en-US" dirty="0"/>
              <a:t>How does it effect reactivity?</a:t>
            </a:r>
            <a:r>
              <a:rPr lang="en-US" b="0" dirty="0"/>
              <a:t> </a:t>
            </a:r>
            <a:r>
              <a:rPr lang="en-US" b="0" dirty="0" smtClean="0"/>
              <a:t>– The addition of reflection is almost always more reactive</a:t>
            </a:r>
          </a:p>
          <a:p>
            <a:pPr marL="285750" indent="-285750">
              <a:buFont typeface="Arial" panose="020B0604020202020204" pitchFamily="34" charset="0"/>
              <a:buChar char="•"/>
            </a:pPr>
            <a:r>
              <a:rPr lang="en-US" dirty="0" smtClean="0"/>
              <a:t>How </a:t>
            </a:r>
            <a:r>
              <a:rPr lang="en-US" dirty="0"/>
              <a:t>often is this used as a controlled parameter?</a:t>
            </a:r>
            <a:r>
              <a:rPr lang="en-US" b="0" dirty="0"/>
              <a:t> </a:t>
            </a:r>
            <a:r>
              <a:rPr lang="en-US" b="0" dirty="0" smtClean="0"/>
              <a:t>– Reflection is always considered in evaluations and often controlled for equipment like gloveboxes or situations that present more than nominal reflection (i.e. 1 inch of water)</a:t>
            </a:r>
          </a:p>
          <a:p>
            <a:pPr marL="285750" indent="-285750">
              <a:buFont typeface="Arial" panose="020B0604020202020204" pitchFamily="34" charset="0"/>
              <a:buChar char="•"/>
            </a:pPr>
            <a:r>
              <a:rPr lang="en-US" dirty="0" smtClean="0"/>
              <a:t>Concepts </a:t>
            </a:r>
            <a:r>
              <a:rPr lang="en-US" dirty="0"/>
              <a:t>related to </a:t>
            </a:r>
            <a:r>
              <a:rPr lang="en-US" dirty="0" smtClean="0"/>
              <a:t>Reflection:</a:t>
            </a:r>
            <a:endParaRPr lang="en-US" dirty="0"/>
          </a:p>
          <a:p>
            <a:pPr marL="628650" lvl="1" indent="-285750">
              <a:buFont typeface="Arial" panose="020B0604020202020204" pitchFamily="34" charset="0"/>
              <a:buChar char="•"/>
            </a:pPr>
            <a:r>
              <a:rPr lang="en-US" dirty="0" smtClean="0"/>
              <a:t>What to consider in reflection</a:t>
            </a:r>
          </a:p>
          <a:p>
            <a:pPr marL="628650" lvl="1" indent="-285750">
              <a:buFont typeface="Arial" panose="020B0604020202020204" pitchFamily="34" charset="0"/>
              <a:buChar char="•"/>
            </a:pPr>
            <a:r>
              <a:rPr lang="en-US" dirty="0" smtClean="0"/>
              <a:t>Effect of reflection versus moderation</a:t>
            </a:r>
          </a:p>
          <a:p>
            <a:pPr marL="628650" lvl="1" indent="-285750">
              <a:buFont typeface="Arial" panose="020B0604020202020204" pitchFamily="34" charset="0"/>
              <a:buChar char="•"/>
            </a:pPr>
            <a:r>
              <a:rPr lang="en-US" dirty="0" smtClean="0"/>
              <a:t>Effectiveness of various reflectors</a:t>
            </a:r>
          </a:p>
          <a:p>
            <a:pPr marL="628650" lvl="1" indent="-285750">
              <a:buFont typeface="Arial" panose="020B0604020202020204" pitchFamily="34" charset="0"/>
              <a:buChar char="•"/>
            </a:pPr>
            <a:r>
              <a:rPr lang="en-US" dirty="0" smtClean="0"/>
              <a:t>Effectively infinite (full) reflection</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29</a:t>
            </a:fld>
            <a:endParaRPr lang="en-US" dirty="0"/>
          </a:p>
        </p:txBody>
      </p:sp>
    </p:spTree>
    <p:extLst>
      <p:ext uri="{BB962C8B-B14F-4D97-AF65-F5344CB8AC3E}">
        <p14:creationId xmlns:p14="http://schemas.microsoft.com/office/powerpoint/2010/main" val="2298066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is MAGICMERV?</a:t>
            </a:r>
            <a:r>
              <a:rPr lang="en-US" b="0" dirty="0" smtClean="0"/>
              <a:t> – An acronym used to represent the most common nuclear parameters that influence criticality of fissile material</a:t>
            </a:r>
          </a:p>
          <a:p>
            <a:pPr marL="285750" indent="-285750">
              <a:buFont typeface="Arial" panose="020B0604020202020204" pitchFamily="34" charset="0"/>
              <a:buChar char="•"/>
            </a:pPr>
            <a:r>
              <a:rPr lang="en-US" dirty="0" smtClean="0"/>
              <a:t>What does MAGICMERV stand for?</a:t>
            </a:r>
          </a:p>
          <a:p>
            <a:pPr marL="628650" lvl="1" indent="-285750">
              <a:buFont typeface="Arial" panose="020B0604020202020204" pitchFamily="34" charset="0"/>
              <a:buChar char="•"/>
            </a:pPr>
            <a:r>
              <a:rPr lang="en-US" b="1" dirty="0" smtClean="0"/>
              <a:t>Mass</a:t>
            </a:r>
          </a:p>
          <a:p>
            <a:pPr marL="628650" lvl="1" indent="-285750">
              <a:buFont typeface="Arial" panose="020B0604020202020204" pitchFamily="34" charset="0"/>
              <a:buChar char="•"/>
            </a:pPr>
            <a:r>
              <a:rPr lang="en-US" b="1" dirty="0" smtClean="0"/>
              <a:t>Absorption</a:t>
            </a:r>
          </a:p>
          <a:p>
            <a:pPr marL="628650" lvl="1" indent="-285750">
              <a:buFont typeface="Arial" panose="020B0604020202020204" pitchFamily="34" charset="0"/>
              <a:buChar char="•"/>
            </a:pPr>
            <a:r>
              <a:rPr lang="en-US" b="1" dirty="0" smtClean="0"/>
              <a:t>Geometry</a:t>
            </a:r>
          </a:p>
          <a:p>
            <a:pPr marL="628650" lvl="1" indent="-285750">
              <a:buFont typeface="Arial" panose="020B0604020202020204" pitchFamily="34" charset="0"/>
              <a:buChar char="•"/>
            </a:pPr>
            <a:r>
              <a:rPr lang="en-US" b="1" dirty="0" smtClean="0"/>
              <a:t>Interaction</a:t>
            </a:r>
          </a:p>
          <a:p>
            <a:pPr marL="628650" lvl="1" indent="-285750">
              <a:buFont typeface="Arial" panose="020B0604020202020204" pitchFamily="34" charset="0"/>
              <a:buChar char="•"/>
            </a:pPr>
            <a:r>
              <a:rPr lang="en-US" b="1" dirty="0" smtClean="0"/>
              <a:t>Concentration</a:t>
            </a:r>
          </a:p>
          <a:p>
            <a:pPr marL="628650" lvl="1" indent="-285750">
              <a:buFont typeface="Arial" panose="020B0604020202020204" pitchFamily="34" charset="0"/>
              <a:buChar char="•"/>
            </a:pPr>
            <a:r>
              <a:rPr lang="en-US" b="1" dirty="0" smtClean="0"/>
              <a:t>Moderation</a:t>
            </a:r>
          </a:p>
          <a:p>
            <a:pPr marL="628650" lvl="1" indent="-285750">
              <a:buFont typeface="Arial" panose="020B0604020202020204" pitchFamily="34" charset="0"/>
              <a:buChar char="•"/>
            </a:pPr>
            <a:r>
              <a:rPr lang="en-US" b="1" dirty="0" smtClean="0"/>
              <a:t>Enrichment</a:t>
            </a:r>
          </a:p>
          <a:p>
            <a:pPr marL="628650" lvl="1" indent="-285750">
              <a:buFont typeface="Arial" panose="020B0604020202020204" pitchFamily="34" charset="0"/>
              <a:buChar char="•"/>
            </a:pPr>
            <a:r>
              <a:rPr lang="en-US" b="1" dirty="0" smtClean="0"/>
              <a:t>Reflection</a:t>
            </a:r>
          </a:p>
          <a:p>
            <a:pPr marL="628650" lvl="1" indent="-285750">
              <a:buFont typeface="Arial" panose="020B0604020202020204" pitchFamily="34" charset="0"/>
              <a:buChar char="•"/>
            </a:pPr>
            <a:r>
              <a:rPr lang="en-US" b="1" dirty="0" smtClean="0"/>
              <a:t>Volume</a:t>
            </a:r>
          </a:p>
          <a:p>
            <a:pPr marL="285750" indent="-285750">
              <a:buFont typeface="Arial" panose="020B0604020202020204" pitchFamily="34" charset="0"/>
              <a:buChar char="•"/>
            </a:pPr>
            <a:r>
              <a:rPr lang="en-US" dirty="0" smtClean="0"/>
              <a:t>Are these all of the nuclear parameters of concern? </a:t>
            </a:r>
            <a:r>
              <a:rPr lang="en-US" b="0" dirty="0" smtClean="0"/>
              <a:t>– No, there are more nuclear parameters that can be considered in an evaluation. Examples?</a:t>
            </a:r>
            <a:endParaRPr lang="en-US" b="1"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429000" y="2209800"/>
            <a:ext cx="2819400" cy="2894131"/>
          </a:xfrm>
          <a:prstGeom prst="rect">
            <a:avLst/>
          </a:prstGeom>
        </p:spPr>
      </p:pic>
    </p:spTree>
    <p:extLst>
      <p:ext uri="{BB962C8B-B14F-4D97-AF65-F5344CB8AC3E}">
        <p14:creationId xmlns:p14="http://schemas.microsoft.com/office/powerpoint/2010/main" val="1986335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 What to Consider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1022" y="1166481"/>
            <a:ext cx="5229955" cy="4753638"/>
          </a:xfrm>
        </p:spPr>
      </p:pic>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30</a:t>
            </a:fld>
            <a:endParaRPr lang="en-US" dirty="0"/>
          </a:p>
        </p:txBody>
      </p:sp>
    </p:spTree>
    <p:extLst>
      <p:ext uri="{BB962C8B-B14F-4D97-AF65-F5344CB8AC3E}">
        <p14:creationId xmlns:p14="http://schemas.microsoft.com/office/powerpoint/2010/main" val="858335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 Reflection Versus Moderation</a:t>
            </a:r>
            <a:endParaRPr lang="en-US" dirty="0"/>
          </a:p>
        </p:txBody>
      </p:sp>
      <p:sp>
        <p:nvSpPr>
          <p:cNvPr id="3" name="Content Placeholder 2"/>
          <p:cNvSpPr>
            <a:spLocks noGrp="1"/>
          </p:cNvSpPr>
          <p:nvPr>
            <p:ph idx="1"/>
          </p:nvPr>
        </p:nvSpPr>
        <p:spPr/>
        <p:txBody>
          <a:bodyPr/>
          <a:lstStyle/>
          <a:p>
            <a:r>
              <a:rPr lang="en-US" dirty="0" smtClean="0"/>
              <a:t>What is the difference?</a:t>
            </a:r>
            <a:endParaRPr lang="en-US" b="0" dirty="0" smtClean="0"/>
          </a:p>
          <a:p>
            <a:r>
              <a:rPr lang="en-US" dirty="0" smtClean="0"/>
              <a:t>Reflection </a:t>
            </a:r>
            <a:r>
              <a:rPr lang="en-US" b="0" dirty="0" smtClean="0"/>
              <a:t>changes critical mass by ~2x </a:t>
            </a:r>
          </a:p>
          <a:p>
            <a:r>
              <a:rPr lang="en-US" dirty="0" smtClean="0"/>
              <a:t>Moderation</a:t>
            </a:r>
            <a:r>
              <a:rPr lang="en-US" b="0" dirty="0" smtClean="0"/>
              <a:t> by ~an order of magnitude</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31</a:t>
            </a:fld>
            <a:endParaRPr lang="en-US" dirty="0"/>
          </a:p>
        </p:txBody>
      </p:sp>
      <p:grpSp>
        <p:nvGrpSpPr>
          <p:cNvPr id="6" name="Group 5"/>
          <p:cNvGrpSpPr/>
          <p:nvPr/>
        </p:nvGrpSpPr>
        <p:grpSpPr>
          <a:xfrm>
            <a:off x="2286000" y="1149927"/>
            <a:ext cx="9804400" cy="5539801"/>
            <a:chOff x="847852" y="1303755"/>
            <a:chExt cx="9850628" cy="5385973"/>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4881"/>
            <a:stretch/>
          </p:blipFill>
          <p:spPr>
            <a:xfrm>
              <a:off x="3167734" y="1303755"/>
              <a:ext cx="5856532" cy="5385973"/>
            </a:xfrm>
            <a:prstGeom prst="rect">
              <a:avLst/>
            </a:prstGeom>
          </p:spPr>
        </p:pic>
        <p:sp>
          <p:nvSpPr>
            <p:cNvPr id="8" name="Right Brace 7"/>
            <p:cNvSpPr/>
            <p:nvPr/>
          </p:nvSpPr>
          <p:spPr>
            <a:xfrm>
              <a:off x="8449056" y="2359152"/>
              <a:ext cx="640080" cy="356616"/>
            </a:xfrm>
            <a:prstGeom prst="rightBrace">
              <a:avLst>
                <a:gd name="adj1" fmla="val 13461"/>
                <a:gd name="adj2" fmla="val 47368"/>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9089136" y="2359152"/>
              <a:ext cx="1609344" cy="539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~2x change (reflection)</a:t>
              </a:r>
              <a:endParaRPr lang="en-US" dirty="0"/>
            </a:p>
          </p:txBody>
        </p:sp>
        <p:sp>
          <p:nvSpPr>
            <p:cNvPr id="10" name="Right Brace 9"/>
            <p:cNvSpPr/>
            <p:nvPr/>
          </p:nvSpPr>
          <p:spPr>
            <a:xfrm flipH="1">
              <a:off x="2672003" y="2359152"/>
              <a:ext cx="2026920" cy="2468880"/>
            </a:xfrm>
            <a:prstGeom prst="rightBrace">
              <a:avLst>
                <a:gd name="adj1" fmla="val 24122"/>
                <a:gd name="adj2" fmla="val 47368"/>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a:stCxn id="10" idx="0"/>
            </p:cNvCxnSpPr>
            <p:nvPr/>
          </p:nvCxnSpPr>
          <p:spPr>
            <a:xfrm>
              <a:off x="4698923" y="2359152"/>
              <a:ext cx="375013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47852" y="2816352"/>
              <a:ext cx="1609344" cy="911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~20-30x change (moderation)</a:t>
              </a:r>
              <a:endParaRPr lang="en-US" dirty="0"/>
            </a:p>
          </p:txBody>
        </p:sp>
        <p:sp>
          <p:nvSpPr>
            <p:cNvPr id="17" name="TextBox 16"/>
            <p:cNvSpPr txBox="1"/>
            <p:nvPr/>
          </p:nvSpPr>
          <p:spPr>
            <a:xfrm>
              <a:off x="9175298" y="6139937"/>
              <a:ext cx="1146468" cy="369332"/>
            </a:xfrm>
            <a:prstGeom prst="rect">
              <a:avLst/>
            </a:prstGeom>
            <a:noFill/>
          </p:spPr>
          <p:txBody>
            <a:bodyPr wrap="none" rtlCol="0">
              <a:spAutoFit/>
            </a:bodyPr>
            <a:lstStyle/>
            <a:p>
              <a:r>
                <a:rPr lang="en-US" dirty="0" smtClean="0"/>
                <a:t>TID-7016</a:t>
              </a:r>
              <a:endParaRPr lang="en-US" dirty="0"/>
            </a:p>
          </p:txBody>
        </p:sp>
      </p:grpSp>
    </p:spTree>
    <p:extLst>
      <p:ext uri="{BB962C8B-B14F-4D97-AF65-F5344CB8AC3E}">
        <p14:creationId xmlns:p14="http://schemas.microsoft.com/office/powerpoint/2010/main" val="2282848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 Effectiveness of Various Reflectors</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32</a:t>
            </a:fld>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400" y="1397069"/>
            <a:ext cx="11379200" cy="4428993"/>
          </a:xfrm>
        </p:spPr>
      </p:pic>
      <p:sp>
        <p:nvSpPr>
          <p:cNvPr id="10" name="TextBox 9"/>
          <p:cNvSpPr txBox="1"/>
          <p:nvPr/>
        </p:nvSpPr>
        <p:spPr>
          <a:xfrm>
            <a:off x="5522766" y="5955271"/>
            <a:ext cx="1146468" cy="369332"/>
          </a:xfrm>
          <a:prstGeom prst="rect">
            <a:avLst/>
          </a:prstGeom>
          <a:noFill/>
        </p:spPr>
        <p:txBody>
          <a:bodyPr wrap="none" rtlCol="0">
            <a:spAutoFit/>
          </a:bodyPr>
          <a:lstStyle/>
          <a:p>
            <a:r>
              <a:rPr lang="en-US" dirty="0" smtClean="0"/>
              <a:t>TID-7016</a:t>
            </a:r>
            <a:endParaRPr lang="en-US" dirty="0"/>
          </a:p>
        </p:txBody>
      </p:sp>
    </p:spTree>
    <p:extLst>
      <p:ext uri="{BB962C8B-B14F-4D97-AF65-F5344CB8AC3E}">
        <p14:creationId xmlns:p14="http://schemas.microsoft.com/office/powerpoint/2010/main" val="1098822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 – Effectiveness of Various Reflectors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400" y="1150387"/>
            <a:ext cx="11379200" cy="4785825"/>
          </a:xfrm>
        </p:spPr>
      </p:pic>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33</a:t>
            </a:fld>
            <a:endParaRPr lang="en-US" dirty="0"/>
          </a:p>
        </p:txBody>
      </p:sp>
      <p:sp>
        <p:nvSpPr>
          <p:cNvPr id="6" name="TextBox 5"/>
          <p:cNvSpPr txBox="1"/>
          <p:nvPr/>
        </p:nvSpPr>
        <p:spPr>
          <a:xfrm>
            <a:off x="5522766" y="5955271"/>
            <a:ext cx="1146468" cy="369332"/>
          </a:xfrm>
          <a:prstGeom prst="rect">
            <a:avLst/>
          </a:prstGeom>
          <a:noFill/>
        </p:spPr>
        <p:txBody>
          <a:bodyPr wrap="none" rtlCol="0">
            <a:spAutoFit/>
          </a:bodyPr>
          <a:lstStyle/>
          <a:p>
            <a:r>
              <a:rPr lang="en-US" dirty="0" smtClean="0"/>
              <a:t>TID-7016</a:t>
            </a:r>
            <a:endParaRPr lang="en-US" dirty="0"/>
          </a:p>
        </p:txBody>
      </p:sp>
    </p:spTree>
    <p:extLst>
      <p:ext uri="{BB962C8B-B14F-4D97-AF65-F5344CB8AC3E}">
        <p14:creationId xmlns:p14="http://schemas.microsoft.com/office/powerpoint/2010/main" val="143589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 – Effectiveness of Various Reflectors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1162" y="898528"/>
            <a:ext cx="6129675" cy="5741975"/>
          </a:xfrm>
        </p:spPr>
      </p:pic>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34</a:t>
            </a:fld>
            <a:endParaRPr lang="en-US" dirty="0"/>
          </a:p>
        </p:txBody>
      </p:sp>
      <p:sp>
        <p:nvSpPr>
          <p:cNvPr id="6" name="TextBox 5"/>
          <p:cNvSpPr txBox="1"/>
          <p:nvPr/>
        </p:nvSpPr>
        <p:spPr>
          <a:xfrm>
            <a:off x="9326750" y="6271171"/>
            <a:ext cx="1146468" cy="369332"/>
          </a:xfrm>
          <a:prstGeom prst="rect">
            <a:avLst/>
          </a:prstGeom>
          <a:noFill/>
        </p:spPr>
        <p:txBody>
          <a:bodyPr wrap="none" rtlCol="0">
            <a:spAutoFit/>
          </a:bodyPr>
          <a:lstStyle/>
          <a:p>
            <a:r>
              <a:rPr lang="en-US" dirty="0" smtClean="0"/>
              <a:t>TID-7028</a:t>
            </a:r>
            <a:endParaRPr lang="en-US" dirty="0"/>
          </a:p>
        </p:txBody>
      </p:sp>
    </p:spTree>
    <p:extLst>
      <p:ext uri="{BB962C8B-B14F-4D97-AF65-F5344CB8AC3E}">
        <p14:creationId xmlns:p14="http://schemas.microsoft.com/office/powerpoint/2010/main" val="3232304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 Effectively Infinite (Full) Reflection</a:t>
            </a:r>
            <a:endParaRPr lang="en-US" dirty="0"/>
          </a:p>
        </p:txBody>
      </p:sp>
      <p:sp>
        <p:nvSpPr>
          <p:cNvPr id="3" name="Content Placeholder 2"/>
          <p:cNvSpPr>
            <a:spLocks noGrp="1"/>
          </p:cNvSpPr>
          <p:nvPr>
            <p:ph idx="1"/>
          </p:nvPr>
        </p:nvSpPr>
        <p:spPr>
          <a:xfrm>
            <a:off x="406400" y="990600"/>
            <a:ext cx="11379200" cy="5699128"/>
          </a:xfrm>
        </p:spPr>
        <p:txBody>
          <a:bodyPr/>
          <a:lstStyle/>
          <a:p>
            <a:r>
              <a:rPr lang="en-US" dirty="0" smtClean="0"/>
              <a:t>What is it? </a:t>
            </a:r>
            <a:r>
              <a:rPr lang="en-US" b="0" dirty="0" smtClean="0"/>
              <a:t>– Effectively infinite or full reflection is where the addition of more reflecting material causes a negligible change in reactivity</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743" y="1665635"/>
            <a:ext cx="8032411" cy="4903247"/>
          </a:xfrm>
          <a:prstGeom prst="rect">
            <a:avLst/>
          </a:prstGeom>
        </p:spPr>
      </p:pic>
      <p:sp>
        <p:nvSpPr>
          <p:cNvPr id="7" name="Oval 6"/>
          <p:cNvSpPr/>
          <p:nvPr/>
        </p:nvSpPr>
        <p:spPr>
          <a:xfrm>
            <a:off x="6670431" y="4904075"/>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9" idx="3"/>
            <a:endCxn id="7" idx="2"/>
          </p:cNvCxnSpPr>
          <p:nvPr/>
        </p:nvCxnSpPr>
        <p:spPr>
          <a:xfrm>
            <a:off x="2312377" y="2765181"/>
            <a:ext cx="4358054" cy="221509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1600" y="1828799"/>
            <a:ext cx="2210777" cy="1872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rPr>
              <a:t>Negligible change past this point (15cm ~= 6inch), 12 inches is often considered “full” water reflection</a:t>
            </a:r>
            <a:endParaRPr lang="en-US" dirty="0">
              <a:solidFill>
                <a:schemeClr val="tx1">
                  <a:lumMod val="65000"/>
                  <a:lumOff val="35000"/>
                </a:schemeClr>
              </a:solidFill>
            </a:endParaRPr>
          </a:p>
        </p:txBody>
      </p:sp>
      <p:sp>
        <p:nvSpPr>
          <p:cNvPr id="10" name="TextBox 9"/>
          <p:cNvSpPr txBox="1"/>
          <p:nvPr/>
        </p:nvSpPr>
        <p:spPr>
          <a:xfrm>
            <a:off x="10222743" y="6137833"/>
            <a:ext cx="1056700" cy="369332"/>
          </a:xfrm>
          <a:prstGeom prst="rect">
            <a:avLst/>
          </a:prstGeom>
          <a:noFill/>
        </p:spPr>
        <p:txBody>
          <a:bodyPr wrap="none" rtlCol="0">
            <a:spAutoFit/>
          </a:bodyPr>
          <a:lstStyle/>
          <a:p>
            <a:r>
              <a:rPr lang="en-US" dirty="0" smtClean="0"/>
              <a:t>LA-3612</a:t>
            </a:r>
            <a:endParaRPr lang="en-US" dirty="0"/>
          </a:p>
        </p:txBody>
      </p:sp>
    </p:spTree>
    <p:extLst>
      <p:ext uri="{BB962C8B-B14F-4D97-AF65-F5344CB8AC3E}">
        <p14:creationId xmlns:p14="http://schemas.microsoft.com/office/powerpoint/2010/main" val="214383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 Fissile Volume</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What is it? </a:t>
            </a:r>
            <a:r>
              <a:rPr lang="en-US" b="0" dirty="0" smtClean="0"/>
              <a:t>– The physical volume fissile material can occupy</a:t>
            </a:r>
            <a:endParaRPr lang="en-US" b="0" dirty="0"/>
          </a:p>
          <a:p>
            <a:pPr marL="285750" indent="-285750">
              <a:buFont typeface="Arial" panose="020B0604020202020204" pitchFamily="34" charset="0"/>
              <a:buChar char="•"/>
            </a:pPr>
            <a:r>
              <a:rPr lang="en-US" b="0" dirty="0"/>
              <a:t> </a:t>
            </a:r>
            <a:r>
              <a:rPr lang="en-US" dirty="0"/>
              <a:t>How does it work?</a:t>
            </a:r>
            <a:r>
              <a:rPr lang="en-US" b="0" dirty="0"/>
              <a:t> </a:t>
            </a:r>
            <a:r>
              <a:rPr lang="en-US" b="0" dirty="0" smtClean="0"/>
              <a:t>– Larger containers can hold more fissile material (related to geometry)</a:t>
            </a:r>
          </a:p>
          <a:p>
            <a:pPr marL="285750" indent="-285750">
              <a:buFont typeface="Arial" panose="020B0604020202020204" pitchFamily="34" charset="0"/>
              <a:buChar char="•"/>
            </a:pPr>
            <a:r>
              <a:rPr lang="en-US" dirty="0" smtClean="0"/>
              <a:t>How </a:t>
            </a:r>
            <a:r>
              <a:rPr lang="en-US" dirty="0"/>
              <a:t>does it effect reactivity?</a:t>
            </a:r>
            <a:r>
              <a:rPr lang="en-US" b="0" dirty="0"/>
              <a:t> – </a:t>
            </a:r>
            <a:r>
              <a:rPr lang="en-US" b="0" dirty="0" smtClean="0"/>
              <a:t>Larger volumes typically have potential to be more reactive</a:t>
            </a:r>
          </a:p>
          <a:p>
            <a:pPr marL="285750" indent="-285750">
              <a:buFont typeface="Arial" panose="020B0604020202020204" pitchFamily="34" charset="0"/>
              <a:buChar char="•"/>
            </a:pPr>
            <a:r>
              <a:rPr lang="en-US" dirty="0" smtClean="0"/>
              <a:t>How </a:t>
            </a:r>
            <a:r>
              <a:rPr lang="en-US" dirty="0"/>
              <a:t>often is this used as a controlled parameter?</a:t>
            </a:r>
            <a:r>
              <a:rPr lang="en-US" b="0" dirty="0"/>
              <a:t> </a:t>
            </a:r>
            <a:r>
              <a:rPr lang="en-US" b="0" dirty="0" smtClean="0"/>
              <a:t>– Volume is often controlled along with mass and geometry</a:t>
            </a:r>
          </a:p>
          <a:p>
            <a:endParaRPr lang="en-US" b="0"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36</a:t>
            </a:fld>
            <a:endParaRPr lang="en-US" dirty="0"/>
          </a:p>
        </p:txBody>
      </p:sp>
    </p:spTree>
    <p:extLst>
      <p:ext uri="{BB962C8B-B14F-4D97-AF65-F5344CB8AC3E}">
        <p14:creationId xmlns:p14="http://schemas.microsoft.com/office/powerpoint/2010/main" val="3537802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Everything Together</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076"/>
          <a:stretch/>
        </p:blipFill>
        <p:spPr>
          <a:xfrm>
            <a:off x="3323492" y="898528"/>
            <a:ext cx="5412250" cy="5791200"/>
          </a:xfrm>
        </p:spPr>
      </p:pic>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37</a:t>
            </a:fld>
            <a:endParaRPr lang="en-US" dirty="0"/>
          </a:p>
        </p:txBody>
      </p:sp>
    </p:spTree>
    <p:extLst>
      <p:ext uri="{BB962C8B-B14F-4D97-AF65-F5344CB8AC3E}">
        <p14:creationId xmlns:p14="http://schemas.microsoft.com/office/powerpoint/2010/main" val="81365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3"/>
            <a:ext cx="11379200" cy="6019800"/>
          </a:xfrm>
        </p:spPr>
        <p:txBody>
          <a:bodyPr anchor="ctr"/>
          <a:lstStyle/>
          <a:p>
            <a:pPr algn="ctr"/>
            <a:r>
              <a:rPr lang="en-US" dirty="0" smtClean="0"/>
              <a:t>Questions</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38</a:t>
            </a:fld>
            <a:endParaRPr lang="en-US" dirty="0"/>
          </a:p>
        </p:txBody>
      </p:sp>
    </p:spTree>
    <p:extLst>
      <p:ext uri="{BB962C8B-B14F-4D97-AF65-F5344CB8AC3E}">
        <p14:creationId xmlns:p14="http://schemas.microsoft.com/office/powerpoint/2010/main" val="429854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381000"/>
            <a:ext cx="11379200" cy="6083808"/>
          </a:xfrm>
        </p:spPr>
        <p:txBody>
          <a:bodyPr/>
          <a:lstStyle/>
          <a:p>
            <a:pPr algn="ctr"/>
            <a:r>
              <a:rPr lang="en-US" dirty="0"/>
              <a:t>DISCLAIMER</a:t>
            </a:r>
          </a:p>
          <a:p>
            <a:r>
              <a:rPr lang="en-US" b="0" dirty="0"/>
              <a:t>This work of authorship and those incorporated herein were prepared by Consolidated Nuclear Security, LLC (CNS) as accounts of work sponsored by an agency of the United States Government under Contract DE‑NA‑0001942. Neither the United States Government nor any agency thereof, nor CNS, nor any of their employees, makes any warranty, express or implied, or assumes any legal liability or responsibility to any non-governmental recipient hereof for the accuracy, completeness, use made,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or contractor thereof, or by CNS. The views and opinions of authors expressed herein do not necessarily state or reflect those of the United States Government or any agency or contractor (other than the authors) thereof. </a:t>
            </a:r>
            <a:endParaRPr lang="en-US" b="0" dirty="0" smtClean="0"/>
          </a:p>
          <a:p>
            <a:pPr algn="ctr"/>
            <a:r>
              <a:rPr lang="en-US" dirty="0" smtClean="0"/>
              <a:t>Copyright </a:t>
            </a:r>
            <a:r>
              <a:rPr lang="en-US" dirty="0"/>
              <a:t>Notice</a:t>
            </a:r>
          </a:p>
          <a:p>
            <a:r>
              <a:rPr lang="en-US" b="0" dirty="0"/>
              <a:t>This document has been authored by Consolidated Nuclear Security, LLC, a contractor of the U.S. Government under contract DE‑NA0001942, or a subcontractor thereof. Accordingly, the U.S. Government retains a paid‑up, nonexclusive, irrevocable, worldwide license to publish or reproduce the published form of this contribution, prepare derivative works, distribute copies to the public, and perform publicly and display publicly, or allow others to do so, for U. S. Government purposes. </a:t>
            </a:r>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39</a:t>
            </a:fld>
            <a:endParaRPr lang="en-US" dirty="0"/>
          </a:p>
        </p:txBody>
      </p:sp>
    </p:spTree>
    <p:extLst>
      <p:ext uri="{BB962C8B-B14F-4D97-AF65-F5344CB8AC3E}">
        <p14:creationId xmlns:p14="http://schemas.microsoft.com/office/powerpoint/2010/main" val="197045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 Fissile Mass</a:t>
            </a:r>
            <a:endParaRPr lang="en-US" dirty="0"/>
          </a:p>
        </p:txBody>
      </p:sp>
      <p:sp>
        <p:nvSpPr>
          <p:cNvPr id="3" name="Content Placeholder 2"/>
          <p:cNvSpPr>
            <a:spLocks noGrp="1"/>
          </p:cNvSpPr>
          <p:nvPr>
            <p:ph idx="1"/>
          </p:nvPr>
        </p:nvSpPr>
        <p:spPr>
          <a:xfrm>
            <a:off x="406400" y="990600"/>
            <a:ext cx="11379200" cy="5666202"/>
          </a:xfrm>
        </p:spPr>
        <p:txBody>
          <a:bodyPr/>
          <a:lstStyle/>
          <a:p>
            <a:pPr marL="285750" indent="-285750">
              <a:buFont typeface="Arial" panose="020B0604020202020204" pitchFamily="34" charset="0"/>
              <a:buChar char="•"/>
            </a:pPr>
            <a:r>
              <a:rPr lang="en-US" dirty="0" smtClean="0"/>
              <a:t>What is it? </a:t>
            </a:r>
            <a:r>
              <a:rPr lang="en-US" b="0" dirty="0" smtClean="0"/>
              <a:t>– Represents the physical mass of fissile material (i.e. 350g </a:t>
            </a:r>
            <a:r>
              <a:rPr lang="en-US" b="0" baseline="30000" dirty="0" smtClean="0"/>
              <a:t>235</a:t>
            </a:r>
            <a:r>
              <a:rPr lang="en-US" b="0" dirty="0" smtClean="0"/>
              <a:t>U, 1kg </a:t>
            </a:r>
            <a:r>
              <a:rPr lang="en-US" b="0" baseline="30000" dirty="0" smtClean="0"/>
              <a:t>239</a:t>
            </a:r>
            <a:r>
              <a:rPr lang="en-US" b="0" dirty="0" smtClean="0"/>
              <a:t>Pu)</a:t>
            </a:r>
          </a:p>
          <a:p>
            <a:pPr marL="285750" indent="-285750">
              <a:buFont typeface="Arial" panose="020B0604020202020204" pitchFamily="34" charset="0"/>
              <a:buChar char="•"/>
            </a:pPr>
            <a:r>
              <a:rPr lang="en-US" dirty="0" smtClean="0"/>
              <a:t>How does it work?</a:t>
            </a:r>
            <a:r>
              <a:rPr lang="en-US" b="0" dirty="0" smtClean="0"/>
              <a:t> – The lower the mass of fissile material, fewer fissile nuclei exist decreasing the likelihood that a neutron would interact with a fissile nuclei therefore reducing the probability of a fission</a:t>
            </a:r>
          </a:p>
          <a:p>
            <a:pPr marL="285750" indent="-285750">
              <a:buFont typeface="Arial" panose="020B0604020202020204" pitchFamily="34" charset="0"/>
              <a:buChar char="•"/>
            </a:pPr>
            <a:r>
              <a:rPr lang="en-US" dirty="0" smtClean="0"/>
              <a:t>How does it effect reactivity?</a:t>
            </a:r>
            <a:r>
              <a:rPr lang="en-US" b="0" dirty="0"/>
              <a:t> </a:t>
            </a:r>
            <a:r>
              <a:rPr lang="en-US" b="0" dirty="0" smtClean="0"/>
              <a:t>– Typically, more fissile mass leads to increased reactivity (higher </a:t>
            </a:r>
            <a:r>
              <a:rPr lang="en-US" b="0" dirty="0" err="1" smtClean="0"/>
              <a:t>k</a:t>
            </a:r>
            <a:r>
              <a:rPr lang="en-US" b="0" baseline="-25000" dirty="0" err="1" smtClean="0"/>
              <a:t>eff</a:t>
            </a:r>
            <a:r>
              <a:rPr lang="en-US" b="0" dirty="0" smtClean="0"/>
              <a:t>). Examples where this is not true?</a:t>
            </a:r>
          </a:p>
          <a:p>
            <a:pPr marL="285750" indent="-285750">
              <a:buFont typeface="Arial" panose="020B0604020202020204" pitchFamily="34" charset="0"/>
              <a:buChar char="•"/>
            </a:pPr>
            <a:r>
              <a:rPr lang="en-US" dirty="0" smtClean="0"/>
              <a:t>How often is this used as a controlled parameter?</a:t>
            </a:r>
            <a:r>
              <a:rPr lang="en-US" b="0" dirty="0" smtClean="0"/>
              <a:t> – Mass is often controlled as it’s easy to measure and understand, and directly effects neutron multiplication in a system</a:t>
            </a:r>
            <a:endParaRPr lang="en-US" dirty="0" smtClean="0"/>
          </a:p>
          <a:p>
            <a:pPr marL="285750" indent="-285750">
              <a:buFont typeface="Arial" panose="020B0604020202020204" pitchFamily="34" charset="0"/>
              <a:buChar char="•"/>
            </a:pPr>
            <a:r>
              <a:rPr lang="en-US" dirty="0" smtClean="0"/>
              <a:t>Concepts related to fissile mass:</a:t>
            </a:r>
          </a:p>
          <a:p>
            <a:pPr marL="628650" lvl="1" indent="-285750">
              <a:buFont typeface="Arial" panose="020B0604020202020204" pitchFamily="34" charset="0"/>
              <a:buChar char="•"/>
            </a:pPr>
            <a:r>
              <a:rPr lang="en-US" dirty="0" smtClean="0"/>
              <a:t>Minimum critical mass</a:t>
            </a:r>
          </a:p>
          <a:p>
            <a:pPr marL="628650" lvl="1" indent="-285750">
              <a:buFont typeface="Arial" panose="020B0604020202020204" pitchFamily="34" charset="0"/>
              <a:buChar char="•"/>
            </a:pPr>
            <a:r>
              <a:rPr lang="en-US" dirty="0" smtClean="0"/>
              <a:t>Subcritical mass limit</a:t>
            </a:r>
          </a:p>
          <a:p>
            <a:pPr marL="628650" lvl="1" indent="-285750">
              <a:buFont typeface="Arial" panose="020B0604020202020204" pitchFamily="34" charset="0"/>
              <a:buChar char="•"/>
            </a:pPr>
            <a:r>
              <a:rPr lang="en-US" dirty="0" smtClean="0"/>
              <a:t>Assay uncertainty/ measurement uncertainty</a:t>
            </a:r>
          </a:p>
          <a:p>
            <a:pPr marL="628650" lvl="1"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4</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002" y="3477006"/>
            <a:ext cx="2998470" cy="3179796"/>
          </a:xfrm>
          <a:prstGeom prst="rect">
            <a:avLst/>
          </a:prstGeom>
        </p:spPr>
      </p:pic>
    </p:spTree>
    <p:extLst>
      <p:ext uri="{BB962C8B-B14F-4D97-AF65-F5344CB8AC3E}">
        <p14:creationId xmlns:p14="http://schemas.microsoft.com/office/powerpoint/2010/main" val="1076067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 Minimum Critical Mass and Subcritical Mass Limit</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is Minimum Critical Mass? </a:t>
            </a:r>
            <a:r>
              <a:rPr lang="en-US" b="0" dirty="0" smtClean="0"/>
              <a:t>– This is the lowest amount of fissile mass required for a unit/system to be critical (i.e. ~800g for 93% enriched </a:t>
            </a:r>
            <a:r>
              <a:rPr lang="en-US" b="0" baseline="30000" dirty="0" smtClean="0"/>
              <a:t>235</a:t>
            </a:r>
            <a:r>
              <a:rPr lang="en-US" b="0" dirty="0" smtClean="0"/>
              <a:t>U)</a:t>
            </a:r>
          </a:p>
          <a:p>
            <a:pPr marL="285750" indent="-285750">
              <a:buFont typeface="Arial" panose="020B0604020202020204" pitchFamily="34" charset="0"/>
              <a:buChar char="•"/>
            </a:pPr>
            <a:r>
              <a:rPr lang="en-US" dirty="0" smtClean="0"/>
              <a:t>What is </a:t>
            </a:r>
            <a:r>
              <a:rPr lang="en-US" dirty="0"/>
              <a:t>S</a:t>
            </a:r>
            <a:r>
              <a:rPr lang="en-US" dirty="0" smtClean="0"/>
              <a:t>ubcritical Mass Limit?</a:t>
            </a:r>
            <a:r>
              <a:rPr lang="en-US" b="0" dirty="0" smtClean="0"/>
              <a:t> – This is simply the minimum critical mass with some added safety margin so that it can be used as a safety limit (i.e. 700g for </a:t>
            </a:r>
            <a:r>
              <a:rPr lang="en-US" b="0" baseline="30000" dirty="0" smtClean="0"/>
              <a:t>235</a:t>
            </a:r>
            <a:r>
              <a:rPr lang="en-US" b="0" dirty="0" smtClean="0"/>
              <a:t>U from ANSI/ANS-8.1). </a:t>
            </a: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5</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328" t="11458" r="10793" b="3690"/>
          <a:stretch/>
        </p:blipFill>
        <p:spPr>
          <a:xfrm>
            <a:off x="3352800" y="2344302"/>
            <a:ext cx="5181600" cy="4333703"/>
          </a:xfrm>
          <a:prstGeom prst="rect">
            <a:avLst/>
          </a:prstGeom>
        </p:spPr>
      </p:pic>
      <p:sp>
        <p:nvSpPr>
          <p:cNvPr id="6" name="TextBox 5"/>
          <p:cNvSpPr txBox="1"/>
          <p:nvPr/>
        </p:nvSpPr>
        <p:spPr>
          <a:xfrm>
            <a:off x="8566638" y="5911334"/>
            <a:ext cx="2646878" cy="369332"/>
          </a:xfrm>
          <a:prstGeom prst="rect">
            <a:avLst/>
          </a:prstGeom>
          <a:noFill/>
        </p:spPr>
        <p:txBody>
          <a:bodyPr wrap="none" rtlCol="0">
            <a:spAutoFit/>
          </a:bodyPr>
          <a:lstStyle/>
          <a:p>
            <a:r>
              <a:rPr lang="en-US" dirty="0" smtClean="0"/>
              <a:t>LA-10860-MS Figure 10</a:t>
            </a:r>
            <a:endParaRPr lang="en-US" dirty="0"/>
          </a:p>
        </p:txBody>
      </p:sp>
    </p:spTree>
    <p:extLst>
      <p:ext uri="{BB962C8B-B14F-4D97-AF65-F5344CB8AC3E}">
        <p14:creationId xmlns:p14="http://schemas.microsoft.com/office/powerpoint/2010/main" val="1547801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 Measurement Uncertainty</a:t>
            </a:r>
            <a:endParaRPr lang="en-US" dirty="0"/>
          </a:p>
        </p:txBody>
      </p:sp>
      <p:sp>
        <p:nvSpPr>
          <p:cNvPr id="3" name="Content Placeholder 2"/>
          <p:cNvSpPr>
            <a:spLocks noGrp="1"/>
          </p:cNvSpPr>
          <p:nvPr>
            <p:ph idx="1"/>
          </p:nvPr>
        </p:nvSpPr>
        <p:spPr/>
        <p:txBody>
          <a:bodyPr/>
          <a:lstStyle/>
          <a:p>
            <a:r>
              <a:rPr lang="en-US" dirty="0" smtClean="0"/>
              <a:t>What is it?</a:t>
            </a:r>
            <a:r>
              <a:rPr lang="en-US" b="0" dirty="0" smtClean="0"/>
              <a:t> – No weight scale or detector is perfect, uncertainty in measurements should be taken into consideration during the analysis</a:t>
            </a: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6</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99" y="2130551"/>
            <a:ext cx="5426543" cy="33192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791" y="1704368"/>
            <a:ext cx="6257457" cy="4171638"/>
          </a:xfrm>
          <a:prstGeom prst="rect">
            <a:avLst/>
          </a:prstGeom>
        </p:spPr>
      </p:pic>
    </p:spTree>
    <p:extLst>
      <p:ext uri="{BB962C8B-B14F-4D97-AF65-F5344CB8AC3E}">
        <p14:creationId xmlns:p14="http://schemas.microsoft.com/office/powerpoint/2010/main" val="174633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Absorption – Neutron Absorbers</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is it? </a:t>
            </a:r>
            <a:r>
              <a:rPr lang="en-US" b="0" dirty="0" smtClean="0"/>
              <a:t>– Neutron absorbers are materials/atoms that have the potential to absorb a neutron without causing a fission (i.e. boron or cadmium). </a:t>
            </a:r>
          </a:p>
          <a:p>
            <a:pPr marL="285750" indent="-285750">
              <a:buFont typeface="Arial" panose="020B0604020202020204" pitchFamily="34" charset="0"/>
              <a:buChar char="•"/>
            </a:pPr>
            <a:r>
              <a:rPr lang="en-US" dirty="0" smtClean="0"/>
              <a:t>How does it work? </a:t>
            </a:r>
            <a:r>
              <a:rPr lang="en-US" b="0" dirty="0" smtClean="0"/>
              <a:t> - Some isotopes present a neutron absorption cross section that allow neutrons to be absorbed without causing the nucleus to fission. These can also be referred to as “neutron poisons” because they typically reduce the neutron population. </a:t>
            </a:r>
          </a:p>
          <a:p>
            <a:pPr marL="285750" indent="-285750">
              <a:buFont typeface="Arial" panose="020B0604020202020204" pitchFamily="34" charset="0"/>
              <a:buChar char="•"/>
            </a:pPr>
            <a:r>
              <a:rPr lang="en-US" dirty="0" smtClean="0"/>
              <a:t>How does it effect reactivity? </a:t>
            </a:r>
            <a:r>
              <a:rPr lang="en-US" b="0" dirty="0" smtClean="0"/>
              <a:t>– Loss of neutron absorbers typically leads to increased reactivity (higher </a:t>
            </a:r>
            <a:r>
              <a:rPr lang="en-US" b="0" dirty="0" err="1" smtClean="0"/>
              <a:t>k</a:t>
            </a:r>
            <a:r>
              <a:rPr lang="en-US" b="0" baseline="-25000" dirty="0" err="1" smtClean="0"/>
              <a:t>eff</a:t>
            </a:r>
            <a:r>
              <a:rPr lang="en-US" b="0" dirty="0" smtClean="0"/>
              <a:t>). Examples where this is not true?</a:t>
            </a:r>
          </a:p>
          <a:p>
            <a:pPr marL="285750" indent="-285750">
              <a:buFont typeface="Arial" panose="020B0604020202020204" pitchFamily="34" charset="0"/>
              <a:buChar char="•"/>
            </a:pPr>
            <a:r>
              <a:rPr lang="en-US" dirty="0" smtClean="0"/>
              <a:t>How often is this used as a controlled parameter? </a:t>
            </a:r>
            <a:r>
              <a:rPr lang="en-US" b="0" dirty="0" smtClean="0"/>
              <a:t>– Absorbers are often avoided, even if they are present in a system because their presence is difficult to verify, however increased rigor on procurement can make it more of a possibility</a:t>
            </a:r>
          </a:p>
          <a:p>
            <a:pPr marL="285750" indent="-285750">
              <a:buFont typeface="Arial" panose="020B0604020202020204" pitchFamily="34" charset="0"/>
              <a:buChar char="•"/>
            </a:pPr>
            <a:r>
              <a:rPr lang="en-US" dirty="0" smtClean="0"/>
              <a:t>Concepts related to neutron absorbers:</a:t>
            </a:r>
          </a:p>
          <a:p>
            <a:pPr marL="628650" lvl="1" indent="-285750">
              <a:buFont typeface="Arial" panose="020B0604020202020204" pitchFamily="34" charset="0"/>
              <a:buChar char="•"/>
            </a:pPr>
            <a:r>
              <a:rPr lang="en-US" dirty="0" smtClean="0"/>
              <a:t>Mild neutron absorbers versus strong neutron absorbers</a:t>
            </a:r>
          </a:p>
          <a:p>
            <a:pPr marL="628650" lvl="1" indent="-285750">
              <a:buFont typeface="Arial" panose="020B0604020202020204" pitchFamily="34" charset="0"/>
              <a:buChar char="•"/>
            </a:pPr>
            <a:r>
              <a:rPr lang="en-US" dirty="0" smtClean="0"/>
              <a:t>Single unit versus array reactivity</a:t>
            </a:r>
          </a:p>
          <a:p>
            <a:pPr marL="628650" lvl="1" indent="-285750">
              <a:buFont typeface="Arial" panose="020B0604020202020204" pitchFamily="34" charset="0"/>
              <a:buChar char="•"/>
            </a:pPr>
            <a:r>
              <a:rPr lang="en-US" dirty="0" smtClean="0"/>
              <a:t>How neutron energy effects absorbers</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7</a:t>
            </a:fld>
            <a:endParaRPr lang="en-US" dirty="0"/>
          </a:p>
        </p:txBody>
      </p:sp>
    </p:spTree>
    <p:extLst>
      <p:ext uri="{BB962C8B-B14F-4D97-AF65-F5344CB8AC3E}">
        <p14:creationId xmlns:p14="http://schemas.microsoft.com/office/powerpoint/2010/main" val="3029565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Absorption – Mild Absorbers</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are they? </a:t>
            </a:r>
            <a:r>
              <a:rPr lang="en-US" b="0" dirty="0" smtClean="0"/>
              <a:t>– Mild absorbers are as they sound, isotopes that provide a small probability of absorption. These type of absorbers are not usually intentionally placed into a system for the purpose of neutron absorption, but are often part of materials that are commonly used.</a:t>
            </a:r>
          </a:p>
          <a:p>
            <a:pPr marL="285750" indent="-285750">
              <a:buFont typeface="Arial" panose="020B0604020202020204" pitchFamily="34" charset="0"/>
              <a:buChar char="•"/>
            </a:pPr>
            <a:r>
              <a:rPr lang="en-US" dirty="0" smtClean="0"/>
              <a:t>What are some examples of commonly found mild neutron absorbers?</a:t>
            </a:r>
          </a:p>
          <a:p>
            <a:pPr marL="628650" lvl="1" indent="-285750">
              <a:buFont typeface="Arial" panose="020B0604020202020204" pitchFamily="34" charset="0"/>
              <a:buChar char="•"/>
            </a:pPr>
            <a:r>
              <a:rPr lang="en-US" dirty="0" smtClean="0"/>
              <a:t>Iron or aluminum – commonly found in many forms of steel used in drums, containers, or gloveboxes</a:t>
            </a:r>
          </a:p>
          <a:p>
            <a:pPr marL="628650" lvl="1" indent="-285750">
              <a:buFont typeface="Arial" panose="020B0604020202020204" pitchFamily="34" charset="0"/>
              <a:buChar char="•"/>
            </a:pPr>
            <a:r>
              <a:rPr lang="en-US" dirty="0" smtClean="0"/>
              <a:t>Chlorine – Can be found in some plastics or chemicals</a:t>
            </a:r>
          </a:p>
          <a:p>
            <a:pPr marL="628650" lvl="1" indent="-285750">
              <a:buFont typeface="Arial" panose="020B0604020202020204" pitchFamily="34" charset="0"/>
              <a:buChar char="•"/>
            </a:pPr>
            <a:r>
              <a:rPr lang="en-US" dirty="0" smtClean="0"/>
              <a:t>Fluorine – Can be found in some chemicals</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8</a:t>
            </a:fld>
            <a:endParaRPr lang="en-US" dirty="0"/>
          </a:p>
        </p:txBody>
      </p:sp>
      <p:sp>
        <p:nvSpPr>
          <p:cNvPr id="6" name="TextBox 5"/>
          <p:cNvSpPr txBox="1"/>
          <p:nvPr/>
        </p:nvSpPr>
        <p:spPr>
          <a:xfrm>
            <a:off x="1981200" y="6366562"/>
            <a:ext cx="9271000" cy="646331"/>
          </a:xfrm>
          <a:prstGeom prst="rect">
            <a:avLst/>
          </a:prstGeom>
          <a:noFill/>
        </p:spPr>
        <p:txBody>
          <a:bodyPr wrap="square" rtlCol="0">
            <a:spAutoFit/>
          </a:bodyPr>
          <a:lstStyle/>
          <a:p>
            <a:r>
              <a:rPr lang="en-US" dirty="0" smtClean="0"/>
              <a:t>Interactive plot: </a:t>
            </a:r>
            <a:r>
              <a:rPr lang="en-US" dirty="0">
                <a:hlinkClick r:id="rId2"/>
              </a:rPr>
              <a:t>https://periodictable.com/Properties/A/NeutronMassAbsorption.html</a:t>
            </a:r>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890" y="2743274"/>
            <a:ext cx="5723010" cy="3620357"/>
          </a:xfrm>
          <a:prstGeom prst="rect">
            <a:avLst/>
          </a:prstGeom>
        </p:spPr>
      </p:pic>
      <p:sp>
        <p:nvSpPr>
          <p:cNvPr id="8" name="Oval 7"/>
          <p:cNvSpPr/>
          <p:nvPr/>
        </p:nvSpPr>
        <p:spPr>
          <a:xfrm>
            <a:off x="7321062" y="3921369"/>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12" idx="3"/>
            <a:endCxn id="8" idx="2"/>
          </p:cNvCxnSpPr>
          <p:nvPr/>
        </p:nvCxnSpPr>
        <p:spPr>
          <a:xfrm>
            <a:off x="6062590" y="3359518"/>
            <a:ext cx="1258472" cy="6380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658144" y="3175735"/>
            <a:ext cx="404446" cy="367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rPr>
              <a:t>Al</a:t>
            </a:r>
            <a:endParaRPr lang="en-US" dirty="0">
              <a:solidFill>
                <a:schemeClr val="tx1">
                  <a:lumMod val="65000"/>
                  <a:lumOff val="35000"/>
                </a:schemeClr>
              </a:solidFill>
            </a:endParaRPr>
          </a:p>
        </p:txBody>
      </p:sp>
      <p:sp>
        <p:nvSpPr>
          <p:cNvPr id="17" name="Oval 16"/>
          <p:cNvSpPr/>
          <p:nvPr/>
        </p:nvSpPr>
        <p:spPr>
          <a:xfrm>
            <a:off x="7539405" y="3921369"/>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21" idx="3"/>
            <a:endCxn id="17" idx="3"/>
          </p:cNvCxnSpPr>
          <p:nvPr/>
        </p:nvCxnSpPr>
        <p:spPr>
          <a:xfrm flipV="1">
            <a:off x="6062590" y="4051451"/>
            <a:ext cx="1499133" cy="1735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658144" y="4041168"/>
            <a:ext cx="404446" cy="367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rPr>
              <a:t>Cl</a:t>
            </a:r>
            <a:endParaRPr lang="en-US" dirty="0">
              <a:solidFill>
                <a:schemeClr val="tx1">
                  <a:lumMod val="65000"/>
                  <a:lumOff val="35000"/>
                </a:schemeClr>
              </a:solidFill>
            </a:endParaRPr>
          </a:p>
        </p:txBody>
      </p:sp>
      <p:sp>
        <p:nvSpPr>
          <p:cNvPr id="24" name="Oval 23"/>
          <p:cNvSpPr/>
          <p:nvPr/>
        </p:nvSpPr>
        <p:spPr>
          <a:xfrm>
            <a:off x="8017413" y="4477252"/>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27" idx="3"/>
            <a:endCxn id="24" idx="2"/>
          </p:cNvCxnSpPr>
          <p:nvPr/>
        </p:nvCxnSpPr>
        <p:spPr>
          <a:xfrm flipV="1">
            <a:off x="6062590" y="4553452"/>
            <a:ext cx="1954823" cy="24414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574323" y="4613813"/>
            <a:ext cx="488267" cy="367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rPr>
              <a:t>Fe</a:t>
            </a:r>
            <a:endParaRPr lang="en-US" dirty="0">
              <a:solidFill>
                <a:schemeClr val="tx1">
                  <a:lumMod val="65000"/>
                  <a:lumOff val="35000"/>
                </a:schemeClr>
              </a:solidFill>
            </a:endParaRPr>
          </a:p>
        </p:txBody>
      </p:sp>
    </p:spTree>
    <p:extLst>
      <p:ext uri="{BB962C8B-B14F-4D97-AF65-F5344CB8AC3E}">
        <p14:creationId xmlns:p14="http://schemas.microsoft.com/office/powerpoint/2010/main" val="3514217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Absorption – Strong Absorbers</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What are they? </a:t>
            </a:r>
            <a:r>
              <a:rPr lang="en-US" b="0" dirty="0" smtClean="0"/>
              <a:t>– Strong absorbers present a significant absorptions cross section when compared to other elements/isotopes. These are not usually found in common materials of construction, but are intentionally put into a material for the purpose of neutron absorption</a:t>
            </a:r>
          </a:p>
          <a:p>
            <a:pPr marL="285750" indent="-285750">
              <a:buFont typeface="Arial" panose="020B0604020202020204" pitchFamily="34" charset="0"/>
              <a:buChar char="•"/>
            </a:pPr>
            <a:r>
              <a:rPr lang="en-US" dirty="0"/>
              <a:t>What are some examples of </a:t>
            </a:r>
            <a:r>
              <a:rPr lang="en-US" dirty="0" smtClean="0"/>
              <a:t>strong </a:t>
            </a:r>
            <a:r>
              <a:rPr lang="en-US" dirty="0"/>
              <a:t>neutron absorbers</a:t>
            </a:r>
            <a:r>
              <a:rPr lang="en-US" dirty="0" smtClean="0"/>
              <a:t>?</a:t>
            </a:r>
          </a:p>
          <a:p>
            <a:pPr marL="628650" lvl="1" indent="-285750">
              <a:buFont typeface="Arial" panose="020B0604020202020204" pitchFamily="34" charset="0"/>
              <a:buChar char="•"/>
            </a:pPr>
            <a:r>
              <a:rPr lang="en-US" dirty="0" smtClean="0"/>
              <a:t>Boron (most easily available)</a:t>
            </a:r>
          </a:p>
          <a:p>
            <a:pPr marL="628650" lvl="1" indent="-285750">
              <a:buFont typeface="Arial" panose="020B0604020202020204" pitchFamily="34" charset="0"/>
              <a:buChar char="•"/>
            </a:pPr>
            <a:r>
              <a:rPr lang="en-US" dirty="0" smtClean="0"/>
              <a:t>Cadmium </a:t>
            </a:r>
          </a:p>
          <a:p>
            <a:pPr marL="628650" lvl="1" indent="-285750">
              <a:buFont typeface="Arial" panose="020B0604020202020204" pitchFamily="34" charset="0"/>
              <a:buChar char="•"/>
            </a:pPr>
            <a:r>
              <a:rPr lang="en-US" dirty="0" err="1" smtClean="0"/>
              <a:t>Gadalinium</a:t>
            </a:r>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390" y="2567715"/>
            <a:ext cx="5723010" cy="3620357"/>
          </a:xfrm>
          <a:prstGeom prst="rect">
            <a:avLst/>
          </a:prstGeom>
        </p:spPr>
      </p:pic>
      <p:sp>
        <p:nvSpPr>
          <p:cNvPr id="6" name="Oval 5"/>
          <p:cNvSpPr/>
          <p:nvPr/>
        </p:nvSpPr>
        <p:spPr>
          <a:xfrm>
            <a:off x="7083669" y="2943640"/>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8" idx="3"/>
            <a:endCxn id="6" idx="2"/>
          </p:cNvCxnSpPr>
          <p:nvPr/>
        </p:nvCxnSpPr>
        <p:spPr>
          <a:xfrm flipV="1">
            <a:off x="6298223" y="3019840"/>
            <a:ext cx="785446" cy="2991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893777" y="2865972"/>
            <a:ext cx="404446" cy="367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B</a:t>
            </a:r>
          </a:p>
        </p:txBody>
      </p:sp>
      <p:sp>
        <p:nvSpPr>
          <p:cNvPr id="9" name="Oval 8"/>
          <p:cNvSpPr/>
          <p:nvPr/>
        </p:nvSpPr>
        <p:spPr>
          <a:xfrm>
            <a:off x="9358434" y="3019840"/>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11" idx="3"/>
            <a:endCxn id="9" idx="3"/>
          </p:cNvCxnSpPr>
          <p:nvPr/>
        </p:nvCxnSpPr>
        <p:spPr>
          <a:xfrm flipV="1">
            <a:off x="6298223" y="3149922"/>
            <a:ext cx="3082529" cy="60475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820508" y="3570892"/>
            <a:ext cx="477715" cy="367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rPr>
              <a:t>Cd</a:t>
            </a:r>
            <a:endParaRPr lang="en-US" dirty="0">
              <a:solidFill>
                <a:schemeClr val="tx1">
                  <a:lumMod val="65000"/>
                  <a:lumOff val="35000"/>
                </a:schemeClr>
              </a:solidFill>
            </a:endParaRPr>
          </a:p>
        </p:txBody>
      </p:sp>
      <p:sp>
        <p:nvSpPr>
          <p:cNvPr id="12" name="Oval 11"/>
          <p:cNvSpPr/>
          <p:nvPr/>
        </p:nvSpPr>
        <p:spPr>
          <a:xfrm>
            <a:off x="10233074" y="2713572"/>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4" idx="3"/>
            <a:endCxn id="12" idx="2"/>
          </p:cNvCxnSpPr>
          <p:nvPr/>
        </p:nvCxnSpPr>
        <p:spPr>
          <a:xfrm flipV="1">
            <a:off x="6294120" y="2789772"/>
            <a:ext cx="3938954" cy="18111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05853" y="4417131"/>
            <a:ext cx="488267" cy="367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lumMod val="65000"/>
                    <a:lumOff val="35000"/>
                  </a:schemeClr>
                </a:solidFill>
              </a:rPr>
              <a:t>Gd</a:t>
            </a:r>
            <a:endParaRPr lang="en-US" dirty="0">
              <a:solidFill>
                <a:schemeClr val="tx1">
                  <a:lumMod val="65000"/>
                  <a:lumOff val="35000"/>
                </a:schemeClr>
              </a:solidFill>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14746" b="12836"/>
          <a:stretch/>
        </p:blipFill>
        <p:spPr>
          <a:xfrm>
            <a:off x="409915" y="3452298"/>
            <a:ext cx="4440312" cy="2206869"/>
          </a:xfrm>
          <a:prstGeom prst="rect">
            <a:avLst/>
          </a:prstGeom>
        </p:spPr>
      </p:pic>
      <p:sp>
        <p:nvSpPr>
          <p:cNvPr id="23" name="TextBox 22"/>
          <p:cNvSpPr txBox="1"/>
          <p:nvPr/>
        </p:nvSpPr>
        <p:spPr>
          <a:xfrm>
            <a:off x="406399" y="5675039"/>
            <a:ext cx="4443827" cy="369332"/>
          </a:xfrm>
          <a:prstGeom prst="rect">
            <a:avLst/>
          </a:prstGeom>
          <a:noFill/>
        </p:spPr>
        <p:txBody>
          <a:bodyPr wrap="square" rtlCol="0">
            <a:spAutoFit/>
          </a:bodyPr>
          <a:lstStyle/>
          <a:p>
            <a:pPr algn="ctr"/>
            <a:r>
              <a:rPr lang="en-US" dirty="0" smtClean="0"/>
              <a:t>Samples of Borated Ceramic Used at Y12</a:t>
            </a:r>
            <a:endParaRPr lang="en-US" dirty="0"/>
          </a:p>
        </p:txBody>
      </p:sp>
    </p:spTree>
    <p:extLst>
      <p:ext uri="{BB962C8B-B14F-4D97-AF65-F5344CB8AC3E}">
        <p14:creationId xmlns:p14="http://schemas.microsoft.com/office/powerpoint/2010/main" val="778917932"/>
      </p:ext>
    </p:extLst>
  </p:cSld>
  <p:clrMapOvr>
    <a:masterClrMapping/>
  </p:clrMapOvr>
</p:sld>
</file>

<file path=ppt/theme/theme1.xml><?xml version="1.0" encoding="utf-8"?>
<a:theme xmlns:a="http://schemas.openxmlformats.org/drawingml/2006/main" name="CNS_PPT_Template_INTERNAL_v01">
  <a:themeElements>
    <a:clrScheme name="CNS">
      <a:dk1>
        <a:sysClr val="windowText" lastClr="000000"/>
      </a:dk1>
      <a:lt1>
        <a:sysClr val="window" lastClr="FFFFFF"/>
      </a:lt1>
      <a:dk2>
        <a:srgbClr val="1F497D"/>
      </a:dk2>
      <a:lt2>
        <a:srgbClr val="EEECE1"/>
      </a:lt2>
      <a:accent1>
        <a:srgbClr val="008CCC"/>
      </a:accent1>
      <a:accent2>
        <a:srgbClr val="EE3123"/>
      </a:accent2>
      <a:accent3>
        <a:srgbClr val="555759"/>
      </a:accent3>
      <a:accent4>
        <a:srgbClr val="008000"/>
      </a:accent4>
      <a:accent5>
        <a:srgbClr val="9900CC"/>
      </a:accent5>
      <a:accent6>
        <a:srgbClr val="FF9900"/>
      </a:accent6>
      <a:hlink>
        <a:srgbClr val="EE3123"/>
      </a:hlink>
      <a:folHlink>
        <a:srgbClr val="008CCC"/>
      </a:folHlink>
    </a:clrScheme>
    <a:fontScheme name="Custom 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CNS_PPT_Template_INTERNAL_v01.potx</Template>
  <TotalTime>2252</TotalTime>
  <Words>3855</Words>
  <Application>Microsoft Office PowerPoint</Application>
  <PresentationFormat>Widescreen</PresentationFormat>
  <Paragraphs>330</Paragraphs>
  <Slides>39</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Cambria Math</vt:lpstr>
      <vt:lpstr>CNS_PPT_Template_INTERNAL_v01</vt:lpstr>
      <vt:lpstr>PowerPoint Presentation</vt:lpstr>
      <vt:lpstr>Outline</vt:lpstr>
      <vt:lpstr>Introduction</vt:lpstr>
      <vt:lpstr>Mass – Fissile Mass</vt:lpstr>
      <vt:lpstr>Mass – Minimum Critical Mass and Subcritical Mass Limit</vt:lpstr>
      <vt:lpstr>Mass – Measurement Uncertainty</vt:lpstr>
      <vt:lpstr>Absorption – Neutron Absorbers</vt:lpstr>
      <vt:lpstr>Absorption – Mild Absorbers</vt:lpstr>
      <vt:lpstr>Absorption – Strong Absorbers</vt:lpstr>
      <vt:lpstr>Absorption – Single Unit Versus Array Reactivity</vt:lpstr>
      <vt:lpstr>Absorption – Effects of Neutron Energy</vt:lpstr>
      <vt:lpstr>Geometry – The Fissile Shape</vt:lpstr>
      <vt:lpstr>Geometry – Commonly Considered Geometries</vt:lpstr>
      <vt:lpstr>Geometry – Typical Containers and Geometry Limitations</vt:lpstr>
      <vt:lpstr>Geometry – Favorable Versus Unfavorable</vt:lpstr>
      <vt:lpstr>Interaction – Neutron Interaction Between Fissile Units </vt:lpstr>
      <vt:lpstr>Interaction - Spacing</vt:lpstr>
      <vt:lpstr>Interaction – Physical Controls</vt:lpstr>
      <vt:lpstr>Concentration – Fissile Material Concentration or Density</vt:lpstr>
      <vt:lpstr>Concentration – Varying Density Materials</vt:lpstr>
      <vt:lpstr>Moderation</vt:lpstr>
      <vt:lpstr>Moderation – Over-moderation Versus Under-moderation</vt:lpstr>
      <vt:lpstr>Moderation – Average Logarithmic Energy Decrement</vt:lpstr>
      <vt:lpstr>Moderation – Using Average Logarithmic Energy Decrement</vt:lpstr>
      <vt:lpstr>Moderation – Average Logarithmic Energy Decrement Typical Values</vt:lpstr>
      <vt:lpstr>Moderation – Fractional Energy Loss per Collision</vt:lpstr>
      <vt:lpstr>Moderation – Macroscopic Slowing Down Power and Moderating Ratio</vt:lpstr>
      <vt:lpstr>Enrichment – Fissile Isotope Percentage</vt:lpstr>
      <vt:lpstr>Reflection – Neutron Reflection</vt:lpstr>
      <vt:lpstr>Reflection – What to Consider </vt:lpstr>
      <vt:lpstr>Reflection – Reflection Versus Moderation</vt:lpstr>
      <vt:lpstr>Reflection – Effectiveness of Various Reflectors</vt:lpstr>
      <vt:lpstr>Reflection – Effectiveness of Various Reflectors</vt:lpstr>
      <vt:lpstr>Reflection – Effectiveness of Various Reflectors</vt:lpstr>
      <vt:lpstr>Reflection – Effectively Infinite (Full) Reflection</vt:lpstr>
      <vt:lpstr>Volume – Fissile Volume</vt:lpstr>
      <vt:lpstr>Example of Everything Together</vt:lpstr>
      <vt:lpstr>Questions</vt:lpstr>
      <vt:lpstr>PowerPoint Presentation</vt:lpstr>
    </vt:vector>
  </TitlesOfParts>
  <Company>LM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Flora</dc:creator>
  <cp:lastModifiedBy>Moser, Dallas</cp:lastModifiedBy>
  <cp:revision>269</cp:revision>
  <dcterms:created xsi:type="dcterms:W3CDTF">2014-06-03T17:16:06Z</dcterms:created>
  <dcterms:modified xsi:type="dcterms:W3CDTF">2020-08-27T11:16:56Z</dcterms:modified>
</cp:coreProperties>
</file>