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308" r:id="rId2"/>
    <p:sldId id="256" r:id="rId3"/>
    <p:sldId id="310" r:id="rId4"/>
    <p:sldId id="314" r:id="rId5"/>
    <p:sldId id="315" r:id="rId6"/>
    <p:sldId id="317" r:id="rId7"/>
    <p:sldId id="265" r:id="rId8"/>
    <p:sldId id="266" r:id="rId9"/>
    <p:sldId id="267" r:id="rId10"/>
    <p:sldId id="269" r:id="rId11"/>
    <p:sldId id="270" r:id="rId12"/>
    <p:sldId id="281" r:id="rId13"/>
    <p:sldId id="300" r:id="rId14"/>
    <p:sldId id="301" r:id="rId15"/>
    <p:sldId id="302" r:id="rId16"/>
    <p:sldId id="303" r:id="rId17"/>
    <p:sldId id="272" r:id="rId18"/>
    <p:sldId id="273" r:id="rId19"/>
    <p:sldId id="274" r:id="rId20"/>
    <p:sldId id="285" r:id="rId21"/>
    <p:sldId id="305" r:id="rId22"/>
    <p:sldId id="298" r:id="rId23"/>
    <p:sldId id="286" r:id="rId24"/>
    <p:sldId id="313" r:id="rId25"/>
    <p:sldId id="28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82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>
        <p:scale>
          <a:sx n="50" d="100"/>
          <a:sy n="50" d="100"/>
        </p:scale>
        <p:origin x="-3384" y="-1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28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3869"/>
            <a:ext cx="5487022" cy="4114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3869"/>
            <a:ext cx="5487022" cy="4114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4" tIns="44897" rIns="89794" bIns="4489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3869"/>
            <a:ext cx="5487022" cy="4114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4" tIns="44897" rIns="89794" bIns="4489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0" y="4343869"/>
            <a:ext cx="5487022" cy="4114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4" tIns="44897" rIns="89794" bIns="4489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94" tIns="44897" rIns="89794" bIns="44897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212850" y="6232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651250" y="6232525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NE421 Nuclear Criticality Safety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0250" y="6232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7BE5706-A039-41BA-B4E7-4B060D7C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29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57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43050"/>
            <a:ext cx="7772400" cy="4486275"/>
          </a:xfrm>
        </p:spPr>
        <p:txBody>
          <a:bodyPr anchor="ctr"/>
          <a:lstStyle/>
          <a:p>
            <a:pPr algn="ctr">
              <a:buNone/>
              <a:defRPr/>
            </a:pPr>
            <a:r>
              <a:rPr lang="en-US" sz="4400" dirty="0" smtClean="0"/>
              <a:t>Lesson 9: Structure of an NCSE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821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i="1" smtClean="0"/>
              <a:t>Table x. Calculational Results</a:t>
            </a:r>
          </a:p>
        </p:txBody>
      </p:sp>
      <p:graphicFrame>
        <p:nvGraphicFramePr>
          <p:cNvPr id="3450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60684"/>
              </p:ext>
            </p:extLst>
          </p:nvPr>
        </p:nvGraphicFramePr>
        <p:xfrm>
          <a:off x="276225" y="1368425"/>
          <a:ext cx="8315324" cy="5130804"/>
        </p:xfrm>
        <a:graphic>
          <a:graphicData uri="http://schemas.openxmlformats.org/drawingml/2006/table">
            <a:tbl>
              <a:tblPr/>
              <a:tblGrid>
                <a:gridCol w="1381125"/>
                <a:gridCol w="3409950"/>
                <a:gridCol w="1257300"/>
                <a:gridCol w="914400"/>
                <a:gridCol w="1352549"/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Description column(s)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keff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k-eff+2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5170" name="Rectangle 82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CEBC2D52-0E3D-488F-881E-62E0DA83FE69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10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Outline of Typical CSE</a:t>
            </a:r>
            <a:endParaRPr lang="en-US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287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Introduction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Description of process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Computational methodology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Discussion of contingencies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Evaluation and results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i="1" dirty="0"/>
              <a:t>Design features and administrative controls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Summary &amp; conclusions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Appendices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Design features and administrative controls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Description of: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Engineered safety features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Posted controls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Most important and most often referred to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Very controlled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Control 7.x.x: </a:t>
            </a:r>
            <a:r>
              <a:rPr lang="en-US" sz="2400" i="1" dirty="0" smtClean="0"/>
              <a:t>Actual posting wording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Basis: Follow the example, pointing back to the analysis to say why your analysis requires it. (NOT why violating it is bad)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It is helpful to think of the Basis as being a note to future NCS engineers about why you thought this was necessary. 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you control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50950"/>
            <a:ext cx="7183438" cy="361473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Limits are set so that criticality cannot occur when operators comply with the limits</a:t>
            </a:r>
          </a:p>
          <a:p>
            <a:pPr>
              <a:defRPr/>
            </a:pPr>
            <a:r>
              <a:rPr lang="en-US" sz="2800" dirty="0" smtClean="0"/>
              <a:t>Examples</a:t>
            </a:r>
          </a:p>
          <a:p>
            <a:pPr lvl="1">
              <a:defRPr/>
            </a:pPr>
            <a:r>
              <a:rPr lang="en-US" sz="2000" dirty="0" smtClean="0"/>
              <a:t>Mass limit is MAX 350 g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  per canister (i.e., maximum mass)</a:t>
            </a:r>
          </a:p>
          <a:p>
            <a:pPr lvl="1">
              <a:defRPr/>
            </a:pPr>
            <a:r>
              <a:rPr lang="en-US" sz="2000" dirty="0" smtClean="0"/>
              <a:t>Concentration limit is MAX 1 g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U/liter (i.e., maximum concentration)</a:t>
            </a:r>
          </a:p>
          <a:p>
            <a:pPr lvl="1">
              <a:defRPr/>
            </a:pPr>
            <a:r>
              <a:rPr lang="en-US" sz="2000" dirty="0" smtClean="0"/>
              <a:t>Moderation limit is MAX H/U = 4 (i.e., maximum moderation)</a:t>
            </a:r>
          </a:p>
          <a:p>
            <a:pPr lvl="1">
              <a:defRPr/>
            </a:pPr>
            <a:r>
              <a:rPr lang="en-US" sz="2000" dirty="0" smtClean="0"/>
              <a:t>Volume limit is MAX 4 liters (i.e., maximum volume)</a:t>
            </a:r>
          </a:p>
          <a:p>
            <a:pPr lvl="1">
              <a:defRPr/>
            </a:pPr>
            <a:r>
              <a:rPr lang="en-US" sz="2000" dirty="0" smtClean="0"/>
              <a:t>Container limit is MAX 4 containers (i.e., maximum number of containers)</a:t>
            </a:r>
          </a:p>
          <a:p>
            <a:pPr lvl="1">
              <a:defRPr/>
            </a:pPr>
            <a:r>
              <a:rPr lang="en-US" sz="2000" dirty="0" smtClean="0"/>
              <a:t>Spacing limit is MIN 2 feet (i.e., minimum spacing) </a:t>
            </a:r>
          </a:p>
          <a:p>
            <a:pPr lvl="1">
              <a:defRPr/>
            </a:pPr>
            <a:r>
              <a:rPr lang="en-US" sz="2000" dirty="0" smtClean="0"/>
              <a:t>Stacking limit is MAX 4 high (i.e., maximum number of items in a stack)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you control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610600" cy="50704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 </a:t>
            </a:r>
            <a:r>
              <a:rPr lang="en-US" dirty="0" smtClean="0"/>
              <a:t>The example did NOT use Engineered safety features, although I like to see them!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Remember our preference</a:t>
            </a:r>
          </a:p>
          <a:p>
            <a:pPr lvl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Passive control: railroad bridge over highway</a:t>
            </a:r>
          </a:p>
          <a:p>
            <a:pPr lvl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Active control: lights and gate at railroad crossing</a:t>
            </a:r>
          </a:p>
          <a:p>
            <a:pPr lvl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Administrative: stop sign at railroad </a:t>
            </a:r>
            <a:r>
              <a:rPr lang="en-US" dirty="0" smtClean="0"/>
              <a:t>crossing</a:t>
            </a:r>
          </a:p>
          <a:p>
            <a:pPr lvl="1">
              <a:lnSpc>
                <a:spcPct val="80000"/>
              </a:lnSpc>
              <a:buFontTx/>
              <a:buAutoNum type="arabicPeriod"/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NOTE: The first two are rolled together into “Engineered Safety Features” in our Example CSE.</a:t>
            </a: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67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Control Selection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04913"/>
            <a:ext cx="8820150" cy="53863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smtClean="0"/>
              <a:t>Passive engineered control examples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Mass: container design (i.e., limit container size)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Absorption: solid poisons (Raschig rings, boron-Al plates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Geometry: container design (slab tanks, pencil tanks, bottle diameter)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Interaction: spacers (storage racks, bird cages, carts)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Moderation: sealed containers or systems (covers on storage racks to exclude sprinkler water) 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Reflection: spacers (storage racks, bird cages)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Volume: container design</a:t>
            </a:r>
          </a:p>
          <a:p>
            <a:pPr lvl="1">
              <a:lnSpc>
                <a:spcPct val="90000"/>
              </a:lnSpc>
              <a:defRPr/>
            </a:pPr>
            <a:endParaRPr lang="en-US" smtClean="0"/>
          </a:p>
          <a:p>
            <a:pPr lvl="1">
              <a:lnSpc>
                <a:spcPct val="90000"/>
              </a:lnSpc>
              <a:defRPr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Writing Controls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959350"/>
          </a:xfrm>
        </p:spPr>
        <p:txBody>
          <a:bodyPr/>
          <a:lstStyle/>
          <a:p>
            <a:pPr>
              <a:defRPr/>
            </a:pPr>
            <a:r>
              <a:rPr lang="en-US" smtClean="0"/>
              <a:t>Clear</a:t>
            </a:r>
          </a:p>
          <a:p>
            <a:pPr>
              <a:defRPr/>
            </a:pPr>
            <a:r>
              <a:rPr lang="en-US" smtClean="0"/>
              <a:t>Concise</a:t>
            </a:r>
          </a:p>
          <a:p>
            <a:pPr>
              <a:defRPr/>
            </a:pPr>
            <a:r>
              <a:rPr lang="en-US" smtClean="0"/>
              <a:t>Unambiguous</a:t>
            </a:r>
          </a:p>
          <a:p>
            <a:pPr>
              <a:defRPr/>
            </a:pPr>
            <a:r>
              <a:rPr lang="en-US" smtClean="0"/>
              <a:t>Doable</a:t>
            </a:r>
          </a:p>
          <a:p>
            <a:pPr lvl="1">
              <a:defRPr/>
            </a:pPr>
            <a:r>
              <a:rPr lang="en-US" smtClean="0"/>
              <a:t>Simple and easy to perform</a:t>
            </a:r>
          </a:p>
          <a:p>
            <a:pPr lvl="1">
              <a:defRPr/>
            </a:pPr>
            <a:r>
              <a:rPr lang="en-US" smtClean="0"/>
              <a:t>Directly controllable by operator</a:t>
            </a:r>
          </a:p>
          <a:p>
            <a:pPr>
              <a:defRPr/>
            </a:pPr>
            <a:r>
              <a:rPr lang="en-US" smtClean="0"/>
              <a:t>Language that an operator will understand</a:t>
            </a:r>
          </a:p>
          <a:p>
            <a:pPr>
              <a:defRPr/>
            </a:pPr>
            <a:r>
              <a:rPr lang="en-US" smtClean="0"/>
              <a:t>Relates to upset/change that needs to be prevented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800" dirty="0"/>
              <a:t>Design features and administrative </a:t>
            </a:r>
            <a:r>
              <a:rPr lang="en-US" sz="4800" dirty="0" smtClean="0"/>
              <a:t>controls (2)</a:t>
            </a:r>
            <a:endParaRPr lang="en-US" sz="4800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addition, Appendix C contains PowerPoint slide examples of the Postings themselves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Outline of Typical CSE</a:t>
            </a:r>
            <a:endParaRPr lang="en-US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6478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Introduction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Description of process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Computational methodology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Discussion of contingencies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Evaluation and results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Postings &amp; controls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i="1" dirty="0" smtClean="0"/>
              <a:t>Summary &amp; conclusions</a:t>
            </a: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Appendices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Summary &amp; conclusions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Summary</a:t>
            </a:r>
          </a:p>
          <a:p>
            <a:pPr>
              <a:defRPr/>
            </a:pPr>
            <a:r>
              <a:rPr lang="en-US" smtClean="0"/>
              <a:t>Conclusions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381001"/>
            <a:ext cx="6877050" cy="876299"/>
          </a:xfrm>
        </p:spPr>
        <p:txBody>
          <a:bodyPr anchor="ctr"/>
          <a:lstStyle/>
          <a:p>
            <a:pPr>
              <a:buNone/>
            </a:pPr>
            <a:r>
              <a:rPr lang="en-US" sz="4400" dirty="0" smtClean="0"/>
              <a:t>Outline</a:t>
            </a:r>
            <a:endParaRPr lang="en-US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16383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ä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ä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ä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ä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ä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ä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dirty="0" smtClean="0">
                <a:effectLst/>
              </a:rPr>
              <a:t>Structure of an NCSE</a:t>
            </a:r>
          </a:p>
          <a:p>
            <a:pPr lvl="1">
              <a:lnSpc>
                <a:spcPct val="90000"/>
              </a:lnSpc>
            </a:pPr>
            <a:r>
              <a:rPr lang="en-US" kern="0" dirty="0" smtClean="0">
                <a:effectLst/>
              </a:rPr>
              <a:t>Example DOC in Public area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Appendices: Follow examples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422400"/>
            <a:ext cx="8077200" cy="52673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A. Materials and compositions</a:t>
            </a:r>
          </a:p>
          <a:p>
            <a:pPr>
              <a:defRPr/>
            </a:pPr>
            <a:r>
              <a:rPr lang="en-US" sz="2800" dirty="0" smtClean="0"/>
              <a:t>B. Input and output listings: Use COURIER NEW font for listings</a:t>
            </a:r>
          </a:p>
          <a:p>
            <a:pPr>
              <a:defRPr/>
            </a:pPr>
            <a:r>
              <a:rPr lang="en-US" sz="2800" dirty="0" smtClean="0"/>
              <a:t>C. Postings: WYSIWYG using colors</a:t>
            </a:r>
          </a:p>
          <a:p>
            <a:pPr>
              <a:defRPr/>
            </a:pPr>
            <a:r>
              <a:rPr lang="en-US" sz="2800" dirty="0" smtClean="0"/>
              <a:t>D. Comment review </a:t>
            </a:r>
            <a:r>
              <a:rPr lang="en-US" sz="2800" dirty="0"/>
              <a:t>sheets (Deleted - no longer required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sz="2800" dirty="0" smtClean="0"/>
              <a:t>E. Validation check sheets (Deleted - no longer required)</a:t>
            </a:r>
          </a:p>
          <a:p>
            <a:pPr>
              <a:defRPr/>
            </a:pPr>
            <a:r>
              <a:rPr lang="en-US" sz="2800" dirty="0" smtClean="0"/>
              <a:t>F. IDC Listing (Deleted - no longer required)</a:t>
            </a:r>
          </a:p>
          <a:p>
            <a:pPr>
              <a:defRPr/>
            </a:pPr>
            <a:r>
              <a:rPr lang="en-US" sz="2800" dirty="0" smtClean="0"/>
              <a:t>G. Validation report: Which we covered last time</a:t>
            </a:r>
          </a:p>
          <a:p>
            <a:pPr>
              <a:defRPr/>
            </a:pPr>
            <a:r>
              <a:rPr lang="en-US" sz="2800" dirty="0" smtClean="0"/>
              <a:t>H. Parametric studies: See following slides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53C10A54-4318-4FE0-8A82-C8BCA32A0ADF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20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62100"/>
            <a:ext cx="7848600" cy="5638800"/>
          </a:xfrm>
        </p:spPr>
        <p:txBody>
          <a:bodyPr/>
          <a:lstStyle/>
          <a:p>
            <a:pPr marL="533400" indent="-533400">
              <a:defRPr/>
            </a:pPr>
            <a:r>
              <a:rPr lang="en-US" sz="2800" dirty="0" smtClean="0"/>
              <a:t>Immediate information that the operator would NOT be expected to remember from training</a:t>
            </a:r>
          </a:p>
          <a:p>
            <a:pPr marL="533400" indent="-533400">
              <a:defRPr/>
            </a:pPr>
            <a:r>
              <a:rPr lang="en-US" sz="2800" dirty="0" smtClean="0"/>
              <a:t>Very controlled format in Sect. 7</a:t>
            </a:r>
          </a:p>
          <a:p>
            <a:pPr marL="914400" lvl="1" indent="-457200">
              <a:defRPr/>
            </a:pPr>
            <a:r>
              <a:rPr lang="en-US" sz="2400" dirty="0" smtClean="0"/>
              <a:t>Control</a:t>
            </a:r>
          </a:p>
          <a:p>
            <a:pPr marL="914400" lvl="1" indent="-457200">
              <a:defRPr/>
            </a:pPr>
            <a:r>
              <a:rPr lang="en-US" sz="2400" dirty="0" smtClean="0"/>
              <a:t>Basis: Tied directly to Section 5 (Do not add or subtract)</a:t>
            </a:r>
          </a:p>
          <a:p>
            <a:pPr marL="533400" indent="-533400">
              <a:defRPr/>
            </a:pPr>
            <a:r>
              <a:rPr lang="en-US" sz="2800" dirty="0" smtClean="0"/>
              <a:t>Similarly controlled format in the posting itself:</a:t>
            </a:r>
          </a:p>
          <a:p>
            <a:pPr marL="914400" lvl="1" indent="-457200">
              <a:defRPr/>
            </a:pPr>
            <a:r>
              <a:rPr lang="en-US" sz="2400" dirty="0" smtClean="0"/>
              <a:t>Important words CAPITALIZED and possibly in a stand-out color</a:t>
            </a:r>
          </a:p>
          <a:p>
            <a:pPr marL="914400" lvl="1" indent="-457200">
              <a:defRPr/>
            </a:pPr>
            <a:r>
              <a:rPr lang="en-US" sz="2400" dirty="0" smtClean="0"/>
              <a:t>Few articles (a, an, the)</a:t>
            </a:r>
          </a:p>
          <a:p>
            <a:pPr marL="914400" lvl="1" indent="-457200">
              <a:defRPr/>
            </a:pPr>
            <a:r>
              <a:rPr lang="en-US" sz="2400" dirty="0" smtClean="0"/>
              <a:t>No convoluted IF/THEN </a:t>
            </a:r>
            <a:r>
              <a:rPr lang="en-US" sz="2400" dirty="0" smtClean="0"/>
              <a:t>syntax</a:t>
            </a:r>
            <a:endParaRPr lang="en-US" sz="2400" dirty="0" smtClean="0"/>
          </a:p>
          <a:p>
            <a:pPr marL="914400" lvl="1" indent="-457200">
              <a:defRPr/>
            </a:pPr>
            <a:endParaRPr lang="en-US" sz="2400" dirty="0" smtClean="0"/>
          </a:p>
          <a:p>
            <a:pPr marL="533400" indent="-533400">
              <a:defRPr/>
            </a:pPr>
            <a:endParaRPr lang="en-US" sz="2800" dirty="0" smtClean="0"/>
          </a:p>
          <a:p>
            <a:pPr marL="914400" lvl="1" indent="-457200">
              <a:defRPr/>
            </a:pPr>
            <a:endParaRPr lang="en-US" sz="2400" dirty="0" smtClean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Appendix C: Postings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i="1" smtClean="0"/>
              <a:t>Appendix C: Postings (Example)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1613" y="2522538"/>
            <a:ext cx="8404225" cy="333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Nuclear Criticality Safety Limits and Controls</a:t>
            </a:r>
          </a:p>
          <a:p>
            <a:pPr algn="ctr"/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NO MORE</a:t>
            </a:r>
            <a:r>
              <a:rPr lang="en-US">
                <a:cs typeface="Times New Roman" pitchFamily="18" charset="0"/>
              </a:rPr>
              <a:t> than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4300</a:t>
            </a:r>
            <a:r>
              <a:rPr lang="en-US">
                <a:cs typeface="Times New Roman" pitchFamily="18" charset="0"/>
              </a:rPr>
              <a:t> kg Plutonium per 8-liter container. </a:t>
            </a:r>
          </a:p>
          <a:p>
            <a:r>
              <a:rPr lang="en-US">
                <a:cs typeface="Times New Roman" pitchFamily="18" charset="0"/>
              </a:rPr>
              <a:t> </a:t>
            </a:r>
          </a:p>
          <a:p>
            <a:r>
              <a:rPr lang="en-US">
                <a:cs typeface="Times New Roman" pitchFamily="18" charset="0"/>
              </a:rPr>
              <a:t>•</a:t>
            </a:r>
            <a:r>
              <a:rPr lang="en-US">
                <a:solidFill>
                  <a:srgbClr val="FF0000"/>
                </a:solidFill>
                <a:cs typeface="Arial" charset="0"/>
              </a:rPr>
              <a:t>NO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MORE</a:t>
            </a:r>
            <a:r>
              <a:rPr lang="en-US">
                <a:cs typeface="Arial" charset="0"/>
              </a:rPr>
              <a:t> than </a:t>
            </a:r>
            <a:r>
              <a:rPr lang="en-US">
                <a:solidFill>
                  <a:srgbClr val="FF6600"/>
                </a:solidFill>
                <a:cs typeface="Arial" charset="0"/>
              </a:rPr>
              <a:t>ONE</a:t>
            </a:r>
            <a:r>
              <a:rPr lang="en-US">
                <a:cs typeface="Arial" charset="0"/>
              </a:rPr>
              <a:t> operator may carry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ONE</a:t>
            </a:r>
            <a:r>
              <a:rPr lang="en-US">
                <a:cs typeface="Arial" charset="0"/>
              </a:rPr>
              <a:t> 8-liter container at a time to the drum loading area.</a:t>
            </a:r>
            <a:endParaRPr lang="en-US"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Arial" charset="0"/>
              </a:rPr>
              <a:t> </a:t>
            </a:r>
            <a:endParaRPr lang="en-US">
              <a:cs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i="1" dirty="0" smtClean="0"/>
              <a:t>App. </a:t>
            </a:r>
            <a:r>
              <a:rPr lang="en-US" sz="3200" b="1" i="1" dirty="0"/>
              <a:t>G</a:t>
            </a:r>
            <a:r>
              <a:rPr lang="en-US" sz="3200" b="1" i="1" dirty="0" smtClean="0"/>
              <a:t>: Validation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859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We discussed the technical aspects last week, so just be sure to document it according to the </a:t>
            </a:r>
            <a:r>
              <a:rPr lang="en-US" dirty="0" err="1" smtClean="0"/>
              <a:t>ExampleCSE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Include: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Table of cases used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Discussion of USL formula, values used, and final determination of USL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Questions asked and </a:t>
            </a:r>
            <a:r>
              <a:rPr lang="en-US" dirty="0" smtClean="0"/>
              <a:t>answered to support MSM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Complete table (using the format from Test#2, NOT from </a:t>
            </a:r>
            <a:r>
              <a:rPr lang="en-US" dirty="0" err="1" smtClean="0"/>
              <a:t>ExampleCSE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2851C411-37B2-4ECD-86A5-60E0607A8819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23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i="1" smtClean="0"/>
              <a:t>App. H: Parametric Studies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859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Stand alone pre-analysis studies in order to refine the normal case (What is normal?)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Ideal: Perturbations on limiting case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At minimum: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PS#1 = Worst case of concrete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Follow </a:t>
            </a:r>
            <a:r>
              <a:rPr lang="en-US" dirty="0" smtClean="0"/>
              <a:t>format of </a:t>
            </a:r>
            <a:r>
              <a:rPr lang="en-US" dirty="0" err="1" smtClean="0"/>
              <a:t>ExampleCSE</a:t>
            </a:r>
            <a:endParaRPr lang="en-US" dirty="0" smtClean="0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2851C411-37B2-4ECD-86A5-60E0607A8819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24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77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i="1" smtClean="0"/>
              <a:t>Parametric studies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90650"/>
            <a:ext cx="8248650" cy="5238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Arise out of modeling questions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Most reactive material makeup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Most reactive reflection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Most reactive placement of fissile (primary) 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Most reactive arrangement of other material (including other fissile elements)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Acceptability of modeling simplification (e.g., leaving out walls, ceilings, etc.)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Sometimes order matters—you want to clear up the most “independent” modeling questions first to use in the others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A1218B83-263A-48C6-BC5B-BF1B7E458DF5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25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2743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7200" dirty="0" smtClean="0"/>
              <a:t>Final Reports</a:t>
            </a:r>
          </a:p>
        </p:txBody>
      </p:sp>
    </p:spTree>
    <p:extLst>
      <p:ext uri="{BB962C8B-B14F-4D97-AF65-F5344CB8AC3E}">
        <p14:creationId xmlns:p14="http://schemas.microsoft.com/office/powerpoint/2010/main" val="9488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i="1" dirty="0" smtClean="0"/>
              <a:t>What I will look for in your reports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0638"/>
            <a:ext cx="8191500" cy="592931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Report clearly written, all elements of each part of report there</a:t>
            </a:r>
          </a:p>
          <a:p>
            <a:pPr marL="857250" lvl="1" indent="-457200">
              <a:lnSpc>
                <a:spcPct val="90000"/>
              </a:lnSpc>
              <a:defRPr/>
            </a:pPr>
            <a:r>
              <a:rPr lang="en-US" sz="2100" dirty="0" smtClean="0"/>
              <a:t>Pictures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Normal and contingency analysis complete and clear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“Controls” in Sect. 5 table justify “contingency” (i.e., unlikely) status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Sect 7 controls are covered in Sect 5 table</a:t>
            </a:r>
          </a:p>
          <a:p>
            <a:pPr marL="838200" lvl="1" indent="-381000">
              <a:lnSpc>
                <a:spcPct val="90000"/>
              </a:lnSpc>
              <a:defRPr/>
            </a:pPr>
            <a:r>
              <a:rPr lang="en-US" sz="2100" dirty="0" smtClean="0"/>
              <a:t>Conversely, all controls from table that need to be listed in Sect 7 are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Engineering safety features relied on are in Sect 5 table AND Sect 7 list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Example postings are in App C and agree with Sect 7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Controls are justified (BASIS) in Sect 7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Validation appendix complete, clear, and approval has been given (e-mail)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100" dirty="0" smtClean="0"/>
              <a:t>Parametric studies appendix complete (i.e., if mentioned in Sect 6, show up in App. H and vice versa)</a:t>
            </a:r>
          </a:p>
        </p:txBody>
      </p:sp>
    </p:spTree>
    <p:extLst>
      <p:ext uri="{BB962C8B-B14F-4D97-AF65-F5344CB8AC3E}">
        <p14:creationId xmlns:p14="http://schemas.microsoft.com/office/powerpoint/2010/main" val="13634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i="1" dirty="0" smtClean="0"/>
              <a:t>What I will look for (cont’d)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85888"/>
            <a:ext cx="8286750" cy="5472112"/>
          </a:xfrm>
        </p:spPr>
        <p:txBody>
          <a:bodyPr/>
          <a:lstStyle/>
          <a:p>
            <a:pPr marL="514350" indent="-514350">
              <a:buFont typeface="+mj-lt"/>
              <a:buAutoNum type="arabicPeriod" startAt="10"/>
              <a:defRPr/>
            </a:pPr>
            <a:r>
              <a:rPr lang="en-US" sz="2800" dirty="0" smtClean="0"/>
              <a:t>Normal and contingencies from table are actually calculated</a:t>
            </a:r>
          </a:p>
          <a:p>
            <a:pPr marL="457200" indent="-457200">
              <a:buFont typeface="Wingdings" pitchFamily="2" charset="2"/>
              <a:buAutoNum type="arabicPeriod" startAt="10"/>
              <a:defRPr/>
            </a:pPr>
            <a:r>
              <a:rPr lang="en-US" sz="2800" dirty="0" smtClean="0"/>
              <a:t>SCALE input corresponds with cases quoted</a:t>
            </a:r>
          </a:p>
          <a:p>
            <a:pPr marL="457200" indent="-457200">
              <a:buFont typeface="Wingdings" pitchFamily="2" charset="2"/>
              <a:buAutoNum type="arabicPeriod" startAt="10"/>
              <a:defRPr/>
            </a:pPr>
            <a:r>
              <a:rPr lang="en-US" sz="2800" dirty="0" smtClean="0"/>
              <a:t>Calculations could be reproduced from data given (NOT including the input deck—the next person to calculate might not be able to “read” SCALE)</a:t>
            </a:r>
          </a:p>
          <a:p>
            <a:pPr marL="457200" indent="-457200">
              <a:buFont typeface="Wingdings" pitchFamily="2" charset="2"/>
              <a:buAutoNum type="arabicPeriod" startAt="10"/>
              <a:defRPr/>
            </a:pPr>
            <a:r>
              <a:rPr lang="en-US" sz="2800" dirty="0" smtClean="0"/>
              <a:t>Results make sense</a:t>
            </a:r>
          </a:p>
          <a:p>
            <a:pPr marL="457200" indent="-457200">
              <a:buFont typeface="Wingdings" pitchFamily="2" charset="2"/>
              <a:buAutoNum type="arabicPeriod" startAt="10"/>
              <a:defRPr/>
            </a:pPr>
            <a:r>
              <a:rPr lang="en-US" sz="2800" dirty="0" smtClean="0"/>
              <a:t>App A and B complete</a:t>
            </a:r>
          </a:p>
          <a:p>
            <a:pPr marL="0" indent="0">
              <a:buNone/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800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Final report requirements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097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The Final Report MUST be e-mailed to me by the due </a:t>
            </a:r>
            <a:r>
              <a:rPr lang="en-US" sz="2800" dirty="0" smtClean="0"/>
              <a:t>date/time: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Stand </a:t>
            </a:r>
            <a:r>
              <a:rPr lang="en-US" sz="2800" dirty="0" smtClean="0"/>
              <a:t>alone—no cutting and pasting required by the professor!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=ONE WORD document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792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43050"/>
            <a:ext cx="7772400" cy="4486275"/>
          </a:xfrm>
        </p:spPr>
        <p:txBody>
          <a:bodyPr anchor="ctr"/>
          <a:lstStyle/>
          <a:p>
            <a:pPr algn="ctr">
              <a:buNone/>
              <a:defRPr/>
            </a:pPr>
            <a:r>
              <a:rPr lang="en-US" sz="4400" dirty="0" smtClean="0"/>
              <a:t>Structure of an NCSE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91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I.Z.26. University of Alabama, 19 </a:t>
            </a:r>
            <a:r>
              <a:rPr lang="en-US" dirty="0" smtClean="0"/>
              <a:t>October</a:t>
            </a:r>
            <a:r>
              <a:rPr lang="en-US" dirty="0" smtClean="0"/>
              <a:t> 2019</a:t>
            </a:r>
            <a:endParaRPr lang="en-US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altLang="en-US" dirty="0" smtClean="0"/>
              <a:t>Marsha </a:t>
            </a:r>
            <a:r>
              <a:rPr lang="en-US" altLang="en-US" dirty="0" err="1" smtClean="0"/>
              <a:t>Goodstudent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835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Geographic Location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6" y="1407320"/>
            <a:ext cx="5876507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53" y="2647950"/>
            <a:ext cx="4762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" y="1490663"/>
            <a:ext cx="4006850" cy="4376737"/>
          </a:xfrm>
        </p:spPr>
      </p:pic>
      <p:sp>
        <p:nvSpPr>
          <p:cNvPr id="9219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3840163"/>
          </a:xfrm>
        </p:spPr>
        <p:txBody>
          <a:bodyPr/>
          <a:lstStyle/>
          <a:p>
            <a:r>
              <a:rPr lang="en-US" altLang="en-US" dirty="0" smtClean="0"/>
              <a:t>Under the football stadium</a:t>
            </a:r>
          </a:p>
          <a:p>
            <a:r>
              <a:rPr lang="en-US" altLang="en-US" dirty="0" smtClean="0"/>
              <a:t>Filtrate </a:t>
            </a:r>
            <a:r>
              <a:rPr lang="en-US" altLang="en-US" dirty="0" smtClean="0"/>
              <a:t>Receiving Vessel: </a:t>
            </a:r>
            <a:r>
              <a:rPr lang="en-US" altLang="en-US" dirty="0" smtClean="0"/>
              <a:t>Chamber of Dirt Devil, nominally 2 quarts</a:t>
            </a: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Geometry of the Process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Item 1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Item 2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Item 3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Item 4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Glovebox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No temperature monitoring device (temp was controlled by </a:t>
            </a:r>
            <a:r>
              <a:rPr lang="en-US" dirty="0" smtClean="0"/>
              <a:t>feeling the container</a:t>
            </a:r>
            <a:r>
              <a:rPr lang="en-US" dirty="0" smtClean="0"/>
              <a:t>)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No on-line instrumentation for measuring process parameters such as uranium concentration </a:t>
            </a:r>
            <a:r>
              <a:rPr lang="en-US" dirty="0" smtClean="0"/>
              <a:t>(the operators just guessed)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Important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76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86700" cy="461010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main feed </a:t>
            </a:r>
            <a:r>
              <a:rPr lang="en-US" dirty="0" smtClean="0"/>
              <a:t>material, </a:t>
            </a:r>
            <a:r>
              <a:rPr lang="en-US" dirty="0" smtClean="0"/>
              <a:t>impure uranyl nitrate, was generated in </a:t>
            </a:r>
            <a:r>
              <a:rPr lang="en-US" dirty="0" smtClean="0"/>
              <a:t>the Field </a:t>
            </a:r>
            <a:r>
              <a:rPr lang="en-US" dirty="0" smtClean="0"/>
              <a:t>House next door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This, along with </a:t>
            </a:r>
            <a:r>
              <a:rPr lang="en-US" dirty="0" smtClean="0"/>
              <a:t>was </a:t>
            </a:r>
            <a:r>
              <a:rPr lang="en-US" dirty="0" smtClean="0"/>
              <a:t>introduced into the precipitation </a:t>
            </a:r>
            <a:r>
              <a:rPr lang="en-US" dirty="0" smtClean="0"/>
              <a:t>vessel using small buckets. Which was stirred by hand.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</a:t>
            </a:r>
            <a:r>
              <a:rPr lang="en-US" dirty="0" smtClean="0"/>
              <a:t>precipitate </a:t>
            </a:r>
            <a:r>
              <a:rPr lang="en-US" dirty="0" smtClean="0"/>
              <a:t>slurry was then vacuum </a:t>
            </a:r>
            <a:r>
              <a:rPr lang="en-US" dirty="0" smtClean="0"/>
              <a:t>into </a:t>
            </a:r>
            <a:r>
              <a:rPr lang="en-US" dirty="0" smtClean="0"/>
              <a:t>a holding tank </a:t>
            </a:r>
            <a:r>
              <a:rPr lang="en-US" dirty="0" smtClean="0"/>
              <a:t>using a Dirt Devil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precipitate was collected on the filter </a:t>
            </a:r>
            <a:r>
              <a:rPr lang="en-US" dirty="0" smtClean="0"/>
              <a:t>fabric (old football jerseys) </a:t>
            </a:r>
            <a:r>
              <a:rPr lang="en-US" dirty="0" smtClean="0"/>
              <a:t>and the filtrate was </a:t>
            </a:r>
            <a:r>
              <a:rPr lang="en-US" dirty="0" smtClean="0"/>
              <a:t>saved in the Dirt Devil chamber.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Normal Steps of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00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90550" y="2166938"/>
            <a:ext cx="8229600" cy="4919662"/>
          </a:xfrm>
        </p:spPr>
        <p:txBody>
          <a:bodyPr/>
          <a:lstStyle/>
          <a:p>
            <a:r>
              <a:rPr lang="en-US" altLang="en-US" sz="2800" dirty="0" smtClean="0"/>
              <a:t>The operators were in a hurry to get to the game.</a:t>
            </a:r>
          </a:p>
          <a:p>
            <a:r>
              <a:rPr lang="en-US" altLang="en-US" sz="2800" dirty="0" smtClean="0"/>
              <a:t>No jerseys were available (since it was game day, duh)</a:t>
            </a:r>
          </a:p>
          <a:p>
            <a:r>
              <a:rPr lang="en-US" altLang="en-US" sz="2800" dirty="0" smtClean="0"/>
              <a:t>Therefore all of the fissile material went into the vacuum cleaner</a:t>
            </a:r>
          </a:p>
          <a:p>
            <a:r>
              <a:rPr lang="en-US" altLang="en-US" sz="2800" dirty="0" smtClean="0"/>
              <a:t>The Dirt Devil had been taken for use in the game, so an old Hoover was used, which had a larger collection chamber</a:t>
            </a:r>
            <a:endParaRPr lang="en-US" alt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Changes to the Normal</a:t>
            </a:r>
            <a:br>
              <a:rPr lang="en-US" dirty="0" smtClean="0"/>
            </a:br>
            <a:r>
              <a:rPr lang="en-US" dirty="0" smtClean="0"/>
              <a:t>Geometry and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73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Occurred </a:t>
            </a:r>
            <a:r>
              <a:rPr lang="en-US" dirty="0" smtClean="0"/>
              <a:t>during </a:t>
            </a:r>
            <a:r>
              <a:rPr lang="en-US" dirty="0" smtClean="0"/>
              <a:t>vacuum </a:t>
            </a:r>
            <a:r>
              <a:rPr lang="en-US" dirty="0" smtClean="0"/>
              <a:t>(non)-filtration</a:t>
            </a:r>
            <a:r>
              <a:rPr lang="en-US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Hoover chamber glowed blue, </a:t>
            </a:r>
            <a:r>
              <a:rPr lang="en-US" dirty="0" smtClean="0"/>
              <a:t>followed by violent release of gas and ejection of some of the precipitate onto the glove box floor.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Operator </a:t>
            </a:r>
            <a:r>
              <a:rPr lang="en-US" dirty="0" smtClean="0"/>
              <a:t>ran out of the room screaming.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Release of gas or vapor continued for </a:t>
            </a:r>
            <a:r>
              <a:rPr lang="en-US" dirty="0" smtClean="0"/>
              <a:t>three hours (until the game was over and someon</a:t>
            </a:r>
            <a:r>
              <a:rPr lang="en-US" dirty="0" smtClean="0"/>
              <a:t>e realized that the operator was not screaming because Alabama was losing to the </a:t>
            </a:r>
            <a:r>
              <a:rPr lang="en-US" dirty="0" err="1" smtClean="0"/>
              <a:t>Vols</a:t>
            </a:r>
            <a:r>
              <a:rPr lang="en-US" dirty="0" smtClean="0"/>
              <a:t>)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the Accident Progressed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83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</a:t>
            </a:r>
            <a:r>
              <a:rPr lang="en-US" dirty="0" smtClean="0"/>
              <a:t>riticality </a:t>
            </a:r>
            <a:r>
              <a:rPr lang="en-US" dirty="0" smtClean="0"/>
              <a:t>alarm </a:t>
            </a:r>
            <a:r>
              <a:rPr lang="en-US" dirty="0" smtClean="0"/>
              <a:t>went unnoticed because of crowd noise.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Operators had no criticality safety </a:t>
            </a:r>
            <a:r>
              <a:rPr lang="en-US" dirty="0" smtClean="0"/>
              <a:t>training, since no viable Engineering College on campus.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Criticality accident determined to have occurred by a </a:t>
            </a:r>
            <a:r>
              <a:rPr lang="en-US" dirty="0" smtClean="0"/>
              <a:t>UTNE </a:t>
            </a:r>
            <a:r>
              <a:rPr lang="en-US" dirty="0" smtClean="0"/>
              <a:t>nuclear engineering student who happened to be passing by</a:t>
            </a:r>
            <a:r>
              <a:rPr lang="en-US" dirty="0" smtClean="0"/>
              <a:t>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Measurements indicated intense gamma radiation field 20 minutes after this occurred.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Prompt evacuation of the area</a:t>
            </a:r>
            <a:r>
              <a:rPr lang="en-US" dirty="0" smtClean="0"/>
              <a:t>.  (Most of the crowd had left early anyway.)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Emergency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43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52450" y="16002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Operator received dose of about </a:t>
            </a:r>
            <a:r>
              <a:rPr lang="en-US" altLang="en-US" dirty="0" smtClean="0"/>
              <a:t>xxx </a:t>
            </a:r>
            <a:r>
              <a:rPr lang="en-US" altLang="en-US" dirty="0" smtClean="0"/>
              <a:t>rad.  He </a:t>
            </a:r>
            <a:r>
              <a:rPr lang="en-US" altLang="en-US" dirty="0" smtClean="0"/>
              <a:t>was treated…..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5 other operators in the room at varying distances from the reacting vessel.  Received dose of approximately </a:t>
            </a:r>
            <a:r>
              <a:rPr lang="en-US" altLang="en-US" dirty="0" smtClean="0"/>
              <a:t>xxx </a:t>
            </a:r>
            <a:r>
              <a:rPr lang="en-US" altLang="en-US" dirty="0" smtClean="0"/>
              <a:t>rad. 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Equipment cleaned and put back into use with addition of a radiation meter.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Outcome and Consequences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54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Operating instructions were revised.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Enhanced operator training was implemented.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Lead to the decision to set up an implant critical experiment measurement capability to better determine critical parameters for vessels in routine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8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Outline of Typical CSE</a:t>
            </a:r>
            <a:endParaRPr lang="en-US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59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Introduction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Description of process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Computational methodology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i="1" dirty="0" smtClean="0"/>
              <a:t>Discussion of contingencies</a:t>
            </a: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Evaluation and results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Design features and administrative controls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Summary &amp; conclusions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410353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Discussion of contingencies</a:t>
            </a:r>
            <a:endParaRPr lang="en-US" dirty="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7049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Discuss how contingencies were identified (copy the first two paragraphs)</a:t>
            </a:r>
          </a:p>
          <a:p>
            <a:pPr>
              <a:defRPr/>
            </a:pPr>
            <a:r>
              <a:rPr lang="en-US" sz="2800" dirty="0" smtClean="0"/>
              <a:t>Contingency </a:t>
            </a:r>
            <a:r>
              <a:rPr lang="en-US" sz="2800" dirty="0"/>
              <a:t>Table 5.1 including controls (it had better agree with your discussion!)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I will look for the BIG THREE even if the example CSE did not have all of them!</a:t>
            </a:r>
          </a:p>
          <a:p>
            <a:pPr>
              <a:defRPr/>
            </a:pPr>
            <a:r>
              <a:rPr lang="en-US" sz="2800" dirty="0" smtClean="0"/>
              <a:t>Parametric review: Step-by-step sweep through MAGICMERV, either listing contingencies or saying why the parameter was N/A and/or saying what was assumed for it.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143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Discussion of contingencies </a:t>
            </a:r>
            <a:r>
              <a:rPr lang="en-US" sz="4000" dirty="0" smtClean="0"/>
              <a:t>(2)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24000"/>
            <a:ext cx="84963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is one subsection per MAGICMERV parameter</a:t>
            </a:r>
          </a:p>
          <a:p>
            <a:pPr lvl="1">
              <a:defRPr/>
            </a:pPr>
            <a:r>
              <a:rPr lang="en-US" dirty="0" smtClean="0"/>
              <a:t>All contingencies in the category should be listed and described</a:t>
            </a:r>
          </a:p>
          <a:p>
            <a:pPr lvl="1">
              <a:defRPr/>
            </a:pPr>
            <a:r>
              <a:rPr lang="en-US" dirty="0" smtClean="0"/>
              <a:t>Each should include a statement of why it is unlikely</a:t>
            </a:r>
          </a:p>
          <a:p>
            <a:pPr lvl="1">
              <a:defRPr/>
            </a:pPr>
            <a:r>
              <a:rPr lang="en-US" dirty="0" smtClean="0"/>
              <a:t>Student was counted off for saying UNUSED parameters were “not considered as a contingency” rather than “not controlled</a:t>
            </a:r>
            <a:r>
              <a:rPr lang="en-US" dirty="0" smtClean="0"/>
              <a:t>”</a:t>
            </a:r>
          </a:p>
          <a:p>
            <a:pPr>
              <a:defRPr/>
            </a:pPr>
            <a:r>
              <a:rPr lang="en-US" dirty="0" smtClean="0"/>
              <a:t>HINT: If a parameter has something in the Control column, a failure of the control us USUALLY a contingency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353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Outline of Typical CSE</a:t>
            </a:r>
            <a:endParaRPr 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5335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Introduction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Description of process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Computational methodology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Discussion of contingencies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i="1" dirty="0">
                <a:effectLst/>
              </a:rPr>
              <a:t>Evaluation and results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Design features and administrative controls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Summary &amp; conclusions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Appendices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dirty="0"/>
              <a:t>Evaluation and results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3525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Materials discussion, including assumptions (point to A</a:t>
            </a:r>
            <a:r>
              <a:rPr lang="en-US" dirty="0" smtClean="0"/>
              <a:t>ppendix A)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Normal Model development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Normal &amp; accident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Simplified through the use of parametric studies</a:t>
            </a:r>
          </a:p>
          <a:p>
            <a:pPr>
              <a:defRPr/>
            </a:pPr>
            <a:r>
              <a:rPr lang="en-US" dirty="0" smtClean="0"/>
              <a:t>Contingency </a:t>
            </a:r>
            <a:r>
              <a:rPr lang="en-US" dirty="0"/>
              <a:t>case models as variation on normal </a:t>
            </a:r>
            <a:r>
              <a:rPr lang="en-US" dirty="0" smtClean="0"/>
              <a:t>model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2900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Evaluation and results (2)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1150"/>
            <a:ext cx="8134350" cy="4800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JUST DO IT: Calculate the normal case and each of the contingencies you have </a:t>
            </a:r>
            <a:r>
              <a:rPr lang="en-US" sz="2800" dirty="0" smtClean="0"/>
              <a:t>identified</a:t>
            </a:r>
          </a:p>
          <a:p>
            <a:pPr lvl="1">
              <a:defRPr/>
            </a:pPr>
            <a:r>
              <a:rPr lang="en-US" sz="2400" dirty="0" smtClean="0"/>
              <a:t>But, you CAN save effort by combining multiple contingencies into one calculation, if you want.</a:t>
            </a: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Table of results that stands alone</a:t>
            </a:r>
          </a:p>
          <a:p>
            <a:pPr lvl="1">
              <a:defRPr/>
            </a:pPr>
            <a:r>
              <a:rPr lang="en-US" sz="2400" dirty="0" smtClean="0"/>
              <a:t>Like Tables in Section 6.4 of </a:t>
            </a:r>
            <a:r>
              <a:rPr lang="en-US" sz="2400" dirty="0" err="1" smtClean="0"/>
              <a:t>ExampleCSE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Enough </a:t>
            </a:r>
            <a:r>
              <a:rPr lang="en-US" sz="2400" dirty="0" smtClean="0"/>
              <a:t>columns </a:t>
            </a:r>
            <a:r>
              <a:rPr lang="en-US" sz="2400" dirty="0" smtClean="0"/>
              <a:t>to differentiate cases (repeat columns from contingency table, if desired)</a:t>
            </a:r>
          </a:p>
          <a:p>
            <a:pPr lvl="1">
              <a:defRPr/>
            </a:pPr>
            <a:r>
              <a:rPr lang="en-US" sz="2400" dirty="0" err="1" smtClean="0"/>
              <a:t>Keff</a:t>
            </a:r>
            <a:r>
              <a:rPr lang="en-US" sz="2400" dirty="0" smtClean="0"/>
              <a:t> column, sigma column, </a:t>
            </a:r>
            <a:r>
              <a:rPr lang="en-US" sz="2400" dirty="0" smtClean="0"/>
              <a:t>AND Keff+2sigma column</a:t>
            </a:r>
          </a:p>
          <a:p>
            <a:pPr lvl="1">
              <a:defRPr/>
            </a:pPr>
            <a:r>
              <a:rPr lang="en-US" sz="2400" dirty="0" smtClean="0"/>
              <a:t>Mark the limiting case with BOLD or larger font (or both)</a:t>
            </a:r>
          </a:p>
          <a:p>
            <a:pPr>
              <a:defRPr/>
            </a:pPr>
            <a:r>
              <a:rPr lang="en-US" sz="2800" dirty="0" smtClean="0"/>
              <a:t>Discuss results in text</a:t>
            </a:r>
          </a:p>
          <a:p>
            <a:pPr lvl="1">
              <a:buFont typeface="Monotype Sort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arkle">
  <a:themeElements>
    <a:clrScheme name="Sparkle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CBCBCB"/>
      </a:accent1>
      <a:accent2>
        <a:srgbClr val="EAEAEA"/>
      </a:accent2>
      <a:accent3>
        <a:srgbClr val="FFFFFF"/>
      </a:accent3>
      <a:accent4>
        <a:srgbClr val="000000"/>
      </a:accent4>
      <a:accent5>
        <a:srgbClr val="E2E2E2"/>
      </a:accent5>
      <a:accent6>
        <a:srgbClr val="D4D4D4"/>
      </a:accent6>
      <a:hlink>
        <a:srgbClr val="5F5F5F"/>
      </a:hlink>
      <a:folHlink>
        <a:srgbClr val="969696"/>
      </a:folHlink>
    </a:clrScheme>
    <a:fontScheme name="Spar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arkl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C:\MSOffice95\Templates\Presentation Designs\Sparkle.pot</Template>
  <TotalTime>1270</TotalTime>
  <Words>1867</Words>
  <Application>Microsoft Office PowerPoint</Application>
  <PresentationFormat>On-screen Show (4:3)</PresentationFormat>
  <Paragraphs>259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Sparkle</vt:lpstr>
      <vt:lpstr>PowerPoint Presentation</vt:lpstr>
      <vt:lpstr>PowerPoint Presentation</vt:lpstr>
      <vt:lpstr>PowerPoint Presentation</vt:lpstr>
      <vt:lpstr>Outline of Typical CSE</vt:lpstr>
      <vt:lpstr>Discussion of contingencies</vt:lpstr>
      <vt:lpstr>Discussion of contingencies (2)</vt:lpstr>
      <vt:lpstr>Outline of Typical CSE</vt:lpstr>
      <vt:lpstr>Evaluation and results</vt:lpstr>
      <vt:lpstr>Evaluation and results (2)</vt:lpstr>
      <vt:lpstr>Table x. Calculational Results</vt:lpstr>
      <vt:lpstr>Outline of Typical CSE</vt:lpstr>
      <vt:lpstr>Design features and administrative controls</vt:lpstr>
      <vt:lpstr>WHAT you control</vt:lpstr>
      <vt:lpstr>HOW you control</vt:lpstr>
      <vt:lpstr>Control Selection</vt:lpstr>
      <vt:lpstr>Writing Controls</vt:lpstr>
      <vt:lpstr>Design features and administrative controls (2)</vt:lpstr>
      <vt:lpstr>Outline of Typical CSE</vt:lpstr>
      <vt:lpstr>Summary &amp; conclusions</vt:lpstr>
      <vt:lpstr>Appendices: Follow examples</vt:lpstr>
      <vt:lpstr>Appendix C: Postings</vt:lpstr>
      <vt:lpstr>Appendix C: Postings (Example)</vt:lpstr>
      <vt:lpstr>App. G: Validation</vt:lpstr>
      <vt:lpstr>App. H: Parametric Studies</vt:lpstr>
      <vt:lpstr>Parametric studies</vt:lpstr>
      <vt:lpstr>PowerPoint Presentation</vt:lpstr>
      <vt:lpstr>What I will look for in your reports</vt:lpstr>
      <vt:lpstr>What I will look for (cont’d)</vt:lpstr>
      <vt:lpstr>Final report requirements</vt:lpstr>
      <vt:lpstr>I.Z.26. University of Alabama, 19 October 2019</vt:lpstr>
      <vt:lpstr>Geographic Location</vt:lpstr>
      <vt:lpstr>Geometry of the Process Area</vt:lpstr>
      <vt:lpstr>Important Equipment</vt:lpstr>
      <vt:lpstr>Normal Steps of the Process</vt:lpstr>
      <vt:lpstr>Changes to the Normal Geometry and Process</vt:lpstr>
      <vt:lpstr>How the Accident Progressed</vt:lpstr>
      <vt:lpstr>Emergency Response</vt:lpstr>
      <vt:lpstr>Outcome and Consequences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Criticality Safety and Radiation Shielding Team</dc:title>
  <dc:creator>Ronald E. Pevey</dc:creator>
  <cp:lastModifiedBy>Pevey, Ronald E</cp:lastModifiedBy>
  <cp:revision>59</cp:revision>
  <cp:lastPrinted>1999-08-30T19:39:18Z</cp:lastPrinted>
  <dcterms:created xsi:type="dcterms:W3CDTF">1995-05-28T16:29:18Z</dcterms:created>
  <dcterms:modified xsi:type="dcterms:W3CDTF">2018-11-08T21:22:03Z</dcterms:modified>
</cp:coreProperties>
</file>