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61" r:id="rId14"/>
    <p:sldId id="263" r:id="rId15"/>
    <p:sldId id="278" r:id="rId16"/>
    <p:sldId id="262" r:id="rId17"/>
    <p:sldId id="26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FF82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5360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9794" tIns="44897" rIns="89794" bIns="44897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219200" y="1905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39913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12128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651250" y="6232525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NE421 Nuclear Criticality Safety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080250" y="6232525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37BE5706-A039-41BA-B4E7-4B060D7C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42900"/>
            <a:ext cx="2057400" cy="5753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42900"/>
            <a:ext cx="6019800" cy="5753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29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470" dir="2700000" algn="ctr" rotWithShape="0">
              <a:schemeClr val="bg2"/>
            </a:outerShdw>
          </a:effec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pic>
        <p:nvPicPr>
          <p:cNvPr id="3076" name="Picture 4"/>
          <p:cNvPicPr>
            <a:picLocks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457200"/>
            <a:ext cx="144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ä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43050"/>
            <a:ext cx="7772400" cy="4486275"/>
          </a:xfrm>
        </p:spPr>
        <p:txBody>
          <a:bodyPr anchor="ctr"/>
          <a:lstStyle/>
          <a:p>
            <a:pPr algn="ctr">
              <a:buNone/>
              <a:defRPr/>
            </a:pPr>
            <a:r>
              <a:rPr lang="en-US" sz="4400" dirty="0"/>
              <a:t>Lesson 8:  Prep for Test#2</a:t>
            </a:r>
          </a:p>
          <a:p>
            <a:pPr algn="ctr">
              <a:buNone/>
              <a:defRPr/>
            </a:pPr>
            <a:r>
              <a:rPr lang="en-US" sz="4400" dirty="0"/>
              <a:t>Descriptive, Contingency analysis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Computational Methodology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335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Non-KENO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Indication that relying on ANS-8.1 limits and/or hand </a:t>
            </a:r>
            <a:r>
              <a:rPr lang="en-US" dirty="0" err="1"/>
              <a:t>calculational</a:t>
            </a:r>
            <a:r>
              <a:rPr lang="en-US" dirty="0"/>
              <a:t> techniques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KENO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Indication that relying on criticality calculations+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Basis of criticality control (USL)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Description of the codes used (do not copy)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Description of the computer used (do not copy)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/>
              <a:t>Point to the (fake) verification document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/>
              <a:t>Summarize validation (i.e., tell me the USL) and point to the Validation appendix</a:t>
            </a:r>
          </a:p>
        </p:txBody>
      </p:sp>
    </p:spTree>
    <p:extLst>
      <p:ext uri="{BB962C8B-B14F-4D97-AF65-F5344CB8AC3E}">
        <p14:creationId xmlns:p14="http://schemas.microsoft.com/office/powerpoint/2010/main" val="731580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Computational Methodology (1)</a:t>
            </a:r>
            <a:endParaRPr lang="en-US" dirty="0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335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Mention that the basis of criticality safety is…and list the MAGICMERV parameters you are controlling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Point to Section 7 for the controls themselves</a:t>
            </a:r>
          </a:p>
        </p:txBody>
      </p:sp>
    </p:spTree>
    <p:extLst>
      <p:ext uri="{BB962C8B-B14F-4D97-AF65-F5344CB8AC3E}">
        <p14:creationId xmlns:p14="http://schemas.microsoft.com/office/powerpoint/2010/main" val="41490047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/>
              <a:t>Outline of Typical CSE</a:t>
            </a: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859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Introduction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Description of process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Computational methodology</a:t>
            </a:r>
          </a:p>
          <a:p>
            <a:pPr>
              <a:lnSpc>
                <a:spcPct val="90000"/>
              </a:lnSpc>
              <a:defRPr/>
            </a:pPr>
            <a:r>
              <a:rPr lang="en-US" sz="4000" b="1" i="1" dirty="0"/>
              <a:t>Discussion of contingencies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Evaluation and results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Design features and administrative controls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Summary &amp; conclusions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2605015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Contingency table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400175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Triple pass through MAGICMERV</a:t>
            </a:r>
          </a:p>
          <a:p>
            <a:pPr>
              <a:defRPr/>
            </a:pPr>
            <a:r>
              <a:rPr lang="en-US" dirty="0"/>
              <a:t>Three passes:</a:t>
            </a:r>
          </a:p>
          <a:p>
            <a:pPr lvl="1">
              <a:defRPr/>
            </a:pPr>
            <a:r>
              <a:rPr lang="en-US" dirty="0"/>
              <a:t>Normal: Ranges of each of the variables NOT DISALLOWED=Expected no more than once in the life of the plant (100 years)</a:t>
            </a:r>
          </a:p>
          <a:p>
            <a:pPr lvl="1">
              <a:defRPr/>
            </a:pPr>
            <a:r>
              <a:rPr lang="en-US" dirty="0"/>
              <a:t>Contingencies: Ranges of each of the variables in CREDIBLE accident scenarios (roughly 1 in a million years)</a:t>
            </a:r>
          </a:p>
          <a:p>
            <a:pPr lvl="1">
              <a:defRPr/>
            </a:pPr>
            <a:r>
              <a:rPr lang="en-US" dirty="0"/>
              <a:t>Controls: What backs up your assumptions in previous two columns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800" b="1" i="1"/>
              <a:t>Table x. Results of Contingency Analysis</a:t>
            </a:r>
          </a:p>
        </p:txBody>
      </p:sp>
      <p:graphicFrame>
        <p:nvGraphicFramePr>
          <p:cNvPr id="338947" name="Group 3"/>
          <p:cNvGraphicFramePr>
            <a:graphicFrameLocks noGrp="1"/>
          </p:cNvGraphicFramePr>
          <p:nvPr/>
        </p:nvGraphicFramePr>
        <p:xfrm>
          <a:off x="276225" y="1368425"/>
          <a:ext cx="8705850" cy="5441001"/>
        </p:xfrm>
        <a:graphic>
          <a:graphicData uri="http://schemas.openxmlformats.org/drawingml/2006/table">
            <a:tbl>
              <a:tblPr/>
              <a:tblGrid>
                <a:gridCol w="2247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5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3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Critical Parameter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Contingency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Controls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Absorber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Geometry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Interaction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Concentration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Moderation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Enrichment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Reflection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</a:rPr>
                        <a:t>Volume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39004" name="Rectangle 60"/>
          <p:cNvSpPr>
            <a:spLocks noChangeArrowheads="1"/>
          </p:cNvSpPr>
          <p:nvPr/>
        </p:nvSpPr>
        <p:spPr bwMode="auto">
          <a:xfrm>
            <a:off x="7080250" y="6232525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>
              <a:defRPr/>
            </a:pPr>
            <a:fld id="{9D4BBF66-7C2F-4975-84F9-AF7139BC86E5}" type="slidenum">
              <a:rPr lang="en-US" sz="1400">
                <a:effectLst>
                  <a:outerShdw blurRad="38100" dist="38100" dir="2700000" algn="tl">
                    <a:srgbClr val="C0C0C0"/>
                  </a:outerShdw>
                </a:effectLst>
              </a:rPr>
              <a:pPr algn="r">
                <a:defRPr/>
              </a:pPr>
              <a:t>14</a:t>
            </a:fld>
            <a:endParaRPr lang="en-US" sz="1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/>
              <a:t>Discussion of contingencies (2)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Errors in </a:t>
            </a:r>
            <a:r>
              <a:rPr lang="en-US" dirty="0" err="1"/>
              <a:t>ExampleCSE</a:t>
            </a:r>
            <a:r>
              <a:rPr lang="en-US" dirty="0"/>
              <a:t>:</a:t>
            </a:r>
          </a:p>
          <a:p>
            <a:pPr lvl="1">
              <a:defRPr/>
            </a:pPr>
            <a:r>
              <a:rPr lang="en-US" dirty="0"/>
              <a:t>Mass: Normal and Contingency should have included his actual mass limits (3.1*1.2 and 3.1*1.2*2 kg)</a:t>
            </a:r>
          </a:p>
          <a:p>
            <a:pPr lvl="1">
              <a:defRPr/>
            </a:pPr>
            <a:r>
              <a:rPr lang="en-US" dirty="0"/>
              <a:t>Geometry: Should have said cylinder</a:t>
            </a:r>
          </a:p>
          <a:p>
            <a:pPr lvl="1">
              <a:defRPr/>
            </a:pPr>
            <a:r>
              <a:rPr lang="en-US" dirty="0"/>
              <a:t>Enrichment: Normal should have said 100%, not N/A</a:t>
            </a:r>
          </a:p>
          <a:p>
            <a:pPr lvl="1">
              <a:defRPr/>
            </a:pPr>
            <a:r>
              <a:rPr lang="en-US" dirty="0"/>
              <a:t>Volume: Should have done the math under Normal and said 4.4 L</a:t>
            </a:r>
          </a:p>
        </p:txBody>
      </p:sp>
    </p:spTree>
    <p:extLst>
      <p:ext uri="{BB962C8B-B14F-4D97-AF65-F5344CB8AC3E}">
        <p14:creationId xmlns:p14="http://schemas.microsoft.com/office/powerpoint/2010/main" val="3388551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#1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8" y="2043113"/>
            <a:ext cx="9129712" cy="4376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#2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a desk-top repackaging job utilizing 5-, 10-, and 15-liter containers.  Your job is to set the limits.</a:t>
            </a:r>
          </a:p>
          <a:p>
            <a:r>
              <a:rPr lang="en-US" dirty="0"/>
              <a:t>What sort of limits must be considered?</a:t>
            </a:r>
          </a:p>
          <a:p>
            <a:r>
              <a:rPr lang="en-US" dirty="0"/>
              <a:t>What other details do you need to know?</a:t>
            </a:r>
          </a:p>
          <a:p>
            <a:r>
              <a:rPr lang="en-US" dirty="0"/>
              <a:t>What to consider in a normal parameter analysis?</a:t>
            </a:r>
          </a:p>
          <a:p>
            <a:r>
              <a:rPr lang="en-US" dirty="0"/>
              <a:t>What to consider as accident scenario?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public file entries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Project assignments</a:t>
            </a:r>
          </a:p>
          <a:p>
            <a:pPr marL="514350" indent="-514350">
              <a:buAutoNum type="arabicPeriod"/>
            </a:pPr>
            <a:r>
              <a:rPr lang="en-US" dirty="0"/>
              <a:t>Test#2 (</a:t>
            </a:r>
            <a:r>
              <a:rPr lang="en-US" dirty="0" err="1"/>
              <a:t>takehome</a:t>
            </a:r>
            <a:r>
              <a:rPr lang="en-US" dirty="0"/>
              <a:t>)</a:t>
            </a:r>
          </a:p>
          <a:p>
            <a:pPr marL="514350" indent="-514350">
              <a:buAutoNum type="arabicPeriod"/>
            </a:pPr>
            <a:r>
              <a:rPr lang="en-US" dirty="0"/>
              <a:t>Accident report assignments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34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dirty="0"/>
              <a:t>Cover sheet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6325" y="16383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Strict format: see example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Evaluation is YOUR first three initials plus -01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Be sure to change the header to agree (all WORD section!)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/>
              </a:rPr>
              <a:t>Title should distinguish it from all the others in the same overall task. 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ffectLst/>
              </a:rPr>
              <a:t>Title should say </a:t>
            </a:r>
            <a:r>
              <a:rPr lang="en-US" u="sng" dirty="0">
                <a:effectLst/>
              </a:rPr>
              <a:t>what</a:t>
            </a:r>
            <a:r>
              <a:rPr lang="en-US" dirty="0">
                <a:effectLst/>
              </a:rPr>
              <a:t> is being stored </a:t>
            </a:r>
            <a:r>
              <a:rPr lang="en-US" u="sng" dirty="0">
                <a:effectLst/>
              </a:rPr>
              <a:t>where</a:t>
            </a:r>
            <a:r>
              <a:rPr lang="en-US" dirty="0"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3703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Outline of Typical CSE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4400" b="1" i="1" dirty="0"/>
              <a:t>Introduction</a:t>
            </a: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dirty="0"/>
              <a:t>Description of process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Computational methodology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Discussion of contingencies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Evaluation and results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Design features and administrative controls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Summary &amp; conclusions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Appendices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42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b="1" i="1" dirty="0"/>
              <a:t>Introduction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2867025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dirty="0"/>
              <a:t>Why the work is being done</a:t>
            </a:r>
          </a:p>
          <a:p>
            <a:pPr>
              <a:defRPr/>
            </a:pPr>
            <a:r>
              <a:rPr lang="en-US" dirty="0"/>
              <a:t>Scope: Exactly what process is being analyzed.</a:t>
            </a:r>
          </a:p>
          <a:p>
            <a:pPr lvl="1">
              <a:defRPr/>
            </a:pPr>
            <a:r>
              <a:rPr lang="en-US" dirty="0"/>
              <a:t>Where its responsibility starts and ends</a:t>
            </a:r>
          </a:p>
          <a:p>
            <a:pPr>
              <a:defRPr/>
            </a:pPr>
            <a:r>
              <a:rPr lang="en-US" dirty="0"/>
              <a:t>Revision history</a:t>
            </a:r>
          </a:p>
          <a:p>
            <a:pPr>
              <a:defRPr/>
            </a:pPr>
            <a:r>
              <a:rPr lang="en-US" dirty="0"/>
              <a:t>Necessary administrative boilerplate</a:t>
            </a:r>
          </a:p>
        </p:txBody>
      </p:sp>
    </p:spTree>
    <p:extLst>
      <p:ext uri="{BB962C8B-B14F-4D97-AF65-F5344CB8AC3E}">
        <p14:creationId xmlns:p14="http://schemas.microsoft.com/office/powerpoint/2010/main" val="105473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/>
              <a:t>Outline of Typical CSE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6668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Introduction</a:t>
            </a:r>
          </a:p>
          <a:p>
            <a:pPr>
              <a:lnSpc>
                <a:spcPct val="90000"/>
              </a:lnSpc>
              <a:defRPr/>
            </a:pPr>
            <a:r>
              <a:rPr lang="en-US" sz="4000" b="1" i="1" dirty="0"/>
              <a:t>Description of process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Computational methodology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Discussion of contingencies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Evaluation and results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Design features and administrative controls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Summary &amp; conclusions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113437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/>
              <a:t>Description of process</a:t>
            </a:r>
            <a:endParaRPr lang="en-US" sz="6000" b="1" i="1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1525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Necessary description of the process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Overview of the procedural steps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Important interactions with preceding and following processes (and any others)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Necessary description of the hardware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Gloveboxes, canisters, storage racks, etc. (PICTURE)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Relative positions, etc. (ROOM PICTURE)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Special materials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Different variations allowed in geometry and process (i.e., that are important to criticality)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Compare to the Contingency Table to make sure that all of the </a:t>
            </a:r>
            <a:r>
              <a:rPr lang="en-US" sz="2800" u="sng" dirty="0"/>
              <a:t>controlled </a:t>
            </a:r>
            <a:r>
              <a:rPr lang="en-US" sz="2800" dirty="0"/>
              <a:t>MAGICMERV parameters are mentioned but do not quote the controlled values of the parameters.</a:t>
            </a:r>
          </a:p>
        </p:txBody>
      </p:sp>
    </p:spTree>
    <p:extLst>
      <p:ext uri="{BB962C8B-B14F-4D97-AF65-F5344CB8AC3E}">
        <p14:creationId xmlns:p14="http://schemas.microsoft.com/office/powerpoint/2010/main" val="352928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Description of process (1)</a:t>
            </a:r>
            <a:endParaRPr lang="en-US" sz="6000" b="1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8150" y="1562100"/>
            <a:ext cx="7772400" cy="685800"/>
          </a:xfrm>
        </p:spPr>
        <p:txBody>
          <a:bodyPr/>
          <a:lstStyle/>
          <a:p>
            <a:r>
              <a:rPr lang="en-US" dirty="0"/>
              <a:t>From the </a:t>
            </a:r>
            <a:r>
              <a:rPr lang="en-US" dirty="0" err="1"/>
              <a:t>ExampleCSE</a:t>
            </a:r>
            <a:r>
              <a:rPr lang="en-US" dirty="0"/>
              <a:t>: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2514600"/>
            <a:ext cx="7943022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25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/>
              <a:t>Outline of Typical CSE</a:t>
            </a:r>
            <a:endParaRPr lang="en-US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8175" y="168592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/>
              <a:t>Introduction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Description of process</a:t>
            </a:r>
          </a:p>
          <a:p>
            <a:pPr>
              <a:lnSpc>
                <a:spcPct val="90000"/>
              </a:lnSpc>
              <a:defRPr/>
            </a:pPr>
            <a:r>
              <a:rPr lang="en-US" sz="4000" b="1" i="1" dirty="0"/>
              <a:t>Computational methodology</a:t>
            </a:r>
            <a:endParaRPr lang="en-US" sz="2800" dirty="0"/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Discussion of contingencies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Evaluation and results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Design features and administrative controls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Summary &amp; conclusions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/>
              <a:t>Appendices</a:t>
            </a:r>
          </a:p>
        </p:txBody>
      </p:sp>
    </p:spTree>
    <p:extLst>
      <p:ext uri="{BB962C8B-B14F-4D97-AF65-F5344CB8AC3E}">
        <p14:creationId xmlns:p14="http://schemas.microsoft.com/office/powerpoint/2010/main" val="1180887720"/>
      </p:ext>
    </p:extLst>
  </p:cSld>
  <p:clrMapOvr>
    <a:masterClrMapping/>
  </p:clrMapOvr>
</p:sld>
</file>

<file path=ppt/theme/theme1.xml><?xml version="1.0" encoding="utf-8"?>
<a:theme xmlns:a="http://schemas.openxmlformats.org/drawingml/2006/main" name="Sparkle">
  <a:themeElements>
    <a:clrScheme name="Sparkl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EAEAEA"/>
      </a:accent2>
      <a:accent3>
        <a:srgbClr val="FFFFFF"/>
      </a:accent3>
      <a:accent4>
        <a:srgbClr val="000000"/>
      </a:accent4>
      <a:accent5>
        <a:srgbClr val="E2E2E2"/>
      </a:accent5>
      <a:accent6>
        <a:srgbClr val="D4D4D4"/>
      </a:accent6>
      <a:hlink>
        <a:srgbClr val="5F5F5F"/>
      </a:hlink>
      <a:folHlink>
        <a:srgbClr val="969696"/>
      </a:folHlink>
    </a:clrScheme>
    <a:fontScheme name="Spark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parkle 1">
        <a:dk1>
          <a:srgbClr val="000000"/>
        </a:dk1>
        <a:lt1>
          <a:srgbClr val="DDDDDD"/>
        </a:lt1>
        <a:dk2>
          <a:srgbClr val="0000FF"/>
        </a:dk2>
        <a:lt2>
          <a:srgbClr val="00CCCC"/>
        </a:lt2>
        <a:accent1>
          <a:srgbClr val="B2B2B2"/>
        </a:accent1>
        <a:accent2>
          <a:srgbClr val="FF9933"/>
        </a:accent2>
        <a:accent3>
          <a:srgbClr val="AAAAFF"/>
        </a:accent3>
        <a:accent4>
          <a:srgbClr val="BDBDBD"/>
        </a:accent4>
        <a:accent5>
          <a:srgbClr val="D5D5D5"/>
        </a:accent5>
        <a:accent6>
          <a:srgbClr val="E78A2D"/>
        </a:accent6>
        <a:hlink>
          <a:srgbClr val="CC00CC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parkle 2">
        <a:dk1>
          <a:srgbClr val="000000"/>
        </a:dk1>
        <a:lt1>
          <a:srgbClr val="CCCCFF"/>
        </a:lt1>
        <a:dk2>
          <a:srgbClr val="003399"/>
        </a:dk2>
        <a:lt2>
          <a:srgbClr val="76E0E6"/>
        </a:lt2>
        <a:accent1>
          <a:srgbClr val="66CCFF"/>
        </a:accent1>
        <a:accent2>
          <a:srgbClr val="6666FF"/>
        </a:accent2>
        <a:accent3>
          <a:srgbClr val="E2E2FF"/>
        </a:accent3>
        <a:accent4>
          <a:srgbClr val="000000"/>
        </a:accent4>
        <a:accent5>
          <a:srgbClr val="B8E2FF"/>
        </a:accent5>
        <a:accent6>
          <a:srgbClr val="5C5CE7"/>
        </a:accent6>
        <a:hlink>
          <a:srgbClr val="00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parkl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C:\MSOffice95\Templates\Presentation Designs\Sparkle.pot</Template>
  <TotalTime>1051</TotalTime>
  <Words>628</Words>
  <Application>Microsoft Office PowerPoint</Application>
  <PresentationFormat>On-screen Show (4:3)</PresentationFormat>
  <Paragraphs>113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Monotype Sorts</vt:lpstr>
      <vt:lpstr>Times New Roman</vt:lpstr>
      <vt:lpstr>Wingdings</vt:lpstr>
      <vt:lpstr>Sparkle</vt:lpstr>
      <vt:lpstr>PowerPoint Presentation</vt:lpstr>
      <vt:lpstr>New public file entries</vt:lpstr>
      <vt:lpstr>Cover sheet</vt:lpstr>
      <vt:lpstr>Outline of Typical CSE</vt:lpstr>
      <vt:lpstr>Introduction</vt:lpstr>
      <vt:lpstr>Outline of Typical CSE</vt:lpstr>
      <vt:lpstr>Description of process</vt:lpstr>
      <vt:lpstr>Description of process (1)</vt:lpstr>
      <vt:lpstr>Outline of Typical CSE</vt:lpstr>
      <vt:lpstr>Computational Methodology</vt:lpstr>
      <vt:lpstr>Computational Methodology (1)</vt:lpstr>
      <vt:lpstr>Outline of Typical CSE</vt:lpstr>
      <vt:lpstr>Contingency table</vt:lpstr>
      <vt:lpstr>Table x. Results of Contingency Analysis</vt:lpstr>
      <vt:lpstr>Discussion of contingencies (2)</vt:lpstr>
      <vt:lpstr>Example #1</vt:lpstr>
      <vt:lpstr>Example #2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Criticality Safety and Radiation Shielding Team</dc:title>
  <dc:creator>Ronald E. Pevey</dc:creator>
  <cp:lastModifiedBy>Pevey, Ronald E</cp:lastModifiedBy>
  <cp:revision>48</cp:revision>
  <cp:lastPrinted>1999-08-30T19:39:18Z</cp:lastPrinted>
  <dcterms:created xsi:type="dcterms:W3CDTF">1995-05-28T16:29:18Z</dcterms:created>
  <dcterms:modified xsi:type="dcterms:W3CDTF">2020-11-05T17:27:09Z</dcterms:modified>
</cp:coreProperties>
</file>