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256" r:id="rId2"/>
    <p:sldId id="328" r:id="rId3"/>
    <p:sldId id="329" r:id="rId4"/>
    <p:sldId id="330"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282" r:id="rId22"/>
    <p:sldId id="326" r:id="rId23"/>
    <p:sldId id="302" r:id="rId24"/>
    <p:sldId id="348" r:id="rId25"/>
    <p:sldId id="349" r:id="rId26"/>
    <p:sldId id="303" r:id="rId27"/>
    <p:sldId id="356" r:id="rId28"/>
    <p:sldId id="357" r:id="rId29"/>
    <p:sldId id="350" r:id="rId30"/>
    <p:sldId id="351" r:id="rId31"/>
    <p:sldId id="352" r:id="rId32"/>
    <p:sldId id="353" r:id="rId33"/>
    <p:sldId id="358" r:id="rId34"/>
    <p:sldId id="354" r:id="rId35"/>
    <p:sldId id="359" r:id="rId36"/>
    <p:sldId id="304" r:id="rId37"/>
    <p:sldId id="305" r:id="rId38"/>
    <p:sldId id="327" r:id="rId39"/>
    <p:sldId id="290" r:id="rId40"/>
    <p:sldId id="306" r:id="rId4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FF82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napToGrid="0">
      <p:cViewPr>
        <p:scale>
          <a:sx n="50" d="100"/>
          <a:sy n="50" d="100"/>
        </p:scale>
        <p:origin x="1314"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33771C-3959-4F53-A028-201CADEDF148}" type="datetimeFigureOut">
              <a:rPr lang="en-US" smtClean="0"/>
              <a:t>10/10/2019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394E161-3E33-4F1C-9793-B236C9CB7A1A}" type="slidenum">
              <a:rPr lang="en-US" smtClean="0"/>
              <a:t>‹#›</a:t>
            </a:fld>
            <a:endParaRPr lang="en-US"/>
          </a:p>
        </p:txBody>
      </p:sp>
    </p:spTree>
    <p:extLst>
      <p:ext uri="{BB962C8B-B14F-4D97-AF65-F5344CB8AC3E}">
        <p14:creationId xmlns:p14="http://schemas.microsoft.com/office/powerpoint/2010/main" val="4265443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254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29699" name="Rectangle 3"/>
          <p:cNvSpPr>
            <a:spLocks noGrp="1" noChangeArrowheads="1"/>
          </p:cNvSpPr>
          <p:nvPr>
            <p:ph type="body" idx="1"/>
          </p:nvPr>
        </p:nvSpPr>
        <p:spPr bwMode="auto">
          <a:xfrm>
            <a:off x="701040" y="4415790"/>
            <a:ext cx="5608320" cy="4183380"/>
          </a:xfrm>
          <a:prstGeom prst="rect">
            <a:avLst/>
          </a:prstGeom>
          <a:noFill/>
          <a:ln>
            <a:miter lim="800000"/>
            <a:headEnd/>
            <a:tailEnd/>
          </a:ln>
        </p:spPr>
        <p:txBody>
          <a:bodyPr lIns="93177" tIns="46589" rIns="93177" bIns="46589"/>
          <a:lstStyle/>
          <a:p>
            <a:endParaRPr lang="en-US" smtClean="0"/>
          </a:p>
        </p:txBody>
      </p:sp>
    </p:spTree>
    <p:extLst>
      <p:ext uri="{BB962C8B-B14F-4D97-AF65-F5344CB8AC3E}">
        <p14:creationId xmlns:p14="http://schemas.microsoft.com/office/powerpoint/2010/main" val="212923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85863" y="698500"/>
            <a:ext cx="4641850" cy="3482975"/>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700723" y="4416267"/>
            <a:ext cx="5608956" cy="4181156"/>
          </a:xfrm>
          <a:prstGeom prst="rect">
            <a:avLst/>
          </a:prstGeom>
          <a:noFill/>
          <a:ln>
            <a:miter lim="800000"/>
            <a:headEnd/>
            <a:tailEnd/>
          </a:ln>
        </p:spPr>
        <p:txBody>
          <a:bodyPr lIns="91500" tIns="45750" rIns="91500" bIns="45750"/>
          <a:lstStyle/>
          <a:p>
            <a:endParaRPr lang="en-US" smtClean="0"/>
          </a:p>
        </p:txBody>
      </p:sp>
    </p:spTree>
    <p:extLst>
      <p:ext uri="{BB962C8B-B14F-4D97-AF65-F5344CB8AC3E}">
        <p14:creationId xmlns:p14="http://schemas.microsoft.com/office/powerpoint/2010/main" val="308965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185863" y="698500"/>
            <a:ext cx="4641850" cy="3482975"/>
          </a:xfrm>
          <a:prstGeom prst="rect">
            <a:avLst/>
          </a:prstGeom>
          <a:noFill/>
          <a:ln>
            <a:solidFill>
              <a:srgbClr val="000000"/>
            </a:solidFill>
            <a:miter lim="800000"/>
            <a:headEnd/>
            <a:tailEnd/>
          </a:ln>
        </p:spPr>
      </p:sp>
      <p:sp>
        <p:nvSpPr>
          <p:cNvPr id="51203" name="Rectangle 3"/>
          <p:cNvSpPr>
            <a:spLocks noGrp="1" noChangeArrowheads="1"/>
          </p:cNvSpPr>
          <p:nvPr>
            <p:ph type="body" idx="1"/>
          </p:nvPr>
        </p:nvSpPr>
        <p:spPr bwMode="auto">
          <a:xfrm>
            <a:off x="700723" y="4416267"/>
            <a:ext cx="5608956" cy="4181156"/>
          </a:xfrm>
          <a:prstGeom prst="rect">
            <a:avLst/>
          </a:prstGeom>
          <a:noFill/>
          <a:ln>
            <a:miter lim="800000"/>
            <a:headEnd/>
            <a:tailEnd/>
          </a:ln>
        </p:spPr>
        <p:txBody>
          <a:bodyPr lIns="91500" tIns="45750" rIns="91500" bIns="45750"/>
          <a:lstStyle/>
          <a:p>
            <a:endParaRPr lang="en-US" smtClean="0"/>
          </a:p>
        </p:txBody>
      </p:sp>
    </p:spTree>
    <p:extLst>
      <p:ext uri="{BB962C8B-B14F-4D97-AF65-F5344CB8AC3E}">
        <p14:creationId xmlns:p14="http://schemas.microsoft.com/office/powerpoint/2010/main" val="407377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52227"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89853" tIns="44927" rIns="89853" bIns="44927"/>
          <a:lstStyle/>
          <a:p>
            <a:endParaRPr lang="en-US" smtClean="0"/>
          </a:p>
        </p:txBody>
      </p:sp>
    </p:spTree>
    <p:extLst>
      <p:ext uri="{BB962C8B-B14F-4D97-AF65-F5344CB8AC3E}">
        <p14:creationId xmlns:p14="http://schemas.microsoft.com/office/powerpoint/2010/main" val="196245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89853" tIns="44927" rIns="89853" bIns="44927"/>
          <a:lstStyle/>
          <a:p>
            <a:endParaRPr lang="en-US" smtClean="0"/>
          </a:p>
        </p:txBody>
      </p:sp>
    </p:spTree>
    <p:extLst>
      <p:ext uri="{BB962C8B-B14F-4D97-AF65-F5344CB8AC3E}">
        <p14:creationId xmlns:p14="http://schemas.microsoft.com/office/powerpoint/2010/main" val="357752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59395"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89853" tIns="44927" rIns="89853" bIns="44927"/>
          <a:lstStyle/>
          <a:p>
            <a:endParaRPr lang="en-US" smtClean="0"/>
          </a:p>
        </p:txBody>
      </p:sp>
    </p:spTree>
    <p:extLst>
      <p:ext uri="{BB962C8B-B14F-4D97-AF65-F5344CB8AC3E}">
        <p14:creationId xmlns:p14="http://schemas.microsoft.com/office/powerpoint/2010/main" val="46036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0419"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89853" tIns="44927" rIns="89853" bIns="44927"/>
          <a:lstStyle/>
          <a:p>
            <a:endParaRPr lang="en-US" smtClean="0"/>
          </a:p>
        </p:txBody>
      </p:sp>
    </p:spTree>
    <p:extLst>
      <p:ext uri="{BB962C8B-B14F-4D97-AF65-F5344CB8AC3E}">
        <p14:creationId xmlns:p14="http://schemas.microsoft.com/office/powerpoint/2010/main" val="150625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1443"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89853" tIns="44927" rIns="89853" bIns="44927"/>
          <a:lstStyle/>
          <a:p>
            <a:endParaRPr lang="en-US" smtClean="0"/>
          </a:p>
        </p:txBody>
      </p:sp>
    </p:spTree>
    <p:extLst>
      <p:ext uri="{BB962C8B-B14F-4D97-AF65-F5344CB8AC3E}">
        <p14:creationId xmlns:p14="http://schemas.microsoft.com/office/powerpoint/2010/main" val="42357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2467"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89853" tIns="44927" rIns="89853" bIns="44927"/>
          <a:lstStyle/>
          <a:p>
            <a:endParaRPr lang="en-US" smtClean="0"/>
          </a:p>
        </p:txBody>
      </p:sp>
    </p:spTree>
    <p:extLst>
      <p:ext uri="{BB962C8B-B14F-4D97-AF65-F5344CB8AC3E}">
        <p14:creationId xmlns:p14="http://schemas.microsoft.com/office/powerpoint/2010/main" val="79572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3491"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89853" tIns="44927" rIns="89853" bIns="44927"/>
          <a:lstStyle/>
          <a:p>
            <a:endParaRPr lang="en-US" smtClean="0"/>
          </a:p>
        </p:txBody>
      </p:sp>
    </p:spTree>
    <p:extLst>
      <p:ext uri="{BB962C8B-B14F-4D97-AF65-F5344CB8AC3E}">
        <p14:creationId xmlns:p14="http://schemas.microsoft.com/office/powerpoint/2010/main" val="20479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4515"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89853" tIns="44927" rIns="89853" bIns="44927"/>
          <a:lstStyle/>
          <a:p>
            <a:endParaRPr lang="en-US" smtClean="0"/>
          </a:p>
        </p:txBody>
      </p:sp>
    </p:spTree>
    <p:extLst>
      <p:ext uri="{BB962C8B-B14F-4D97-AF65-F5344CB8AC3E}">
        <p14:creationId xmlns:p14="http://schemas.microsoft.com/office/powerpoint/2010/main" val="275092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29699" name="Rectangle 3"/>
          <p:cNvSpPr>
            <a:spLocks noGrp="1" noChangeArrowheads="1"/>
          </p:cNvSpPr>
          <p:nvPr>
            <p:ph type="body" idx="1"/>
          </p:nvPr>
        </p:nvSpPr>
        <p:spPr bwMode="auto">
          <a:xfrm>
            <a:off x="701040" y="4415790"/>
            <a:ext cx="5608320" cy="4183380"/>
          </a:xfrm>
          <a:prstGeom prst="rect">
            <a:avLst/>
          </a:prstGeom>
          <a:noFill/>
          <a:ln>
            <a:miter lim="800000"/>
            <a:headEnd/>
            <a:tailEnd/>
          </a:ln>
        </p:spPr>
        <p:txBody>
          <a:bodyPr lIns="93177" tIns="46589" rIns="93177" bIns="46589"/>
          <a:lstStyle/>
          <a:p>
            <a:endParaRPr lang="en-US" smtClean="0"/>
          </a:p>
        </p:txBody>
      </p:sp>
    </p:spTree>
    <p:extLst>
      <p:ext uri="{BB962C8B-B14F-4D97-AF65-F5344CB8AC3E}">
        <p14:creationId xmlns:p14="http://schemas.microsoft.com/office/powerpoint/2010/main" val="284009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5539"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89853" tIns="44927" rIns="89853" bIns="44927"/>
          <a:lstStyle/>
          <a:p>
            <a:endParaRPr lang="en-US" smtClean="0"/>
          </a:p>
        </p:txBody>
      </p:sp>
    </p:spTree>
    <p:extLst>
      <p:ext uri="{BB962C8B-B14F-4D97-AF65-F5344CB8AC3E}">
        <p14:creationId xmlns:p14="http://schemas.microsoft.com/office/powerpoint/2010/main" val="1276899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29699" name="Rectangle 3"/>
          <p:cNvSpPr>
            <a:spLocks noGrp="1" noChangeArrowheads="1"/>
          </p:cNvSpPr>
          <p:nvPr>
            <p:ph type="body" idx="1"/>
          </p:nvPr>
        </p:nvSpPr>
        <p:spPr bwMode="auto">
          <a:xfrm>
            <a:off x="701040" y="4415790"/>
            <a:ext cx="5608320" cy="4183380"/>
          </a:xfrm>
          <a:prstGeom prst="rect">
            <a:avLst/>
          </a:prstGeom>
          <a:noFill/>
          <a:ln>
            <a:miter lim="800000"/>
            <a:headEnd/>
            <a:tailEnd/>
          </a:ln>
        </p:spPr>
        <p:txBody>
          <a:bodyPr lIns="93177" tIns="46589" rIns="93177" bIns="46589"/>
          <a:lstStyle/>
          <a:p>
            <a:endParaRPr lang="en-US" smtClean="0"/>
          </a:p>
        </p:txBody>
      </p:sp>
    </p:spTree>
    <p:extLst>
      <p:ext uri="{BB962C8B-B14F-4D97-AF65-F5344CB8AC3E}">
        <p14:creationId xmlns:p14="http://schemas.microsoft.com/office/powerpoint/2010/main" val="1542815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9635"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93165" tIns="46583" rIns="93165" bIns="46583"/>
          <a:lstStyle/>
          <a:p>
            <a:endParaRPr lang="en-US" smtClean="0"/>
          </a:p>
        </p:txBody>
      </p:sp>
    </p:spTree>
    <p:extLst>
      <p:ext uri="{BB962C8B-B14F-4D97-AF65-F5344CB8AC3E}">
        <p14:creationId xmlns:p14="http://schemas.microsoft.com/office/powerpoint/2010/main" val="2956994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70659"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93165" tIns="46583" rIns="93165" bIns="46583"/>
          <a:lstStyle/>
          <a:p>
            <a:endParaRPr lang="en-US" smtClean="0"/>
          </a:p>
        </p:txBody>
      </p:sp>
    </p:spTree>
    <p:extLst>
      <p:ext uri="{BB962C8B-B14F-4D97-AF65-F5344CB8AC3E}">
        <p14:creationId xmlns:p14="http://schemas.microsoft.com/office/powerpoint/2010/main" val="17887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6563"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93165" tIns="46583" rIns="93165" bIns="46583"/>
          <a:lstStyle/>
          <a:p>
            <a:endParaRPr lang="en-US" smtClean="0"/>
          </a:p>
        </p:txBody>
      </p:sp>
    </p:spTree>
    <p:extLst>
      <p:ext uri="{BB962C8B-B14F-4D97-AF65-F5344CB8AC3E}">
        <p14:creationId xmlns:p14="http://schemas.microsoft.com/office/powerpoint/2010/main" val="80200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7587"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93165" tIns="46583" rIns="93165" bIns="46583"/>
          <a:lstStyle/>
          <a:p>
            <a:endParaRPr lang="en-US" smtClean="0"/>
          </a:p>
        </p:txBody>
      </p:sp>
    </p:spTree>
    <p:extLst>
      <p:ext uri="{BB962C8B-B14F-4D97-AF65-F5344CB8AC3E}">
        <p14:creationId xmlns:p14="http://schemas.microsoft.com/office/powerpoint/2010/main" val="2019383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7587"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93165" tIns="46583" rIns="93165" bIns="46583"/>
          <a:lstStyle/>
          <a:p>
            <a:endParaRPr lang="en-US" smtClean="0"/>
          </a:p>
        </p:txBody>
      </p:sp>
    </p:spTree>
    <p:extLst>
      <p:ext uri="{BB962C8B-B14F-4D97-AF65-F5344CB8AC3E}">
        <p14:creationId xmlns:p14="http://schemas.microsoft.com/office/powerpoint/2010/main" val="262939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93165" tIns="46583" rIns="93165" bIns="46583"/>
          <a:lstStyle/>
          <a:p>
            <a:endParaRPr lang="en-US" smtClean="0"/>
          </a:p>
        </p:txBody>
      </p:sp>
    </p:spTree>
    <p:extLst>
      <p:ext uri="{BB962C8B-B14F-4D97-AF65-F5344CB8AC3E}">
        <p14:creationId xmlns:p14="http://schemas.microsoft.com/office/powerpoint/2010/main" val="4812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85863" y="698500"/>
            <a:ext cx="4641850" cy="3482975"/>
          </a:xfrm>
          <a:prstGeom prst="rect">
            <a:avLst/>
          </a:prstGeom>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xfrm>
            <a:off x="700723" y="4416267"/>
            <a:ext cx="5608956" cy="4181156"/>
          </a:xfrm>
          <a:prstGeom prst="rect">
            <a:avLst/>
          </a:prstGeom>
          <a:solidFill>
            <a:srgbClr val="FFFFFF"/>
          </a:solidFill>
          <a:ln>
            <a:solidFill>
              <a:srgbClr val="000000"/>
            </a:solidFill>
            <a:miter lim="800000"/>
            <a:headEnd/>
            <a:tailEnd/>
          </a:ln>
        </p:spPr>
        <p:txBody>
          <a:bodyPr lIns="91500" tIns="45750" rIns="91500" bIns="45750"/>
          <a:lstStyle/>
          <a:p>
            <a:endParaRPr lang="en-US" smtClean="0"/>
          </a:p>
        </p:txBody>
      </p:sp>
    </p:spTree>
    <p:extLst>
      <p:ext uri="{BB962C8B-B14F-4D97-AF65-F5344CB8AC3E}">
        <p14:creationId xmlns:p14="http://schemas.microsoft.com/office/powerpoint/2010/main" val="108481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41987" name="Rectangle 3"/>
          <p:cNvSpPr>
            <a:spLocks noGrp="1" noChangeArrowheads="1"/>
          </p:cNvSpPr>
          <p:nvPr>
            <p:ph type="body" idx="1"/>
          </p:nvPr>
        </p:nvSpPr>
        <p:spPr bwMode="auto">
          <a:xfrm>
            <a:off x="700723" y="4416267"/>
            <a:ext cx="5608956" cy="4182745"/>
          </a:xfrm>
          <a:prstGeom prst="rect">
            <a:avLst/>
          </a:prstGeom>
          <a:noFill/>
          <a:ln>
            <a:miter lim="800000"/>
            <a:headEnd/>
            <a:tailEnd/>
          </a:ln>
        </p:spPr>
        <p:txBody>
          <a:bodyPr lIns="91500" tIns="45750" rIns="91500" bIns="45750"/>
          <a:lstStyle/>
          <a:p>
            <a:endParaRPr lang="en-US" smtClean="0"/>
          </a:p>
        </p:txBody>
      </p:sp>
    </p:spTree>
    <p:extLst>
      <p:ext uri="{BB962C8B-B14F-4D97-AF65-F5344CB8AC3E}">
        <p14:creationId xmlns:p14="http://schemas.microsoft.com/office/powerpoint/2010/main" val="1392562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84275" y="698500"/>
            <a:ext cx="4645025" cy="3482975"/>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700723" y="4416267"/>
            <a:ext cx="5608956" cy="4181156"/>
          </a:xfrm>
          <a:prstGeom prst="rect">
            <a:avLst/>
          </a:prstGeom>
          <a:noFill/>
          <a:ln>
            <a:miter lim="800000"/>
            <a:headEnd/>
            <a:tailEnd/>
          </a:ln>
        </p:spPr>
        <p:txBody>
          <a:bodyPr lIns="91500" tIns="45750" rIns="91500" bIns="45750"/>
          <a:lstStyle/>
          <a:p>
            <a:endParaRPr lang="en-US" smtClean="0"/>
          </a:p>
        </p:txBody>
      </p:sp>
    </p:spTree>
    <p:extLst>
      <p:ext uri="{BB962C8B-B14F-4D97-AF65-F5344CB8AC3E}">
        <p14:creationId xmlns:p14="http://schemas.microsoft.com/office/powerpoint/2010/main" val="317522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85863" y="698500"/>
            <a:ext cx="4641850" cy="3482975"/>
          </a:xfrm>
          <a:prstGeom prst="rect">
            <a:avLst/>
          </a:prstGeom>
          <a:noFill/>
          <a:ln>
            <a:solidFill>
              <a:srgbClr val="000000"/>
            </a:solidFill>
            <a:miter lim="800000"/>
            <a:headEnd/>
            <a:tailEnd/>
          </a:ln>
        </p:spPr>
      </p:sp>
      <p:sp>
        <p:nvSpPr>
          <p:cNvPr id="46083" name="Rectangle 3"/>
          <p:cNvSpPr>
            <a:spLocks noGrp="1" noChangeArrowheads="1"/>
          </p:cNvSpPr>
          <p:nvPr>
            <p:ph type="body" idx="1"/>
          </p:nvPr>
        </p:nvSpPr>
        <p:spPr bwMode="auto">
          <a:xfrm>
            <a:off x="700723" y="4416267"/>
            <a:ext cx="5608956" cy="4181156"/>
          </a:xfrm>
          <a:prstGeom prst="rect">
            <a:avLst/>
          </a:prstGeom>
          <a:noFill/>
          <a:ln>
            <a:miter lim="800000"/>
            <a:headEnd/>
            <a:tailEnd/>
          </a:ln>
        </p:spPr>
        <p:txBody>
          <a:bodyPr lIns="91500" tIns="45750" rIns="91500" bIns="45750"/>
          <a:lstStyle/>
          <a:p>
            <a:endParaRPr lang="en-US" smtClean="0"/>
          </a:p>
        </p:txBody>
      </p:sp>
    </p:spTree>
    <p:extLst>
      <p:ext uri="{BB962C8B-B14F-4D97-AF65-F5344CB8AC3E}">
        <p14:creationId xmlns:p14="http://schemas.microsoft.com/office/powerpoint/2010/main" val="84769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85863" y="698500"/>
            <a:ext cx="4641850" cy="3482975"/>
          </a:xfrm>
          <a:prstGeom prst="rect">
            <a:avLst/>
          </a:prstGeom>
          <a:noFill/>
          <a:ln>
            <a:solidFill>
              <a:srgbClr val="000000"/>
            </a:solidFill>
            <a:miter lim="800000"/>
            <a:headEnd/>
            <a:tailEnd/>
          </a:ln>
        </p:spPr>
      </p:sp>
      <p:sp>
        <p:nvSpPr>
          <p:cNvPr id="47107" name="Rectangle 3"/>
          <p:cNvSpPr>
            <a:spLocks noGrp="1" noChangeArrowheads="1"/>
          </p:cNvSpPr>
          <p:nvPr>
            <p:ph type="body" idx="1"/>
          </p:nvPr>
        </p:nvSpPr>
        <p:spPr bwMode="auto">
          <a:xfrm>
            <a:off x="700723" y="4416267"/>
            <a:ext cx="5608956" cy="4181156"/>
          </a:xfrm>
          <a:prstGeom prst="rect">
            <a:avLst/>
          </a:prstGeom>
          <a:noFill/>
          <a:ln>
            <a:miter lim="800000"/>
            <a:headEnd/>
            <a:tailEnd/>
          </a:ln>
        </p:spPr>
        <p:txBody>
          <a:bodyPr lIns="91500" tIns="45750" rIns="91500" bIns="45750"/>
          <a:lstStyle/>
          <a:p>
            <a:endParaRPr lang="en-US" smtClean="0"/>
          </a:p>
        </p:txBody>
      </p:sp>
    </p:spTree>
    <p:extLst>
      <p:ext uri="{BB962C8B-B14F-4D97-AF65-F5344CB8AC3E}">
        <p14:creationId xmlns:p14="http://schemas.microsoft.com/office/powerpoint/2010/main" val="137280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85863" y="698500"/>
            <a:ext cx="4641850" cy="3482975"/>
          </a:xfrm>
          <a:prstGeom prst="rect">
            <a:avLst/>
          </a:prstGeom>
          <a:noFill/>
          <a:ln>
            <a:solidFill>
              <a:srgbClr val="000000"/>
            </a:solidFill>
            <a:miter lim="800000"/>
            <a:headEnd/>
            <a:tailEnd/>
          </a:ln>
        </p:spPr>
      </p:sp>
      <p:sp>
        <p:nvSpPr>
          <p:cNvPr id="48131" name="Rectangle 3"/>
          <p:cNvSpPr>
            <a:spLocks noGrp="1" noChangeArrowheads="1"/>
          </p:cNvSpPr>
          <p:nvPr>
            <p:ph type="body" idx="1"/>
          </p:nvPr>
        </p:nvSpPr>
        <p:spPr bwMode="auto">
          <a:xfrm>
            <a:off x="700723" y="4416267"/>
            <a:ext cx="5608956" cy="4181156"/>
          </a:xfrm>
          <a:prstGeom prst="rect">
            <a:avLst/>
          </a:prstGeom>
          <a:noFill/>
          <a:ln>
            <a:miter lim="800000"/>
            <a:headEnd/>
            <a:tailEnd/>
          </a:ln>
        </p:spPr>
        <p:txBody>
          <a:bodyPr lIns="91500" tIns="45750" rIns="91500" bIns="45750"/>
          <a:lstStyle/>
          <a:p>
            <a:endParaRPr lang="en-US" smtClean="0"/>
          </a:p>
        </p:txBody>
      </p:sp>
    </p:spTree>
    <p:extLst>
      <p:ext uri="{BB962C8B-B14F-4D97-AF65-F5344CB8AC3E}">
        <p14:creationId xmlns:p14="http://schemas.microsoft.com/office/powerpoint/2010/main" val="227822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84275" y="698500"/>
            <a:ext cx="4645025" cy="3482975"/>
          </a:xfrm>
          <a:prstGeom prst="rect">
            <a:avLst/>
          </a:prstGeom>
          <a:noFill/>
          <a:ln>
            <a:solidFill>
              <a:srgbClr val="000000"/>
            </a:solidFill>
            <a:miter lim="800000"/>
            <a:headEnd/>
            <a:tailEnd/>
          </a:ln>
        </p:spPr>
      </p:sp>
      <p:sp>
        <p:nvSpPr>
          <p:cNvPr id="49155" name="Rectangle 3"/>
          <p:cNvSpPr>
            <a:spLocks noGrp="1" noChangeArrowheads="1"/>
          </p:cNvSpPr>
          <p:nvPr>
            <p:ph type="body" idx="1"/>
          </p:nvPr>
        </p:nvSpPr>
        <p:spPr bwMode="auto">
          <a:xfrm>
            <a:off x="700723" y="4416267"/>
            <a:ext cx="5608956" cy="4181156"/>
          </a:xfrm>
          <a:prstGeom prst="rect">
            <a:avLst/>
          </a:prstGeom>
          <a:noFill/>
          <a:ln>
            <a:miter lim="800000"/>
            <a:headEnd/>
            <a:tailEnd/>
          </a:ln>
        </p:spPr>
        <p:txBody>
          <a:bodyPr lIns="91500" tIns="45750" rIns="91500" bIns="45750"/>
          <a:lstStyle/>
          <a:p>
            <a:endParaRPr lang="en-US" smtClean="0"/>
          </a:p>
        </p:txBody>
      </p:sp>
    </p:spTree>
    <p:extLst>
      <p:ext uri="{BB962C8B-B14F-4D97-AF65-F5344CB8AC3E}">
        <p14:creationId xmlns:p14="http://schemas.microsoft.com/office/powerpoint/2010/main" val="1357035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rrowheads="1"/>
          </p:cNvPicPr>
          <p:nvPr/>
        </p:nvPicPr>
        <p:blipFill>
          <a:blip r:embed="rId2" cstate="print"/>
          <a:srcRect/>
          <a:stretch>
            <a:fillRect/>
          </a:stretch>
        </p:blipFill>
        <p:spPr bwMode="auto">
          <a:xfrm>
            <a:off x="381000" y="304800"/>
            <a:ext cx="1447800" cy="822325"/>
          </a:xfrm>
          <a:prstGeom prst="rect">
            <a:avLst/>
          </a:prstGeom>
          <a:noFill/>
          <a:ln w="9525">
            <a:noFill/>
            <a:miter lim="800000"/>
            <a:headEnd/>
            <a:tailEnd/>
          </a:ln>
        </p:spPr>
      </p:pic>
      <p:sp>
        <p:nvSpPr>
          <p:cNvPr id="3074" name="Rectangle 2"/>
          <p:cNvSpPr>
            <a:spLocks noGrp="1" noChangeArrowheads="1"/>
          </p:cNvSpPr>
          <p:nvPr>
            <p:ph type="ctrTitle" sz="quarter"/>
          </p:nvPr>
        </p:nvSpPr>
        <p:spPr>
          <a:xfrm>
            <a:off x="1219200" y="19050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sz="quarter" idx="1"/>
          </p:nvPr>
        </p:nvSpPr>
        <p:spPr>
          <a:xfrm>
            <a:off x="1839913"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 name="Date Placeholder 4"/>
          <p:cNvSpPr>
            <a:spLocks noGrp="1" noChangeArrowheads="1"/>
          </p:cNvSpPr>
          <p:nvPr>
            <p:ph type="dt" sz="quarter" idx="10"/>
          </p:nvPr>
        </p:nvSpPr>
        <p:spPr bwMode="auto">
          <a:xfrm>
            <a:off x="12128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a:effectLst>
                  <a:outerShdw blurRad="38100" dist="38100" dir="2700000" algn="tl">
                    <a:srgbClr val="C0C0C0"/>
                  </a:outerShdw>
                </a:effectLst>
              </a:defRPr>
            </a:lvl1pPr>
          </a:lstStyle>
          <a:p>
            <a:pPr>
              <a:defRPr/>
            </a:pPr>
            <a:endParaRPr lang="en-US"/>
          </a:p>
        </p:txBody>
      </p:sp>
      <p:sp>
        <p:nvSpPr>
          <p:cNvPr id="6" name="Footer Placeholder 5"/>
          <p:cNvSpPr>
            <a:spLocks noGrp="1" noChangeArrowheads="1"/>
          </p:cNvSpPr>
          <p:nvPr>
            <p:ph type="ftr" sz="quarter" idx="11"/>
          </p:nvPr>
        </p:nvSpPr>
        <p:spPr bwMode="auto">
          <a:xfrm>
            <a:off x="3651250" y="6232525"/>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a:defRPr sz="1400">
                <a:effectLst>
                  <a:outerShdw blurRad="38100" dist="38100" dir="2700000" algn="tl">
                    <a:srgbClr val="C0C0C0"/>
                  </a:outerShdw>
                </a:effectLst>
              </a:defRPr>
            </a:lvl1pPr>
          </a:lstStyle>
          <a:p>
            <a:pPr>
              <a:defRPr/>
            </a:pPr>
            <a:r>
              <a:rPr lang="en-US"/>
              <a:t>NE421 Nuclear Criticality Safety</a:t>
            </a:r>
          </a:p>
        </p:txBody>
      </p:sp>
      <p:sp>
        <p:nvSpPr>
          <p:cNvPr id="7" name="Slide Number Placeholder 6"/>
          <p:cNvSpPr>
            <a:spLocks noGrp="1" noChangeArrowheads="1"/>
          </p:cNvSpPr>
          <p:nvPr>
            <p:ph type="sldNum" sz="quarter" idx="12"/>
          </p:nvPr>
        </p:nvSpPr>
        <p:spPr bwMode="auto">
          <a:xfrm>
            <a:off x="7080250" y="6232525"/>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a:effectLst>
                  <a:outerShdw blurRad="38100" dist="38100" dir="2700000" algn="tl">
                    <a:srgbClr val="C0C0C0"/>
                  </a:outerShdw>
                </a:effectLst>
              </a:defRPr>
            </a:lvl1pPr>
          </a:lstStyle>
          <a:p>
            <a:pPr>
              <a:defRPr/>
            </a:pPr>
            <a:fld id="{37BE5706-A039-41BA-B4E7-4B060D7CD4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42900"/>
            <a:ext cx="20574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42900"/>
            <a:ext cx="601980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342900"/>
            <a:ext cx="7162800" cy="1143000"/>
          </a:xfrm>
          <a:prstGeom prst="rect">
            <a:avLst/>
          </a:prstGeom>
          <a:noFill/>
          <a:ln w="9525">
            <a:noFill/>
            <a:miter lim="800000"/>
            <a:headEnd/>
            <a:tailEnd/>
          </a:ln>
          <a:effectLst>
            <a:outerShdw dist="13470"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2"/>
            <a:endParaRPr lang="en-US" smtClean="0"/>
          </a:p>
          <a:p>
            <a:pPr lvl="2"/>
            <a:endParaRPr lang="en-US" smtClean="0"/>
          </a:p>
        </p:txBody>
      </p:sp>
      <p:pic>
        <p:nvPicPr>
          <p:cNvPr id="3076" name="Picture 4"/>
          <p:cNvPicPr>
            <a:picLocks noChangeArrowheads="1"/>
          </p:cNvPicPr>
          <p:nvPr/>
        </p:nvPicPr>
        <p:blipFill>
          <a:blip r:embed="rId13" cstate="print"/>
          <a:srcRect/>
          <a:stretch>
            <a:fillRect/>
          </a:stretch>
        </p:blipFill>
        <p:spPr bwMode="auto">
          <a:xfrm>
            <a:off x="228600" y="457200"/>
            <a:ext cx="1447800" cy="822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Wingdings" pitchFamily="2" charset="2"/>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666750" y="1543050"/>
            <a:ext cx="7772400" cy="4486275"/>
          </a:xfrm>
        </p:spPr>
        <p:txBody>
          <a:bodyPr anchor="ctr"/>
          <a:lstStyle/>
          <a:p>
            <a:pPr algn="ctr">
              <a:buNone/>
              <a:defRPr/>
            </a:pPr>
            <a:r>
              <a:rPr lang="en-US" sz="4400" dirty="0" smtClean="0"/>
              <a:t>Lesson 8: Critical experiments and Validation</a:t>
            </a:r>
          </a:p>
          <a:p>
            <a:pPr>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defRPr/>
            </a:pPr>
            <a:r>
              <a:rPr lang="en-US" smtClean="0"/>
              <a:t>Benchmark book sections</a:t>
            </a:r>
          </a:p>
        </p:txBody>
      </p:sp>
      <p:sp>
        <p:nvSpPr>
          <p:cNvPr id="150531" name="Rectangle 3"/>
          <p:cNvSpPr>
            <a:spLocks noGrp="1" noChangeArrowheads="1"/>
          </p:cNvSpPr>
          <p:nvPr>
            <p:ph type="body" idx="1"/>
          </p:nvPr>
        </p:nvSpPr>
        <p:spPr>
          <a:xfrm>
            <a:off x="304800" y="6057900"/>
            <a:ext cx="8408988" cy="457200"/>
          </a:xfrm>
        </p:spPr>
        <p:txBody>
          <a:bodyPr/>
          <a:lstStyle/>
          <a:p>
            <a:pPr marL="533400" indent="-533400">
              <a:lnSpc>
                <a:spcPct val="80000"/>
              </a:lnSpc>
              <a:buFont typeface="Wingdings" pitchFamily="2" charset="2"/>
              <a:buNone/>
              <a:defRPr/>
            </a:pPr>
            <a:endParaRPr lang="en-US" sz="2000" smtClean="0"/>
          </a:p>
          <a:p>
            <a:pPr marL="533400" indent="-533400">
              <a:lnSpc>
                <a:spcPct val="80000"/>
              </a:lnSpc>
              <a:defRPr/>
            </a:pPr>
            <a:r>
              <a:rPr lang="en-US" sz="900" smtClean="0"/>
              <a:t>From “Study and Perspectives of the OECD/NEA Working Party on Nuclear Criticality Safety Projects,” M.C. Brady-Rapp, et al., 1999.</a:t>
            </a:r>
          </a:p>
        </p:txBody>
      </p:sp>
      <p:pic>
        <p:nvPicPr>
          <p:cNvPr id="16388" name="Picture 4"/>
          <p:cNvPicPr>
            <a:picLocks noChangeAspect="1" noChangeArrowheads="1"/>
          </p:cNvPicPr>
          <p:nvPr/>
        </p:nvPicPr>
        <p:blipFill>
          <a:blip r:embed="rId3" cstate="print"/>
          <a:srcRect/>
          <a:stretch>
            <a:fillRect/>
          </a:stretch>
        </p:blipFill>
        <p:spPr bwMode="auto">
          <a:xfrm>
            <a:off x="1066800" y="1200150"/>
            <a:ext cx="7086600" cy="50260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defRPr/>
            </a:pPr>
            <a:r>
              <a:rPr lang="en-US" smtClean="0"/>
              <a:t>Benchmark book sections (2)</a:t>
            </a:r>
          </a:p>
        </p:txBody>
      </p:sp>
      <p:sp>
        <p:nvSpPr>
          <p:cNvPr id="152579" name="Rectangle 3"/>
          <p:cNvSpPr>
            <a:spLocks noGrp="1" noChangeArrowheads="1"/>
          </p:cNvSpPr>
          <p:nvPr>
            <p:ph type="body" idx="1"/>
          </p:nvPr>
        </p:nvSpPr>
        <p:spPr>
          <a:xfrm>
            <a:off x="304800" y="5943600"/>
            <a:ext cx="8408988" cy="457200"/>
          </a:xfrm>
        </p:spPr>
        <p:txBody>
          <a:bodyPr/>
          <a:lstStyle/>
          <a:p>
            <a:pPr marL="533400" indent="-533400">
              <a:lnSpc>
                <a:spcPct val="80000"/>
              </a:lnSpc>
              <a:buFont typeface="Wingdings" pitchFamily="2" charset="2"/>
              <a:buNone/>
              <a:defRPr/>
            </a:pPr>
            <a:endParaRPr lang="en-US" sz="2000" smtClean="0"/>
          </a:p>
          <a:p>
            <a:pPr marL="533400" indent="-533400">
              <a:lnSpc>
                <a:spcPct val="80000"/>
              </a:lnSpc>
              <a:defRPr/>
            </a:pPr>
            <a:r>
              <a:rPr lang="en-US" sz="900" smtClean="0"/>
              <a:t>From “Study and Perspectives of the OECD/NEA Working Party on Nuclear Criticality Safety Projects,” M.C. Brady-Rapp, et al., 1999.</a:t>
            </a:r>
          </a:p>
        </p:txBody>
      </p:sp>
      <p:pic>
        <p:nvPicPr>
          <p:cNvPr id="17412" name="Picture 4"/>
          <p:cNvPicPr>
            <a:picLocks noChangeAspect="1" noChangeArrowheads="1"/>
          </p:cNvPicPr>
          <p:nvPr/>
        </p:nvPicPr>
        <p:blipFill>
          <a:blip r:embed="rId3" cstate="print"/>
          <a:srcRect/>
          <a:stretch>
            <a:fillRect/>
          </a:stretch>
        </p:blipFill>
        <p:spPr bwMode="auto">
          <a:xfrm>
            <a:off x="1219200" y="1447800"/>
            <a:ext cx="7086600" cy="43656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sz="4000" smtClean="0"/>
              <a:t>Overview of Experimental Facilities in the World</a:t>
            </a:r>
          </a:p>
        </p:txBody>
      </p:sp>
      <p:sp>
        <p:nvSpPr>
          <p:cNvPr id="154627" name="Rectangle 3"/>
          <p:cNvSpPr>
            <a:spLocks noGrp="1" noChangeArrowheads="1"/>
          </p:cNvSpPr>
          <p:nvPr>
            <p:ph type="body" idx="1"/>
          </p:nvPr>
        </p:nvSpPr>
        <p:spPr>
          <a:xfrm>
            <a:off x="304800" y="5943600"/>
            <a:ext cx="8408988" cy="457200"/>
          </a:xfrm>
        </p:spPr>
        <p:txBody>
          <a:bodyPr/>
          <a:lstStyle/>
          <a:p>
            <a:pPr marL="533400" indent="-533400">
              <a:lnSpc>
                <a:spcPct val="80000"/>
              </a:lnSpc>
              <a:buFont typeface="Wingdings" pitchFamily="2" charset="2"/>
              <a:buNone/>
              <a:defRPr/>
            </a:pPr>
            <a:endParaRPr lang="en-US" sz="2000" smtClean="0"/>
          </a:p>
          <a:p>
            <a:pPr marL="533400" indent="-533400">
              <a:lnSpc>
                <a:spcPct val="80000"/>
              </a:lnSpc>
              <a:defRPr/>
            </a:pPr>
            <a:r>
              <a:rPr lang="en-US" sz="900" smtClean="0"/>
              <a:t>From “Study and Perspectives of the OECD/NEA Working Party on Nuclear Criticality Safety Projects,” M.C. Brady-Rapp, et al., 1999.</a:t>
            </a:r>
          </a:p>
        </p:txBody>
      </p:sp>
      <p:pic>
        <p:nvPicPr>
          <p:cNvPr id="18436" name="Picture 4"/>
          <p:cNvPicPr>
            <a:picLocks noChangeAspect="1" noChangeArrowheads="1"/>
          </p:cNvPicPr>
          <p:nvPr/>
        </p:nvPicPr>
        <p:blipFill>
          <a:blip r:embed="rId3" cstate="print"/>
          <a:srcRect/>
          <a:stretch>
            <a:fillRect/>
          </a:stretch>
        </p:blipFill>
        <p:spPr bwMode="auto">
          <a:xfrm>
            <a:off x="990600" y="1562100"/>
            <a:ext cx="7292975" cy="427513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sz="4000" smtClean="0"/>
              <a:t>USA: LACEF at Los Alamos</a:t>
            </a:r>
          </a:p>
        </p:txBody>
      </p:sp>
      <p:sp>
        <p:nvSpPr>
          <p:cNvPr id="166915" name="Rectangle 3"/>
          <p:cNvSpPr>
            <a:spLocks noChangeArrowheads="1"/>
          </p:cNvSpPr>
          <p:nvPr/>
        </p:nvSpPr>
        <p:spPr bwMode="auto">
          <a:xfrm>
            <a:off x="492125" y="1366838"/>
            <a:ext cx="8408988" cy="4570412"/>
          </a:xfrm>
          <a:prstGeom prst="rect">
            <a:avLst/>
          </a:prstGeom>
          <a:noFill/>
          <a:ln w="9525">
            <a:noFill/>
            <a:miter lim="800000"/>
            <a:headEnd/>
            <a:tailEnd/>
          </a:ln>
          <a:effectLst/>
        </p:spPr>
        <p:txBody>
          <a:bodyPr lIns="92075" tIns="46038" rIns="92075" bIns="46038"/>
          <a:lstStyle/>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Los Alamos Critical Experiments Facility</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“Pajarito site” or “TA-18”</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Most of the experiments</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have been shut down</a:t>
            </a:r>
          </a:p>
        </p:txBody>
      </p:sp>
      <p:pic>
        <p:nvPicPr>
          <p:cNvPr id="22532" name="Picture 4"/>
          <p:cNvPicPr>
            <a:picLocks noChangeAspect="1" noChangeArrowheads="1"/>
          </p:cNvPicPr>
          <p:nvPr/>
        </p:nvPicPr>
        <p:blipFill>
          <a:blip r:embed="rId3" cstate="print"/>
          <a:srcRect/>
          <a:stretch>
            <a:fillRect/>
          </a:stretch>
        </p:blipFill>
        <p:spPr bwMode="auto">
          <a:xfrm>
            <a:off x="4648200" y="2438400"/>
            <a:ext cx="3560763"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defRPr/>
            </a:pPr>
            <a:r>
              <a:rPr lang="en-US" sz="4000" smtClean="0"/>
              <a:t>LANL: Godiva</a:t>
            </a:r>
          </a:p>
        </p:txBody>
      </p:sp>
      <p:sp>
        <p:nvSpPr>
          <p:cNvPr id="168963" name="Rectangle 3"/>
          <p:cNvSpPr>
            <a:spLocks noChangeArrowheads="1"/>
          </p:cNvSpPr>
          <p:nvPr/>
        </p:nvSpPr>
        <p:spPr bwMode="auto">
          <a:xfrm>
            <a:off x="492125" y="1366838"/>
            <a:ext cx="8408988" cy="4570412"/>
          </a:xfrm>
          <a:prstGeom prst="rect">
            <a:avLst/>
          </a:prstGeom>
          <a:noFill/>
          <a:ln w="9525">
            <a:noFill/>
            <a:miter lim="800000"/>
            <a:headEnd/>
            <a:tailEnd/>
          </a:ln>
          <a:effectLst/>
        </p:spPr>
        <p:txBody>
          <a:bodyPr lIns="92075" tIns="46038" rIns="92075" bIns="46038"/>
          <a:lstStyle/>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94% enriched Uranium</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r=8.7407</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rho=18.74 g/cc</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p:txBody>
      </p:sp>
      <p:pic>
        <p:nvPicPr>
          <p:cNvPr id="23556" name="Picture 4"/>
          <p:cNvPicPr>
            <a:picLocks noChangeAspect="1" noChangeArrowheads="1"/>
          </p:cNvPicPr>
          <p:nvPr/>
        </p:nvPicPr>
        <p:blipFill>
          <a:blip r:embed="rId3" cstate="print"/>
          <a:srcRect/>
          <a:stretch>
            <a:fillRect/>
          </a:stretch>
        </p:blipFill>
        <p:spPr bwMode="auto">
          <a:xfrm>
            <a:off x="3733800" y="1981200"/>
            <a:ext cx="303212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defRPr/>
            </a:pPr>
            <a:r>
              <a:rPr lang="en-US" sz="4000" smtClean="0"/>
              <a:t>LANL: COMET</a:t>
            </a:r>
          </a:p>
        </p:txBody>
      </p:sp>
      <p:sp>
        <p:nvSpPr>
          <p:cNvPr id="171011" name="Rectangle 3"/>
          <p:cNvSpPr>
            <a:spLocks noChangeArrowheads="1"/>
          </p:cNvSpPr>
          <p:nvPr/>
        </p:nvSpPr>
        <p:spPr bwMode="auto">
          <a:xfrm>
            <a:off x="492125" y="1366838"/>
            <a:ext cx="8408988" cy="4570412"/>
          </a:xfrm>
          <a:prstGeom prst="rect">
            <a:avLst/>
          </a:prstGeom>
          <a:noFill/>
          <a:ln w="9525">
            <a:noFill/>
            <a:miter lim="800000"/>
            <a:headEnd/>
            <a:tailEnd/>
          </a:ln>
          <a:effectLst/>
        </p:spPr>
        <p:txBody>
          <a:bodyPr lIns="92075" tIns="46038" rIns="92075" bIns="46038"/>
          <a:lstStyle/>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Vertical assembly </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machine</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Shown here with the</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ZEUS assembly (2002)</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p:txBody>
      </p:sp>
      <p:pic>
        <p:nvPicPr>
          <p:cNvPr id="24580" name="Picture 4"/>
          <p:cNvPicPr>
            <a:picLocks noChangeAspect="1" noChangeArrowheads="1"/>
          </p:cNvPicPr>
          <p:nvPr/>
        </p:nvPicPr>
        <p:blipFill>
          <a:blip r:embed="rId3" cstate="print"/>
          <a:srcRect/>
          <a:stretch>
            <a:fillRect/>
          </a:stretch>
        </p:blipFill>
        <p:spPr bwMode="auto">
          <a:xfrm>
            <a:off x="4267200" y="1828800"/>
            <a:ext cx="4238625" cy="471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defRPr/>
            </a:pPr>
            <a:r>
              <a:rPr lang="en-US" sz="4000" smtClean="0"/>
              <a:t>LANL: Big Ten</a:t>
            </a:r>
          </a:p>
        </p:txBody>
      </p:sp>
      <p:sp>
        <p:nvSpPr>
          <p:cNvPr id="173059" name="Rectangle 3"/>
          <p:cNvSpPr>
            <a:spLocks noChangeArrowheads="1"/>
          </p:cNvSpPr>
          <p:nvPr/>
        </p:nvSpPr>
        <p:spPr bwMode="auto">
          <a:xfrm>
            <a:off x="492125" y="1366838"/>
            <a:ext cx="8408988" cy="4570412"/>
          </a:xfrm>
          <a:prstGeom prst="rect">
            <a:avLst/>
          </a:prstGeom>
          <a:noFill/>
          <a:ln w="9525">
            <a:noFill/>
            <a:miter lim="800000"/>
            <a:headEnd/>
            <a:tailEnd/>
          </a:ln>
          <a:effectLst/>
        </p:spPr>
        <p:txBody>
          <a:bodyPr lIns="92075" tIns="46038" rIns="92075" bIns="46038"/>
          <a:lstStyle/>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Cylindrical core of metal fuel </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10 tons of uranium at</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10% enrichment</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Reflected by </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natural</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uranium</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p:txBody>
      </p:sp>
      <p:pic>
        <p:nvPicPr>
          <p:cNvPr id="25604" name="Picture 4"/>
          <p:cNvPicPr>
            <a:picLocks noChangeAspect="1" noChangeArrowheads="1"/>
          </p:cNvPicPr>
          <p:nvPr/>
        </p:nvPicPr>
        <p:blipFill>
          <a:blip r:embed="rId3" cstate="print"/>
          <a:srcRect/>
          <a:stretch>
            <a:fillRect/>
          </a:stretch>
        </p:blipFill>
        <p:spPr bwMode="auto">
          <a:xfrm>
            <a:off x="3200400" y="2362200"/>
            <a:ext cx="5638800" cy="423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752600" y="57150"/>
            <a:ext cx="7162800" cy="1143000"/>
          </a:xfrm>
        </p:spPr>
        <p:txBody>
          <a:bodyPr/>
          <a:lstStyle/>
          <a:p>
            <a:pPr>
              <a:defRPr/>
            </a:pPr>
            <a:r>
              <a:rPr lang="en-US" sz="4000" smtClean="0"/>
              <a:t>LANL: Jezebel</a:t>
            </a:r>
          </a:p>
        </p:txBody>
      </p:sp>
      <p:sp>
        <p:nvSpPr>
          <p:cNvPr id="175107" name="Rectangle 3"/>
          <p:cNvSpPr>
            <a:spLocks noChangeArrowheads="1"/>
          </p:cNvSpPr>
          <p:nvPr/>
        </p:nvSpPr>
        <p:spPr bwMode="auto">
          <a:xfrm>
            <a:off x="492125" y="1366838"/>
            <a:ext cx="8408988" cy="4570412"/>
          </a:xfrm>
          <a:prstGeom prst="rect">
            <a:avLst/>
          </a:prstGeom>
          <a:noFill/>
          <a:ln w="9525">
            <a:noFill/>
            <a:miter lim="800000"/>
            <a:headEnd/>
            <a:tailEnd/>
          </a:ln>
          <a:effectLst/>
        </p:spPr>
        <p:txBody>
          <a:bodyPr lIns="92075" tIns="46038" rIns="92075" bIns="46038"/>
          <a:lstStyle/>
          <a:p>
            <a:pPr marL="533400" indent="-533400">
              <a:spcBef>
                <a:spcPct val="20000"/>
              </a:spcBef>
              <a:buClr>
                <a:schemeClr val="hlink"/>
              </a:buClr>
              <a:buSzPct val="75000"/>
              <a:buFont typeface="Wingdings" pitchFamily="2" charset="2"/>
              <a:buNone/>
              <a:defRPr/>
            </a:pPr>
            <a:r>
              <a:rPr lang="en-US" sz="2800" dirty="0">
                <a:effectLst>
                  <a:outerShdw blurRad="38100" dist="38100" dir="2700000" algn="tl">
                    <a:srgbClr val="C0C0C0"/>
                  </a:outerShdw>
                </a:effectLst>
                <a:latin typeface="Times New Roman" pitchFamily="18" charset="0"/>
              </a:rPr>
              <a:t>3 in series of bare spheres</a:t>
            </a:r>
          </a:p>
          <a:p>
            <a:pPr marL="533400" indent="-533400">
              <a:spcBef>
                <a:spcPct val="20000"/>
              </a:spcBef>
              <a:buClr>
                <a:schemeClr val="hlink"/>
              </a:buClr>
              <a:buSzPct val="75000"/>
              <a:buFont typeface="Wingdings" pitchFamily="2" charset="2"/>
              <a:buNone/>
              <a:defRPr/>
            </a:pPr>
            <a:endParaRPr lang="en-US" sz="2800" dirty="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dirty="0">
                <a:effectLst>
                  <a:outerShdw blurRad="38100" dist="38100" dir="2700000" algn="tl">
                    <a:srgbClr val="C0C0C0"/>
                  </a:outerShdw>
                </a:effectLst>
                <a:latin typeface="Times New Roman" pitchFamily="18" charset="0"/>
              </a:rPr>
              <a:t>Pu-239 Jezebel</a:t>
            </a:r>
          </a:p>
          <a:p>
            <a:pPr marL="914400" lvl="1" indent="-457200">
              <a:spcBef>
                <a:spcPct val="20000"/>
              </a:spcBef>
              <a:buClr>
                <a:schemeClr val="hlink"/>
              </a:buClr>
              <a:buSzPct val="75000"/>
              <a:buFont typeface="Wingdings" pitchFamily="2" charset="2"/>
              <a:buChar char="§"/>
              <a:defRPr/>
            </a:pPr>
            <a:r>
              <a:rPr lang="en-US" dirty="0">
                <a:effectLst>
                  <a:outerShdw blurRad="38100" dist="38100" dir="2700000" algn="tl">
                    <a:srgbClr val="C0C0C0"/>
                  </a:outerShdw>
                </a:effectLst>
                <a:latin typeface="Times New Roman" pitchFamily="18" charset="0"/>
              </a:rPr>
              <a:t>2.45% Pu-240</a:t>
            </a:r>
          </a:p>
          <a:p>
            <a:pPr marL="533400" indent="-533400">
              <a:spcBef>
                <a:spcPct val="20000"/>
              </a:spcBef>
              <a:buClr>
                <a:schemeClr val="hlink"/>
              </a:buClr>
              <a:buSzPct val="75000"/>
              <a:buFont typeface="Wingdings" pitchFamily="2" charset="2"/>
              <a:buNone/>
              <a:defRPr/>
            </a:pPr>
            <a:r>
              <a:rPr lang="en-US" sz="2800" dirty="0">
                <a:effectLst>
                  <a:outerShdw blurRad="38100" dist="38100" dir="2700000" algn="tl">
                    <a:srgbClr val="C0C0C0"/>
                  </a:outerShdw>
                </a:effectLst>
                <a:latin typeface="Times New Roman" pitchFamily="18" charset="0"/>
              </a:rPr>
              <a:t>Pu-240 Jezebel</a:t>
            </a:r>
          </a:p>
          <a:p>
            <a:pPr marL="914400" lvl="1" indent="-457200">
              <a:spcBef>
                <a:spcPct val="20000"/>
              </a:spcBef>
              <a:buClr>
                <a:schemeClr val="hlink"/>
              </a:buClr>
              <a:buSzPct val="75000"/>
              <a:buFont typeface="Wingdings" pitchFamily="2" charset="2"/>
              <a:buChar char="§"/>
              <a:defRPr/>
            </a:pPr>
            <a:r>
              <a:rPr lang="en-US" dirty="0">
                <a:effectLst>
                  <a:outerShdw blurRad="38100" dist="38100" dir="2700000" algn="tl">
                    <a:srgbClr val="C0C0C0"/>
                  </a:outerShdw>
                </a:effectLst>
                <a:latin typeface="Times New Roman" pitchFamily="18" charset="0"/>
              </a:rPr>
              <a:t>20.1% Pu-240</a:t>
            </a:r>
          </a:p>
          <a:p>
            <a:pPr marL="533400" indent="-533400">
              <a:spcBef>
                <a:spcPct val="20000"/>
              </a:spcBef>
              <a:buClr>
                <a:schemeClr val="hlink"/>
              </a:buClr>
              <a:buSzPct val="75000"/>
              <a:buFont typeface="Wingdings" pitchFamily="2" charset="2"/>
              <a:buNone/>
              <a:defRPr/>
            </a:pPr>
            <a:r>
              <a:rPr lang="en-US" sz="2800" dirty="0" smtClean="0">
                <a:effectLst>
                  <a:outerShdw blurRad="38100" dist="38100" dir="2700000" algn="tl">
                    <a:srgbClr val="C0C0C0"/>
                  </a:outerShdw>
                </a:effectLst>
                <a:latin typeface="Times New Roman" pitchFamily="18" charset="0"/>
              </a:rPr>
              <a:t>U-233 </a:t>
            </a:r>
            <a:r>
              <a:rPr lang="en-US" sz="2800" dirty="0">
                <a:effectLst>
                  <a:outerShdw blurRad="38100" dist="38100" dir="2700000" algn="tl">
                    <a:srgbClr val="C0C0C0"/>
                  </a:outerShdw>
                </a:effectLst>
                <a:latin typeface="Times New Roman" pitchFamily="18" charset="0"/>
              </a:rPr>
              <a:t>Jezebel</a:t>
            </a:r>
          </a:p>
        </p:txBody>
      </p:sp>
      <p:pic>
        <p:nvPicPr>
          <p:cNvPr id="26628" name="Picture 4"/>
          <p:cNvPicPr>
            <a:picLocks noChangeAspect="1" noChangeArrowheads="1"/>
          </p:cNvPicPr>
          <p:nvPr/>
        </p:nvPicPr>
        <p:blipFill>
          <a:blip r:embed="rId3" cstate="print"/>
          <a:srcRect/>
          <a:stretch>
            <a:fillRect/>
          </a:stretch>
        </p:blipFill>
        <p:spPr bwMode="auto">
          <a:xfrm>
            <a:off x="4743450" y="882650"/>
            <a:ext cx="4400550" cy="597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defRPr/>
            </a:pPr>
            <a:r>
              <a:rPr lang="en-US" sz="4000" smtClean="0"/>
              <a:t>LANL: SHEBA</a:t>
            </a:r>
          </a:p>
        </p:txBody>
      </p:sp>
      <p:sp>
        <p:nvSpPr>
          <p:cNvPr id="177155" name="Rectangle 3"/>
          <p:cNvSpPr>
            <a:spLocks noChangeArrowheads="1"/>
          </p:cNvSpPr>
          <p:nvPr/>
        </p:nvSpPr>
        <p:spPr bwMode="auto">
          <a:xfrm>
            <a:off x="457200" y="1143000"/>
            <a:ext cx="8408988" cy="4570413"/>
          </a:xfrm>
          <a:prstGeom prst="rect">
            <a:avLst/>
          </a:prstGeom>
          <a:noFill/>
          <a:ln w="9525">
            <a:noFill/>
            <a:miter lim="800000"/>
            <a:headEnd/>
            <a:tailEnd/>
          </a:ln>
          <a:effectLst/>
        </p:spPr>
        <p:txBody>
          <a:bodyPr lIns="92075" tIns="46038" rIns="92075" bIns="46038"/>
          <a:lstStyle/>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“Solution High-Energy Burst Assembly”</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Critical assembly of 5% </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enriched uranyl fluoride</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Solution normally </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stored in 4 tanks</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under the assembly</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p:txBody>
      </p:sp>
      <p:pic>
        <p:nvPicPr>
          <p:cNvPr id="27652" name="Picture 4"/>
          <p:cNvPicPr>
            <a:picLocks noChangeAspect="1" noChangeArrowheads="1"/>
          </p:cNvPicPr>
          <p:nvPr/>
        </p:nvPicPr>
        <p:blipFill>
          <a:blip r:embed="rId3" cstate="print"/>
          <a:srcRect/>
          <a:stretch>
            <a:fillRect/>
          </a:stretch>
        </p:blipFill>
        <p:spPr bwMode="auto">
          <a:xfrm>
            <a:off x="4495800" y="1752600"/>
            <a:ext cx="4648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en-US" sz="4000" smtClean="0"/>
              <a:t>USA: SFSX at Sandia</a:t>
            </a:r>
          </a:p>
        </p:txBody>
      </p:sp>
      <p:sp>
        <p:nvSpPr>
          <p:cNvPr id="179203" name="Rectangle 3"/>
          <p:cNvSpPr>
            <a:spLocks noChangeArrowheads="1"/>
          </p:cNvSpPr>
          <p:nvPr/>
        </p:nvSpPr>
        <p:spPr bwMode="auto">
          <a:xfrm>
            <a:off x="492125" y="1366838"/>
            <a:ext cx="8408988" cy="4570412"/>
          </a:xfrm>
          <a:prstGeom prst="rect">
            <a:avLst/>
          </a:prstGeom>
          <a:noFill/>
          <a:ln w="9525">
            <a:noFill/>
            <a:miter lim="800000"/>
            <a:headEnd/>
            <a:tailEnd/>
          </a:ln>
          <a:effectLst/>
        </p:spPr>
        <p:txBody>
          <a:bodyPr lIns="92075" tIns="46038" rIns="92075" bIns="46038"/>
          <a:lstStyle/>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 Spent Fuel Safety Experiment</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Burnup effect on k-eff and</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axial burnup profiles</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Burned 3% fuel from </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Calvert Cliffs + fresh 4.31%</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BUCCX (burnup credit critical</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experiment) in 2002</a:t>
            </a:r>
          </a:p>
        </p:txBody>
      </p:sp>
      <p:pic>
        <p:nvPicPr>
          <p:cNvPr id="28676" name="Picture 4"/>
          <p:cNvPicPr>
            <a:picLocks noChangeAspect="1" noChangeArrowheads="1"/>
          </p:cNvPicPr>
          <p:nvPr/>
        </p:nvPicPr>
        <p:blipFill>
          <a:blip r:embed="rId3" cstate="print"/>
          <a:srcRect/>
          <a:stretch>
            <a:fillRect/>
          </a:stretch>
        </p:blipFill>
        <p:spPr bwMode="auto">
          <a:xfrm>
            <a:off x="5334000" y="2133600"/>
            <a:ext cx="3619500"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666750" y="1543050"/>
            <a:ext cx="7772400" cy="4486275"/>
          </a:xfrm>
        </p:spPr>
        <p:txBody>
          <a:bodyPr anchor="ctr"/>
          <a:lstStyle/>
          <a:p>
            <a:pPr algn="ctr">
              <a:buNone/>
              <a:defRPr/>
            </a:pPr>
            <a:r>
              <a:rPr lang="en-US" sz="4400" dirty="0" smtClean="0"/>
              <a:t>Critical Experiments</a:t>
            </a:r>
          </a:p>
          <a:p>
            <a:pPr>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defRPr/>
            </a:pPr>
            <a:r>
              <a:rPr lang="en-US" sz="4000" smtClean="0"/>
              <a:t>USA: ZPPR at Argonne West</a:t>
            </a:r>
          </a:p>
        </p:txBody>
      </p:sp>
      <p:sp>
        <p:nvSpPr>
          <p:cNvPr id="181251" name="Rectangle 3"/>
          <p:cNvSpPr>
            <a:spLocks noChangeArrowheads="1"/>
          </p:cNvSpPr>
          <p:nvPr/>
        </p:nvSpPr>
        <p:spPr bwMode="auto">
          <a:xfrm>
            <a:off x="492125" y="1366838"/>
            <a:ext cx="8408988" cy="4570412"/>
          </a:xfrm>
          <a:prstGeom prst="rect">
            <a:avLst/>
          </a:prstGeom>
          <a:noFill/>
          <a:ln w="9525">
            <a:noFill/>
            <a:miter lim="800000"/>
            <a:headEnd/>
            <a:tailEnd/>
          </a:ln>
          <a:effectLst/>
        </p:spPr>
        <p:txBody>
          <a:bodyPr lIns="92075" tIns="46038" rIns="92075" bIns="46038"/>
          <a:lstStyle/>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 Zero Power Physics Reactor</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“Split-table” type reactor</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Fuel put in “drawers”</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of arrays that were</a:t>
            </a: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then moved together </a:t>
            </a:r>
          </a:p>
          <a:p>
            <a:pPr marL="533400" indent="-533400">
              <a:spcBef>
                <a:spcPct val="20000"/>
              </a:spcBef>
              <a:buClr>
                <a:schemeClr val="hlink"/>
              </a:buClr>
              <a:buSzPct val="75000"/>
              <a:buFont typeface="Wingdings" pitchFamily="2" charset="2"/>
              <a:buNone/>
              <a:defRPr/>
            </a:pPr>
            <a:endParaRPr lang="en-US" sz="2800">
              <a:effectLst>
                <a:outerShdw blurRad="38100" dist="38100" dir="2700000" algn="tl">
                  <a:srgbClr val="C0C0C0"/>
                </a:outerShdw>
              </a:effectLst>
              <a:latin typeface="Times New Roman" pitchFamily="18" charset="0"/>
            </a:endParaRPr>
          </a:p>
          <a:p>
            <a:pPr marL="533400" indent="-533400">
              <a:spcBef>
                <a:spcPct val="20000"/>
              </a:spcBef>
              <a:buClr>
                <a:schemeClr val="hlink"/>
              </a:buClr>
              <a:buSzPct val="75000"/>
              <a:buFont typeface="Wingdings" pitchFamily="2" charset="2"/>
              <a:buNone/>
              <a:defRPr/>
            </a:pPr>
            <a:r>
              <a:rPr lang="en-US" sz="2800">
                <a:effectLst>
                  <a:outerShdw blurRad="38100" dist="38100" dir="2700000" algn="tl">
                    <a:srgbClr val="C0C0C0"/>
                  </a:outerShdw>
                </a:effectLst>
                <a:latin typeface="Times New Roman" pitchFamily="18" charset="0"/>
              </a:rPr>
              <a:t>Shut down in 1990</a:t>
            </a:r>
          </a:p>
        </p:txBody>
      </p:sp>
      <p:pic>
        <p:nvPicPr>
          <p:cNvPr id="29700" name="Picture 4"/>
          <p:cNvPicPr>
            <a:picLocks noChangeAspect="1" noChangeArrowheads="1"/>
          </p:cNvPicPr>
          <p:nvPr/>
        </p:nvPicPr>
        <p:blipFill>
          <a:blip r:embed="rId3" cstate="print"/>
          <a:srcRect/>
          <a:stretch>
            <a:fillRect/>
          </a:stretch>
        </p:blipFill>
        <p:spPr bwMode="auto">
          <a:xfrm>
            <a:off x="3505200" y="2362200"/>
            <a:ext cx="5638800" cy="4376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666750" y="1543050"/>
            <a:ext cx="7772400" cy="4486275"/>
          </a:xfrm>
        </p:spPr>
        <p:txBody>
          <a:bodyPr anchor="ctr"/>
          <a:lstStyle/>
          <a:p>
            <a:pPr algn="ctr">
              <a:buNone/>
              <a:defRPr/>
            </a:pPr>
            <a:r>
              <a:rPr lang="en-US" sz="4400" dirty="0" smtClean="0"/>
              <a:t>Validation</a:t>
            </a:r>
          </a:p>
          <a:p>
            <a:pPr>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a:defRPr/>
            </a:pPr>
            <a:r>
              <a:rPr lang="en-US" dirty="0" smtClean="0"/>
              <a:t>V&amp;V			</a:t>
            </a:r>
          </a:p>
        </p:txBody>
      </p:sp>
      <p:sp>
        <p:nvSpPr>
          <p:cNvPr id="361475" name="Rectangle 3"/>
          <p:cNvSpPr>
            <a:spLocks noGrp="1" noChangeArrowheads="1"/>
          </p:cNvSpPr>
          <p:nvPr>
            <p:ph type="body" idx="1"/>
          </p:nvPr>
        </p:nvSpPr>
        <p:spPr/>
        <p:txBody>
          <a:bodyPr/>
          <a:lstStyle/>
          <a:p>
            <a:pPr>
              <a:lnSpc>
                <a:spcPct val="90000"/>
              </a:lnSpc>
              <a:buNone/>
              <a:defRPr/>
            </a:pPr>
            <a:r>
              <a:rPr lang="en-US" dirty="0" smtClean="0"/>
              <a:t>Motivation: IF you use a </a:t>
            </a:r>
            <a:r>
              <a:rPr lang="en-US" dirty="0" err="1" smtClean="0"/>
              <a:t>calculational</a:t>
            </a:r>
            <a:r>
              <a:rPr lang="en-US" dirty="0" smtClean="0"/>
              <a:t> method to answer the question “Is it safe?”</a:t>
            </a:r>
          </a:p>
          <a:p>
            <a:pPr>
              <a:lnSpc>
                <a:spcPct val="90000"/>
              </a:lnSpc>
              <a:buNone/>
              <a:defRPr/>
            </a:pPr>
            <a:endParaRPr lang="en-US" dirty="0" smtClean="0"/>
          </a:p>
          <a:p>
            <a:pPr>
              <a:lnSpc>
                <a:spcPct val="90000"/>
              </a:lnSpc>
              <a:buNone/>
              <a:defRPr/>
            </a:pPr>
            <a:r>
              <a:rPr lang="en-US" dirty="0" smtClean="0"/>
              <a:t>THEN</a:t>
            </a:r>
          </a:p>
          <a:p>
            <a:pPr>
              <a:lnSpc>
                <a:spcPct val="90000"/>
              </a:lnSpc>
              <a:buNone/>
              <a:defRPr/>
            </a:pPr>
            <a:endParaRPr lang="en-US" dirty="0" smtClean="0"/>
          </a:p>
          <a:p>
            <a:pPr>
              <a:lnSpc>
                <a:spcPct val="90000"/>
              </a:lnSpc>
              <a:buNone/>
              <a:defRPr/>
            </a:pPr>
            <a:r>
              <a:rPr lang="en-US" dirty="0" smtClean="0"/>
              <a:t>You must verify and validate the method.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a:defRPr/>
            </a:pPr>
            <a:r>
              <a:rPr lang="en-US" sz="4000" dirty="0" smtClean="0"/>
              <a:t>Verification: Compare </a:t>
            </a:r>
            <a:r>
              <a:rPr lang="en-US" sz="4000" dirty="0" err="1" smtClean="0"/>
              <a:t>vs</a:t>
            </a:r>
            <a:r>
              <a:rPr lang="en-US" sz="4000" dirty="0" smtClean="0"/>
              <a:t> Theory</a:t>
            </a:r>
          </a:p>
        </p:txBody>
      </p:sp>
      <p:sp>
        <p:nvSpPr>
          <p:cNvPr id="361475" name="Rectangle 3"/>
          <p:cNvSpPr>
            <a:spLocks noGrp="1" noChangeArrowheads="1"/>
          </p:cNvSpPr>
          <p:nvPr>
            <p:ph type="body" idx="1"/>
          </p:nvPr>
        </p:nvSpPr>
        <p:spPr/>
        <p:txBody>
          <a:bodyPr/>
          <a:lstStyle/>
          <a:p>
            <a:pPr>
              <a:lnSpc>
                <a:spcPct val="90000"/>
              </a:lnSpc>
              <a:buNone/>
              <a:defRPr/>
            </a:pPr>
            <a:r>
              <a:rPr lang="en-US" dirty="0" smtClean="0"/>
              <a:t>Motivation: If computer program used, make sure the program is working as intended</a:t>
            </a:r>
          </a:p>
          <a:p>
            <a:pPr>
              <a:lnSpc>
                <a:spcPct val="90000"/>
              </a:lnSpc>
              <a:buNone/>
              <a:defRPr/>
            </a:pPr>
            <a:endParaRPr lang="en-US" dirty="0" smtClean="0"/>
          </a:p>
          <a:p>
            <a:pPr>
              <a:lnSpc>
                <a:spcPct val="90000"/>
              </a:lnSpc>
              <a:defRPr/>
            </a:pPr>
            <a:r>
              <a:rPr lang="en-US" dirty="0" smtClean="0"/>
              <a:t>Get same answer as </a:t>
            </a:r>
            <a:r>
              <a:rPr lang="en-US" u="sng" dirty="0" smtClean="0"/>
              <a:t>test problems</a:t>
            </a:r>
            <a:r>
              <a:rPr lang="en-US" dirty="0" smtClean="0"/>
              <a:t> provided by developer</a:t>
            </a:r>
          </a:p>
          <a:p>
            <a:pPr>
              <a:lnSpc>
                <a:spcPct val="90000"/>
              </a:lnSpc>
              <a:defRPr/>
            </a:pPr>
            <a:r>
              <a:rPr lang="en-US" dirty="0" smtClean="0"/>
              <a:t>Comparison to previous version of code (if you have one)</a:t>
            </a:r>
          </a:p>
          <a:p>
            <a:pPr>
              <a:lnSpc>
                <a:spcPct val="90000"/>
              </a:lnSpc>
              <a:defRPr/>
            </a:pPr>
            <a:r>
              <a:rPr lang="en-US" dirty="0" smtClean="0"/>
              <a:t>Repeat after “any changes to the computer program”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a:defRPr/>
            </a:pPr>
            <a:r>
              <a:rPr lang="en-US" smtClean="0"/>
              <a:t>Validation: Definition</a:t>
            </a:r>
          </a:p>
        </p:txBody>
      </p:sp>
      <p:sp>
        <p:nvSpPr>
          <p:cNvPr id="361475" name="Rectangle 3"/>
          <p:cNvSpPr>
            <a:spLocks noGrp="1" noChangeArrowheads="1"/>
          </p:cNvSpPr>
          <p:nvPr>
            <p:ph type="body" idx="1"/>
          </p:nvPr>
        </p:nvSpPr>
        <p:spPr/>
        <p:txBody>
          <a:bodyPr/>
          <a:lstStyle/>
          <a:p>
            <a:pPr>
              <a:lnSpc>
                <a:spcPct val="90000"/>
              </a:lnSpc>
              <a:defRPr/>
            </a:pPr>
            <a:r>
              <a:rPr lang="en-US" smtClean="0"/>
              <a:t>Indication of reliability of calculation vs. reality</a:t>
            </a:r>
          </a:p>
          <a:p>
            <a:pPr>
              <a:lnSpc>
                <a:spcPct val="90000"/>
              </a:lnSpc>
              <a:defRPr/>
            </a:pPr>
            <a:r>
              <a:rPr lang="en-US" smtClean="0"/>
              <a:t>How far do we trust the calculational method and under what conditions?</a:t>
            </a:r>
          </a:p>
          <a:p>
            <a:pPr>
              <a:lnSpc>
                <a:spcPct val="90000"/>
              </a:lnSpc>
              <a:defRPr/>
            </a:pPr>
            <a:r>
              <a:rPr lang="en-US" smtClean="0"/>
              <a:t>vs. Verification = Indication of reliability that the mathematical operations are being performed as expected</a:t>
            </a:r>
          </a:p>
          <a:p>
            <a:pPr lvl="1">
              <a:lnSpc>
                <a:spcPct val="90000"/>
              </a:lnSpc>
              <a:defRPr/>
            </a:pPr>
            <a:r>
              <a:rPr lang="en-US" smtClean="0"/>
              <a:t>Use sample problems from vendor</a:t>
            </a:r>
          </a:p>
        </p:txBody>
      </p:sp>
    </p:spTree>
    <p:extLst>
      <p:ext uri="{BB962C8B-B14F-4D97-AF65-F5344CB8AC3E}">
        <p14:creationId xmlns:p14="http://schemas.microsoft.com/office/powerpoint/2010/main" val="2075040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a:defRPr/>
            </a:pPr>
            <a:r>
              <a:rPr lang="en-US" smtClean="0"/>
              <a:t>Validation: Def. (cont’d)</a:t>
            </a:r>
          </a:p>
        </p:txBody>
      </p:sp>
      <p:sp>
        <p:nvSpPr>
          <p:cNvPr id="362499" name="Rectangle 3"/>
          <p:cNvSpPr>
            <a:spLocks noGrp="1" noChangeArrowheads="1"/>
          </p:cNvSpPr>
          <p:nvPr>
            <p:ph type="body" idx="1"/>
          </p:nvPr>
        </p:nvSpPr>
        <p:spPr>
          <a:xfrm>
            <a:off x="685800" y="1485900"/>
            <a:ext cx="7772400" cy="4114800"/>
          </a:xfrm>
        </p:spPr>
        <p:txBody>
          <a:bodyPr/>
          <a:lstStyle/>
          <a:p>
            <a:pPr>
              <a:defRPr/>
            </a:pPr>
            <a:r>
              <a:rPr lang="en-US" sz="2800" dirty="0" smtClean="0"/>
              <a:t>Applies to code AND data</a:t>
            </a:r>
          </a:p>
          <a:p>
            <a:pPr lvl="1">
              <a:defRPr/>
            </a:pPr>
            <a:r>
              <a:rPr lang="en-US" sz="2400" dirty="0" smtClean="0"/>
              <a:t>WRONG: “We validated KENO-Va.”</a:t>
            </a:r>
          </a:p>
          <a:p>
            <a:pPr lvl="1">
              <a:defRPr/>
            </a:pPr>
            <a:r>
              <a:rPr lang="en-US" sz="2400" dirty="0" smtClean="0"/>
              <a:t>RIGHT: “We validated KENO-</a:t>
            </a:r>
            <a:r>
              <a:rPr lang="en-US" sz="2400" dirty="0" err="1" smtClean="0"/>
              <a:t>Va</a:t>
            </a:r>
            <a:r>
              <a:rPr lang="en-US" sz="2400" dirty="0" smtClean="0"/>
              <a:t> using the standard 238 group library.”</a:t>
            </a:r>
          </a:p>
          <a:p>
            <a:pPr>
              <a:defRPr/>
            </a:pPr>
            <a:r>
              <a:rPr lang="en-US" sz="2800" dirty="0" smtClean="0"/>
              <a:t>Bottom line: “Conditions predicted to be subcritical would be expected to be subcritical.”</a:t>
            </a:r>
          </a:p>
          <a:p>
            <a:pPr lvl="1">
              <a:defRPr/>
            </a:pPr>
            <a:r>
              <a:rPr lang="en-US" sz="2400" dirty="0" smtClean="0"/>
              <a:t>NOT vice versa.</a:t>
            </a:r>
          </a:p>
          <a:p>
            <a:pPr lvl="1">
              <a:defRPr/>
            </a:pPr>
            <a:r>
              <a:rPr lang="en-US" sz="2400" dirty="0" smtClean="0"/>
              <a:t>Not accuracy, but reliability (conservatism) in a particular direction.</a:t>
            </a:r>
          </a:p>
        </p:txBody>
      </p:sp>
    </p:spTree>
    <p:extLst>
      <p:ext uri="{BB962C8B-B14F-4D97-AF65-F5344CB8AC3E}">
        <p14:creationId xmlns:p14="http://schemas.microsoft.com/office/powerpoint/2010/main" val="85323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a:defRPr/>
            </a:pPr>
            <a:r>
              <a:rPr lang="en-US" sz="4000" dirty="0" smtClean="0"/>
              <a:t>Validation: Compare vs. Reality</a:t>
            </a:r>
          </a:p>
        </p:txBody>
      </p:sp>
      <p:sp>
        <p:nvSpPr>
          <p:cNvPr id="361475" name="Rectangle 3"/>
          <p:cNvSpPr>
            <a:spLocks noGrp="1" noChangeArrowheads="1"/>
          </p:cNvSpPr>
          <p:nvPr>
            <p:ph type="body" idx="1"/>
          </p:nvPr>
        </p:nvSpPr>
        <p:spPr>
          <a:xfrm>
            <a:off x="0" y="1314450"/>
            <a:ext cx="9144000" cy="4114800"/>
          </a:xfrm>
        </p:spPr>
        <p:txBody>
          <a:bodyPr/>
          <a:lstStyle/>
          <a:p>
            <a:pPr>
              <a:lnSpc>
                <a:spcPct val="90000"/>
              </a:lnSpc>
              <a:buNone/>
              <a:defRPr/>
            </a:pPr>
            <a:r>
              <a:rPr lang="en-US" dirty="0" smtClean="0"/>
              <a:t>Steps:</a:t>
            </a:r>
          </a:p>
          <a:p>
            <a:pPr>
              <a:lnSpc>
                <a:spcPct val="90000"/>
              </a:lnSpc>
              <a:defRPr/>
            </a:pPr>
            <a:r>
              <a:rPr lang="en-US" dirty="0" smtClean="0"/>
              <a:t>Establish </a:t>
            </a:r>
            <a:r>
              <a:rPr lang="en-US" b="1" u="sng" dirty="0" smtClean="0"/>
              <a:t>bias</a:t>
            </a:r>
            <a:r>
              <a:rPr lang="en-US" dirty="0" smtClean="0"/>
              <a:t> by correlating the results of using the method on “critical or exponential” experiments</a:t>
            </a:r>
          </a:p>
          <a:p>
            <a:pPr lvl="1">
              <a:lnSpc>
                <a:spcPct val="90000"/>
              </a:lnSpc>
              <a:defRPr/>
            </a:pPr>
            <a:r>
              <a:rPr lang="en-US" dirty="0" smtClean="0"/>
              <a:t>Usually this is the deviation of k-</a:t>
            </a:r>
            <a:r>
              <a:rPr lang="en-US" dirty="0" err="1" smtClean="0"/>
              <a:t>eff</a:t>
            </a:r>
            <a:r>
              <a:rPr lang="en-US" dirty="0" smtClean="0"/>
              <a:t> from unity</a:t>
            </a:r>
          </a:p>
          <a:p>
            <a:pPr>
              <a:lnSpc>
                <a:spcPct val="90000"/>
              </a:lnSpc>
              <a:defRPr/>
            </a:pPr>
            <a:r>
              <a:rPr lang="en-US" dirty="0" smtClean="0"/>
              <a:t>Establish </a:t>
            </a:r>
            <a:r>
              <a:rPr lang="en-US" b="1" u="sng" dirty="0" smtClean="0"/>
              <a:t>bias uncertainty</a:t>
            </a:r>
            <a:r>
              <a:rPr lang="en-US" dirty="0" smtClean="0"/>
              <a:t> due to:</a:t>
            </a:r>
          </a:p>
          <a:p>
            <a:pPr lvl="1">
              <a:lnSpc>
                <a:spcPct val="90000"/>
              </a:lnSpc>
              <a:defRPr/>
            </a:pPr>
            <a:r>
              <a:rPr lang="en-US" dirty="0" smtClean="0"/>
              <a:t>Uncertainties in experimental conditions</a:t>
            </a:r>
          </a:p>
          <a:p>
            <a:pPr lvl="1">
              <a:lnSpc>
                <a:spcPct val="90000"/>
              </a:lnSpc>
              <a:defRPr/>
            </a:pPr>
            <a:r>
              <a:rPr lang="en-US" dirty="0" smtClean="0"/>
              <a:t>Lack of accuracy and precision in method</a:t>
            </a:r>
          </a:p>
          <a:p>
            <a:pPr lvl="1">
              <a:lnSpc>
                <a:spcPct val="90000"/>
              </a:lnSpc>
              <a:defRPr/>
            </a:pPr>
            <a:r>
              <a:rPr lang="en-US" dirty="0" smtClean="0"/>
              <a:t>Some multiple (e.g., 3) times the bias standard deviation</a:t>
            </a:r>
          </a:p>
          <a:p>
            <a:pPr>
              <a:lnSpc>
                <a:spcPct val="90000"/>
              </a:lnSpc>
              <a:defRPr/>
            </a:pPr>
            <a:r>
              <a:rPr lang="en-US" dirty="0" smtClean="0"/>
              <a:t>Add additional margin sufficiently large to ensure </a:t>
            </a:r>
            <a:r>
              <a:rPr lang="en-US" dirty="0" err="1" smtClean="0"/>
              <a:t>subcriticality</a:t>
            </a:r>
            <a:r>
              <a:rPr lang="en-US" dirty="0" smtClean="0"/>
              <a:t> (Minimum Subcritical Margin, </a:t>
            </a:r>
            <a:r>
              <a:rPr lang="en-US" b="1" u="sng" dirty="0" smtClean="0"/>
              <a:t>MSM</a:t>
            </a:r>
            <a:r>
              <a:rPr lang="en-US" dirty="0" smtClean="0"/>
              <a:t>)</a:t>
            </a:r>
          </a:p>
          <a:p>
            <a:pPr>
              <a:lnSpc>
                <a:spcPct val="90000"/>
              </a:lnSpc>
              <a:defRPr/>
            </a:pPr>
            <a:r>
              <a:rPr lang="en-US" dirty="0" smtClean="0"/>
              <a:t>Can use trends (we usually don’t)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defRPr/>
            </a:pPr>
            <a:r>
              <a:rPr lang="en-US" smtClean="0"/>
              <a:t>Example: Linear regression</a:t>
            </a:r>
          </a:p>
        </p:txBody>
      </p:sp>
      <p:sp>
        <p:nvSpPr>
          <p:cNvPr id="3076" name="Rectangle 3"/>
          <p:cNvSpPr>
            <a:spLocks noChangeArrowheads="1"/>
          </p:cNvSpPr>
          <p:nvPr/>
        </p:nvSpPr>
        <p:spPr bwMode="auto">
          <a:xfrm>
            <a:off x="0" y="1077913"/>
            <a:ext cx="9144000" cy="0"/>
          </a:xfrm>
          <a:prstGeom prst="rect">
            <a:avLst/>
          </a:prstGeom>
          <a:noFill/>
          <a:ln w="12700">
            <a:noFill/>
            <a:miter lim="800000"/>
            <a:headEnd type="none" w="sm" len="sm"/>
            <a:tailEnd type="none" w="sm" len="sm"/>
          </a:ln>
        </p:spPr>
        <p:txBody>
          <a:bodyPr wrap="none" anchor="ctr">
            <a:spAutoFit/>
          </a:bodyPr>
          <a:lstStyle/>
          <a:p>
            <a:endParaRPr lang="en-US"/>
          </a:p>
        </p:txBody>
      </p:sp>
      <p:graphicFrame>
        <p:nvGraphicFramePr>
          <p:cNvPr id="3074" name="Object 2"/>
          <p:cNvGraphicFramePr>
            <a:graphicFrameLocks noChangeAspect="1"/>
          </p:cNvGraphicFramePr>
          <p:nvPr/>
        </p:nvGraphicFramePr>
        <p:xfrm>
          <a:off x="228600" y="1143000"/>
          <a:ext cx="8915400" cy="5094288"/>
        </p:xfrm>
        <a:graphic>
          <a:graphicData uri="http://schemas.openxmlformats.org/presentationml/2006/ole">
            <mc:AlternateContent xmlns:mc="http://schemas.openxmlformats.org/markup-compatibility/2006">
              <mc:Choice xmlns:v="urn:schemas-microsoft-com:vml" Requires="v">
                <p:oleObj spid="_x0000_s2053" name="Picture" r:id="rId4" imgW="5535168" imgH="3153156" progId="Word.Picture.8">
                  <p:embed/>
                </p:oleObj>
              </mc:Choice>
              <mc:Fallback>
                <p:oleObj name="Picture" r:id="rId4" imgW="5535168" imgH="315315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8915400" cy="5094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4529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defRPr/>
            </a:pPr>
            <a:r>
              <a:rPr lang="en-US" smtClean="0"/>
              <a:t>Picking variables for regression</a:t>
            </a:r>
          </a:p>
        </p:txBody>
      </p:sp>
      <p:pic>
        <p:nvPicPr>
          <p:cNvPr id="39939" name="Picture 3"/>
          <p:cNvPicPr>
            <a:picLocks noChangeAspect="1" noChangeArrowheads="1"/>
          </p:cNvPicPr>
          <p:nvPr/>
        </p:nvPicPr>
        <p:blipFill>
          <a:blip r:embed="rId3" cstate="print"/>
          <a:srcRect/>
          <a:stretch>
            <a:fillRect/>
          </a:stretch>
        </p:blipFill>
        <p:spPr bwMode="auto">
          <a:xfrm>
            <a:off x="876300" y="1638300"/>
            <a:ext cx="7353300" cy="4945063"/>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1431353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pPr>
              <a:defRPr/>
            </a:pPr>
            <a:r>
              <a:rPr lang="en-US" smtClean="0"/>
              <a:t>Other terms of interest</a:t>
            </a:r>
          </a:p>
        </p:txBody>
      </p:sp>
      <p:sp>
        <p:nvSpPr>
          <p:cNvPr id="363523" name="Rectangle 3"/>
          <p:cNvSpPr>
            <a:spLocks noGrp="1" noChangeArrowheads="1"/>
          </p:cNvSpPr>
          <p:nvPr>
            <p:ph type="body" idx="1"/>
          </p:nvPr>
        </p:nvSpPr>
        <p:spPr/>
        <p:txBody>
          <a:bodyPr/>
          <a:lstStyle/>
          <a:p>
            <a:pPr>
              <a:lnSpc>
                <a:spcPct val="90000"/>
              </a:lnSpc>
              <a:defRPr/>
            </a:pPr>
            <a:r>
              <a:rPr lang="en-US" sz="2800" smtClean="0"/>
              <a:t>Upper subcritical limit (“k-safe”) = highest value of calculated k-eff + 2</a:t>
            </a:r>
            <a:r>
              <a:rPr lang="en-US" sz="2800" smtClean="0">
                <a:latin typeface="Symbol" pitchFamily="18" charset="2"/>
              </a:rPr>
              <a:t>s</a:t>
            </a:r>
            <a:r>
              <a:rPr lang="en-US" sz="2800" smtClean="0"/>
              <a:t> that is considered subcritical in evaluation.</a:t>
            </a:r>
          </a:p>
          <a:p>
            <a:pPr lvl="1">
              <a:lnSpc>
                <a:spcPct val="90000"/>
              </a:lnSpc>
              <a:defRPr/>
            </a:pPr>
            <a:r>
              <a:rPr lang="en-US" sz="2400" smtClean="0"/>
              <a:t>U.S.L. = 1 + bias - bias uncertainty - MSM</a:t>
            </a:r>
          </a:p>
          <a:p>
            <a:pPr>
              <a:lnSpc>
                <a:spcPct val="90000"/>
              </a:lnSpc>
              <a:defRPr/>
            </a:pPr>
            <a:r>
              <a:rPr lang="en-US" sz="2800" smtClean="0"/>
              <a:t>Bias = systematic disagreement between calculated and experimental data.</a:t>
            </a:r>
          </a:p>
          <a:p>
            <a:pPr lvl="1">
              <a:lnSpc>
                <a:spcPct val="90000"/>
              </a:lnSpc>
              <a:defRPr/>
            </a:pPr>
            <a:r>
              <a:rPr lang="en-US" sz="2400" smtClean="0"/>
              <a:t>Single sided lower tolerance </a:t>
            </a:r>
            <a:r>
              <a:rPr lang="en-US" sz="2400" u="sng" smtClean="0"/>
              <a:t>limit</a:t>
            </a:r>
            <a:endParaRPr lang="en-US" sz="2400" smtClean="0"/>
          </a:p>
          <a:p>
            <a:pPr lvl="1">
              <a:lnSpc>
                <a:spcPct val="90000"/>
              </a:lnSpc>
              <a:defRPr/>
            </a:pPr>
            <a:r>
              <a:rPr lang="en-US" sz="2400" smtClean="0"/>
              <a:t>Single sided lower tolerance </a:t>
            </a:r>
            <a:r>
              <a:rPr lang="en-US" sz="2400" u="sng" smtClean="0"/>
              <a:t>band</a:t>
            </a:r>
          </a:p>
          <a:p>
            <a:pPr>
              <a:lnSpc>
                <a:spcPct val="90000"/>
              </a:lnSpc>
              <a:defRPr/>
            </a:pPr>
            <a:r>
              <a:rPr lang="en-US" sz="2800" smtClean="0"/>
              <a:t>Calculated as the average calculated k-effective</a:t>
            </a:r>
          </a:p>
        </p:txBody>
      </p:sp>
    </p:spTree>
    <p:extLst>
      <p:ext uri="{BB962C8B-B14F-4D97-AF65-F5344CB8AC3E}">
        <p14:creationId xmlns:p14="http://schemas.microsoft.com/office/powerpoint/2010/main" val="18112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sz="4800" smtClean="0"/>
              <a:t>Discussion of Experiments</a:t>
            </a:r>
          </a:p>
        </p:txBody>
      </p:sp>
      <p:sp>
        <p:nvSpPr>
          <p:cNvPr id="125955" name="Rectangle 3"/>
          <p:cNvSpPr>
            <a:spLocks noGrp="1" noChangeArrowheads="1"/>
          </p:cNvSpPr>
          <p:nvPr>
            <p:ph type="body" idx="1"/>
          </p:nvPr>
        </p:nvSpPr>
        <p:spPr>
          <a:xfrm>
            <a:off x="381000" y="1581150"/>
            <a:ext cx="8763000" cy="5276850"/>
          </a:xfrm>
        </p:spPr>
        <p:txBody>
          <a:bodyPr/>
          <a:lstStyle/>
          <a:p>
            <a:pPr>
              <a:lnSpc>
                <a:spcPct val="80000"/>
              </a:lnSpc>
              <a:defRPr/>
            </a:pPr>
            <a:r>
              <a:rPr lang="en-US" sz="2800" dirty="0" smtClean="0"/>
              <a:t>Critical “Benchmarks”: Tie codes to reality</a:t>
            </a:r>
          </a:p>
          <a:p>
            <a:pPr>
              <a:lnSpc>
                <a:spcPct val="80000"/>
              </a:lnSpc>
              <a:defRPr/>
            </a:pPr>
            <a:r>
              <a:rPr lang="en-US" sz="2800" dirty="0" smtClean="0"/>
              <a:t>Static criticality experiments</a:t>
            </a:r>
          </a:p>
          <a:p>
            <a:pPr lvl="1">
              <a:lnSpc>
                <a:spcPct val="80000"/>
              </a:lnSpc>
              <a:defRPr/>
            </a:pPr>
            <a:r>
              <a:rPr lang="en-US" sz="2400" dirty="0" smtClean="0"/>
              <a:t>Direct application - Requires good fit to your situation</a:t>
            </a:r>
          </a:p>
          <a:p>
            <a:pPr lvl="1">
              <a:lnSpc>
                <a:spcPct val="80000"/>
              </a:lnSpc>
              <a:defRPr/>
            </a:pPr>
            <a:r>
              <a:rPr lang="en-US" sz="2400" dirty="0" smtClean="0"/>
              <a:t>Criticality curves - Typical configurations and materials</a:t>
            </a:r>
          </a:p>
          <a:p>
            <a:pPr lvl="1">
              <a:lnSpc>
                <a:spcPct val="80000"/>
              </a:lnSpc>
              <a:defRPr/>
            </a:pPr>
            <a:r>
              <a:rPr lang="en-US" sz="2400" dirty="0" smtClean="0"/>
              <a:t>Validation of computer codes: Finding area of applicability</a:t>
            </a:r>
          </a:p>
          <a:p>
            <a:pPr lvl="2">
              <a:lnSpc>
                <a:spcPct val="80000"/>
              </a:lnSpc>
              <a:defRPr/>
            </a:pPr>
            <a:r>
              <a:rPr lang="en-US" sz="2000" dirty="0" smtClean="0"/>
              <a:t>Interpolation</a:t>
            </a:r>
          </a:p>
          <a:p>
            <a:pPr lvl="2">
              <a:lnSpc>
                <a:spcPct val="80000"/>
              </a:lnSpc>
              <a:defRPr/>
            </a:pPr>
            <a:r>
              <a:rPr lang="en-US" sz="2000" dirty="0" smtClean="0"/>
              <a:t>“Bracketing”</a:t>
            </a:r>
          </a:p>
          <a:p>
            <a:pPr>
              <a:lnSpc>
                <a:spcPct val="80000"/>
              </a:lnSpc>
              <a:defRPr/>
            </a:pPr>
            <a:r>
              <a:rPr lang="en-US" sz="2800" dirty="0" smtClean="0"/>
              <a:t>Dynamic criticality experiments</a:t>
            </a:r>
          </a:p>
          <a:p>
            <a:pPr lvl="1">
              <a:lnSpc>
                <a:spcPct val="80000"/>
              </a:lnSpc>
              <a:defRPr/>
            </a:pPr>
            <a:r>
              <a:rPr lang="en-US" sz="2400" dirty="0" smtClean="0"/>
              <a:t>Fission yields</a:t>
            </a:r>
          </a:p>
          <a:p>
            <a:pPr lvl="1">
              <a:lnSpc>
                <a:spcPct val="80000"/>
              </a:lnSpc>
              <a:defRPr/>
            </a:pPr>
            <a:r>
              <a:rPr lang="en-US" sz="2400" dirty="0" smtClean="0"/>
              <a:t>What stops the accident?</a:t>
            </a:r>
          </a:p>
          <a:p>
            <a:pPr lvl="2">
              <a:lnSpc>
                <a:spcPct val="80000"/>
              </a:lnSpc>
              <a:defRPr/>
            </a:pPr>
            <a:r>
              <a:rPr lang="en-US" sz="2000" dirty="0" smtClean="0"/>
              <a:t>Temperature (metals)</a:t>
            </a:r>
          </a:p>
          <a:p>
            <a:pPr lvl="2">
              <a:lnSpc>
                <a:spcPct val="80000"/>
              </a:lnSpc>
              <a:defRPr/>
            </a:pPr>
            <a:r>
              <a:rPr lang="en-US" sz="2000" dirty="0" smtClean="0"/>
              <a:t>Boiling</a:t>
            </a:r>
          </a:p>
          <a:p>
            <a:pPr lvl="2">
              <a:lnSpc>
                <a:spcPct val="80000"/>
              </a:lnSpc>
              <a:defRPr/>
            </a:pPr>
            <a:r>
              <a:rPr lang="en-US" sz="2000" dirty="0" smtClean="0"/>
              <a:t>Material ejection</a:t>
            </a:r>
          </a:p>
          <a:p>
            <a:pPr lvl="2">
              <a:lnSpc>
                <a:spcPct val="80000"/>
              </a:lnSpc>
              <a:defRPr/>
            </a:pPr>
            <a:r>
              <a:rPr lang="en-US" sz="2000" dirty="0" smtClean="0"/>
              <a:t>Human reaction (very slow)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defRPr/>
            </a:pPr>
            <a:r>
              <a:rPr lang="en-US" smtClean="0"/>
              <a:t>Other terms (cont’d)</a:t>
            </a:r>
          </a:p>
        </p:txBody>
      </p:sp>
      <p:sp>
        <p:nvSpPr>
          <p:cNvPr id="195587" name="Rectangle 3"/>
          <p:cNvSpPr>
            <a:spLocks noGrp="1" noChangeArrowheads="1"/>
          </p:cNvSpPr>
          <p:nvPr>
            <p:ph type="body" idx="1"/>
          </p:nvPr>
        </p:nvSpPr>
        <p:spPr>
          <a:xfrm>
            <a:off x="533400" y="1162050"/>
            <a:ext cx="7772400" cy="4114800"/>
          </a:xfrm>
        </p:spPr>
        <p:txBody>
          <a:bodyPr/>
          <a:lstStyle/>
          <a:p>
            <a:pPr>
              <a:defRPr/>
            </a:pPr>
            <a:r>
              <a:rPr lang="en-US" sz="2400" dirty="0" smtClean="0"/>
              <a:t>Bias uncertainty:  Measure of precision of calculation and accuracy of experiment</a:t>
            </a:r>
          </a:p>
          <a:p>
            <a:pPr lvl="1">
              <a:defRPr/>
            </a:pPr>
            <a:r>
              <a:rPr lang="en-US" sz="2400" dirty="0" smtClean="0"/>
              <a:t>Uncertainty in experiment</a:t>
            </a:r>
          </a:p>
          <a:p>
            <a:pPr lvl="1">
              <a:defRPr/>
            </a:pPr>
            <a:r>
              <a:rPr lang="en-US" sz="2400" dirty="0" smtClean="0"/>
              <a:t>Lack of precision in calculational method</a:t>
            </a:r>
          </a:p>
          <a:p>
            <a:pPr lvl="1">
              <a:defRPr/>
            </a:pPr>
            <a:r>
              <a:rPr lang="en-US" sz="2400" dirty="0" smtClean="0"/>
              <a:t>(Extension to conditions out range of experiments) </a:t>
            </a:r>
          </a:p>
          <a:p>
            <a:pPr>
              <a:defRPr/>
            </a:pPr>
            <a:r>
              <a:rPr lang="en-US" sz="2400" dirty="0" smtClean="0"/>
              <a:t>Calculated as </a:t>
            </a:r>
          </a:p>
          <a:p>
            <a:pPr lvl="1">
              <a:buFont typeface="Wingdings" pitchFamily="2" charset="2"/>
              <a:buNone/>
              <a:defRPr/>
            </a:pPr>
            <a:r>
              <a:rPr lang="en-US" sz="2200" dirty="0" smtClean="0"/>
              <a:t>1. Some multiple (usually 3) of the standard deviation of the population of calculated k-effectives (i.e., consider the k-</a:t>
            </a:r>
            <a:r>
              <a:rPr lang="en-US" sz="2200" dirty="0" err="1" smtClean="0"/>
              <a:t>effs</a:t>
            </a:r>
            <a:r>
              <a:rPr lang="en-US" sz="2200" dirty="0" smtClean="0"/>
              <a:t> as a series of estimates and calculate the SD: NOT the SD of the calculations)  (Statistical approach)</a:t>
            </a:r>
          </a:p>
          <a:p>
            <a:pPr lvl="1">
              <a:buFont typeface="Wingdings" pitchFamily="2" charset="2"/>
              <a:buNone/>
              <a:defRPr/>
            </a:pPr>
            <a:r>
              <a:rPr lang="en-US" sz="2200" dirty="0" smtClean="0"/>
              <a:t>2.	A value that is below the lowest calculated k-effective for any benchmark (</a:t>
            </a:r>
            <a:r>
              <a:rPr lang="en-US" sz="2200" dirty="0" smtClean="0"/>
              <a:t>Non-statistical </a:t>
            </a:r>
            <a:r>
              <a:rPr lang="en-US" sz="2200" dirty="0" smtClean="0"/>
              <a:t>approach)</a:t>
            </a:r>
          </a:p>
          <a:p>
            <a:pPr lvl="1">
              <a:buFont typeface="Wingdings" pitchFamily="2" charset="2"/>
              <a:buNone/>
              <a:defRPr/>
            </a:pPr>
            <a:endParaRPr lang="en-US" sz="900" dirty="0" smtClean="0"/>
          </a:p>
          <a:p>
            <a:pPr lvl="1">
              <a:buFont typeface="Wingdings" pitchFamily="2" charset="2"/>
              <a:buNone/>
              <a:defRPr/>
            </a:pPr>
            <a:r>
              <a:rPr lang="en-US" sz="2200" dirty="0" smtClean="0"/>
              <a:t>NOTE: Both the bias and bias uncertainty can vary with a parameter (usually enrichment)</a:t>
            </a:r>
          </a:p>
        </p:txBody>
      </p:sp>
    </p:spTree>
    <p:extLst>
      <p:ext uri="{BB962C8B-B14F-4D97-AF65-F5344CB8AC3E}">
        <p14:creationId xmlns:p14="http://schemas.microsoft.com/office/powerpoint/2010/main" val="2593677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pPr>
              <a:defRPr/>
            </a:pPr>
            <a:r>
              <a:rPr lang="en-US" smtClean="0"/>
              <a:t>Other terms (cont’d)</a:t>
            </a:r>
          </a:p>
        </p:txBody>
      </p:sp>
      <p:sp>
        <p:nvSpPr>
          <p:cNvPr id="366595" name="Rectangle 3"/>
          <p:cNvSpPr>
            <a:spLocks noGrp="1" noChangeArrowheads="1"/>
          </p:cNvSpPr>
          <p:nvPr>
            <p:ph type="body" idx="1"/>
          </p:nvPr>
        </p:nvSpPr>
        <p:spPr>
          <a:xfrm>
            <a:off x="628650" y="1847850"/>
            <a:ext cx="7772400" cy="4114800"/>
          </a:xfrm>
        </p:spPr>
        <p:txBody>
          <a:bodyPr/>
          <a:lstStyle/>
          <a:p>
            <a:pPr>
              <a:lnSpc>
                <a:spcPct val="90000"/>
              </a:lnSpc>
              <a:defRPr/>
            </a:pPr>
            <a:r>
              <a:rPr lang="en-US" sz="2800" smtClean="0"/>
              <a:t>Minimum Subcritical Margin (MSM) = Extra safety margin applied to U.S.L.</a:t>
            </a:r>
          </a:p>
          <a:p>
            <a:pPr lvl="1">
              <a:lnSpc>
                <a:spcPct val="90000"/>
              </a:lnSpc>
              <a:defRPr/>
            </a:pPr>
            <a:r>
              <a:rPr lang="en-US" sz="2400" smtClean="0"/>
              <a:t>Does a thorough validation exist?</a:t>
            </a:r>
          </a:p>
          <a:p>
            <a:pPr lvl="1">
              <a:lnSpc>
                <a:spcPct val="90000"/>
              </a:lnSpc>
              <a:defRPr/>
            </a:pPr>
            <a:r>
              <a:rPr lang="en-US" sz="2400" smtClean="0"/>
              <a:t>Have independent experimenters been used?</a:t>
            </a:r>
          </a:p>
          <a:p>
            <a:pPr lvl="1">
              <a:lnSpc>
                <a:spcPct val="90000"/>
              </a:lnSpc>
              <a:defRPr/>
            </a:pPr>
            <a:r>
              <a:rPr lang="en-US" sz="2400" smtClean="0"/>
              <a:t>How do conditions compare to AOA?</a:t>
            </a:r>
          </a:p>
          <a:p>
            <a:pPr lvl="1">
              <a:lnSpc>
                <a:spcPct val="90000"/>
              </a:lnSpc>
              <a:defRPr/>
            </a:pPr>
            <a:r>
              <a:rPr lang="en-US" sz="2400" smtClean="0"/>
              <a:t>Is the system/process simple or complex?</a:t>
            </a:r>
          </a:p>
          <a:p>
            <a:pPr lvl="1">
              <a:lnSpc>
                <a:spcPct val="90000"/>
              </a:lnSpc>
              <a:defRPr/>
            </a:pPr>
            <a:r>
              <a:rPr lang="en-US" sz="2400" smtClean="0"/>
              <a:t>Does fissile material maintain its shape?</a:t>
            </a:r>
          </a:p>
          <a:p>
            <a:pPr lvl="1">
              <a:lnSpc>
                <a:spcPct val="90000"/>
              </a:lnSpc>
              <a:defRPr/>
            </a:pPr>
            <a:r>
              <a:rPr lang="en-US" sz="2400" smtClean="0"/>
              <a:t>Are the physics/chemistry well understood?</a:t>
            </a:r>
          </a:p>
          <a:p>
            <a:pPr lvl="1">
              <a:lnSpc>
                <a:spcPct val="90000"/>
              </a:lnSpc>
              <a:defRPr/>
            </a:pPr>
            <a:r>
              <a:rPr lang="en-US" sz="2400" smtClean="0"/>
              <a:t>How sensitive is reactivity to changes?</a:t>
            </a:r>
          </a:p>
          <a:p>
            <a:pPr>
              <a:lnSpc>
                <a:spcPct val="90000"/>
              </a:lnSpc>
              <a:defRPr/>
            </a:pPr>
            <a:r>
              <a:rPr lang="en-US" sz="2800" smtClean="0"/>
              <a:t>Usually some minimum (e.g., 3%)</a:t>
            </a:r>
          </a:p>
        </p:txBody>
      </p:sp>
    </p:spTree>
    <p:extLst>
      <p:ext uri="{BB962C8B-B14F-4D97-AF65-F5344CB8AC3E}">
        <p14:creationId xmlns:p14="http://schemas.microsoft.com/office/powerpoint/2010/main" val="4088678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defRPr/>
            </a:pPr>
            <a:r>
              <a:rPr lang="en-US" smtClean="0"/>
              <a:t>AOA</a:t>
            </a:r>
          </a:p>
        </p:txBody>
      </p:sp>
      <p:sp>
        <p:nvSpPr>
          <p:cNvPr id="197635" name="Rectangle 3"/>
          <p:cNvSpPr>
            <a:spLocks noGrp="1" noChangeArrowheads="1"/>
          </p:cNvSpPr>
          <p:nvPr>
            <p:ph type="body" idx="1"/>
          </p:nvPr>
        </p:nvSpPr>
        <p:spPr>
          <a:xfrm>
            <a:off x="381000" y="1219200"/>
            <a:ext cx="8343900" cy="5638800"/>
          </a:xfrm>
        </p:spPr>
        <p:txBody>
          <a:bodyPr/>
          <a:lstStyle/>
          <a:p>
            <a:pPr>
              <a:lnSpc>
                <a:spcPct val="80000"/>
              </a:lnSpc>
              <a:defRPr/>
            </a:pPr>
            <a:r>
              <a:rPr lang="en-US" sz="2800" smtClean="0"/>
              <a:t>Area of applicability (AOA) = Range covered by experiments in “variable space”</a:t>
            </a:r>
          </a:p>
          <a:p>
            <a:pPr>
              <a:lnSpc>
                <a:spcPct val="80000"/>
              </a:lnSpc>
              <a:defRPr/>
            </a:pPr>
            <a:r>
              <a:rPr lang="en-US" sz="2800" smtClean="0"/>
              <a:t>Traditional procedure:</a:t>
            </a:r>
          </a:p>
          <a:p>
            <a:pPr>
              <a:lnSpc>
                <a:spcPct val="80000"/>
              </a:lnSpc>
              <a:buFont typeface="Wingdings" pitchFamily="2" charset="2"/>
              <a:buNone/>
              <a:defRPr/>
            </a:pPr>
            <a:r>
              <a:rPr lang="en-US" sz="2000" smtClean="0"/>
              <a:t>1. Decide on the important nuclides in the problem based on</a:t>
            </a:r>
          </a:p>
          <a:p>
            <a:pPr lvl="1">
              <a:lnSpc>
                <a:spcPct val="80000"/>
              </a:lnSpc>
              <a:defRPr/>
            </a:pPr>
            <a:r>
              <a:rPr lang="en-US" sz="2000" smtClean="0"/>
              <a:t>Fissile material</a:t>
            </a:r>
          </a:p>
          <a:p>
            <a:pPr lvl="1">
              <a:lnSpc>
                <a:spcPct val="80000"/>
              </a:lnSpc>
              <a:defRPr/>
            </a:pPr>
            <a:r>
              <a:rPr lang="en-US" sz="2000" smtClean="0"/>
              <a:t>Enrichment (% range)</a:t>
            </a:r>
          </a:p>
          <a:p>
            <a:pPr lvl="1">
              <a:lnSpc>
                <a:spcPct val="80000"/>
              </a:lnSpc>
              <a:defRPr/>
            </a:pPr>
            <a:r>
              <a:rPr lang="en-US" sz="2000" smtClean="0"/>
              <a:t>Absorbers</a:t>
            </a:r>
          </a:p>
          <a:p>
            <a:pPr lvl="1">
              <a:lnSpc>
                <a:spcPct val="80000"/>
              </a:lnSpc>
              <a:defRPr/>
            </a:pPr>
            <a:r>
              <a:rPr lang="en-US" sz="2000" smtClean="0"/>
              <a:t>Moderation (H:X range)</a:t>
            </a:r>
          </a:p>
          <a:p>
            <a:pPr lvl="1">
              <a:lnSpc>
                <a:spcPct val="80000"/>
              </a:lnSpc>
              <a:defRPr/>
            </a:pPr>
            <a:r>
              <a:rPr lang="en-US" sz="2000" smtClean="0"/>
              <a:t>Moderating material</a:t>
            </a:r>
          </a:p>
          <a:p>
            <a:pPr lvl="1">
              <a:lnSpc>
                <a:spcPct val="80000"/>
              </a:lnSpc>
              <a:defRPr/>
            </a:pPr>
            <a:r>
              <a:rPr lang="en-US" sz="2000" smtClean="0"/>
              <a:t>Reflection material</a:t>
            </a:r>
          </a:p>
          <a:p>
            <a:pPr>
              <a:lnSpc>
                <a:spcPct val="80000"/>
              </a:lnSpc>
              <a:buFont typeface="Wingdings" pitchFamily="2" charset="2"/>
              <a:buNone/>
              <a:defRPr/>
            </a:pPr>
            <a:r>
              <a:rPr lang="en-US" sz="2000" smtClean="0"/>
              <a:t>2. Find benchmark problems that contain these nuclides—preferably several of each to BOUND the concentration that the application has</a:t>
            </a:r>
          </a:p>
          <a:p>
            <a:pPr>
              <a:lnSpc>
                <a:spcPct val="80000"/>
              </a:lnSpc>
              <a:buFont typeface="Wingdings" pitchFamily="2" charset="2"/>
              <a:buNone/>
              <a:defRPr/>
            </a:pPr>
            <a:r>
              <a:rPr lang="en-US" sz="2000" smtClean="0"/>
              <a:t>3.	Pay particular attention to spectrum based on:</a:t>
            </a:r>
          </a:p>
          <a:p>
            <a:pPr lvl="1">
              <a:lnSpc>
                <a:spcPct val="80000"/>
              </a:lnSpc>
              <a:defRPr/>
            </a:pPr>
            <a:r>
              <a:rPr lang="en-US" sz="2000" smtClean="0"/>
              <a:t>H/U ratio (or its equivalent for moderation and fissile material in the problem</a:t>
            </a:r>
          </a:p>
          <a:p>
            <a:pPr lvl="1">
              <a:lnSpc>
                <a:spcPct val="80000"/>
              </a:lnSpc>
              <a:defRPr/>
            </a:pPr>
            <a:r>
              <a:rPr lang="en-US" sz="2000" smtClean="0"/>
              <a:t>EALF=“energy of the average lethargy of fission”</a:t>
            </a:r>
          </a:p>
          <a:p>
            <a:pPr>
              <a:lnSpc>
                <a:spcPct val="80000"/>
              </a:lnSpc>
              <a:buFont typeface="Wingdings" pitchFamily="2" charset="2"/>
              <a:buNone/>
              <a:defRPr/>
            </a:pPr>
            <a:r>
              <a:rPr lang="en-US" sz="2000" smtClean="0"/>
              <a:t>4.	Take a USL “penalty” (added to the MSM) if outside AOA</a:t>
            </a:r>
          </a:p>
        </p:txBody>
      </p:sp>
    </p:spTree>
    <p:extLst>
      <p:ext uri="{BB962C8B-B14F-4D97-AF65-F5344CB8AC3E}">
        <p14:creationId xmlns:p14="http://schemas.microsoft.com/office/powerpoint/2010/main" val="259645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defRPr/>
            </a:pPr>
            <a:r>
              <a:rPr lang="en-US" smtClean="0"/>
              <a:t>AOA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7150"/>
            <a:ext cx="5791200" cy="714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780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defRPr/>
            </a:pPr>
            <a:r>
              <a:rPr lang="en-US" sz="3200" dirty="0" smtClean="0"/>
              <a:t>What sigma to use in calculations…</a:t>
            </a:r>
          </a:p>
        </p:txBody>
      </p:sp>
      <p:sp>
        <p:nvSpPr>
          <p:cNvPr id="146435" name="Rectangle 3"/>
          <p:cNvSpPr>
            <a:spLocks noGrp="1" noChangeArrowheads="1"/>
          </p:cNvSpPr>
          <p:nvPr>
            <p:ph type="body" idx="1"/>
          </p:nvPr>
        </p:nvSpPr>
        <p:spPr>
          <a:xfrm>
            <a:off x="647700" y="1409700"/>
            <a:ext cx="7772400" cy="5143500"/>
          </a:xfrm>
        </p:spPr>
        <p:txBody>
          <a:bodyPr/>
          <a:lstStyle/>
          <a:p>
            <a:pPr>
              <a:defRPr/>
            </a:pPr>
            <a:r>
              <a:rPr lang="en-US" dirty="0" smtClean="0"/>
              <a:t>Generally use:</a:t>
            </a:r>
          </a:p>
          <a:p>
            <a:pPr lvl="1">
              <a:defRPr/>
            </a:pPr>
            <a:r>
              <a:rPr lang="en-US" dirty="0" smtClean="0"/>
              <a:t>3 sigma associated with the experiments to get the bias </a:t>
            </a:r>
            <a:r>
              <a:rPr lang="en-US" dirty="0" err="1" smtClean="0"/>
              <a:t>uncertaintly</a:t>
            </a:r>
            <a:endParaRPr lang="en-US" dirty="0" smtClean="0"/>
          </a:p>
          <a:p>
            <a:pPr lvl="1">
              <a:defRPr/>
            </a:pPr>
            <a:r>
              <a:rPr lang="en-US" dirty="0" smtClean="0"/>
              <a:t>2 sigma added to calculated k-effective to compare to k-safe</a:t>
            </a:r>
          </a:p>
          <a:p>
            <a:pPr>
              <a:defRPr/>
            </a:pPr>
            <a:r>
              <a:rPr lang="en-US" dirty="0" smtClean="0"/>
              <a:t>Question:</a:t>
            </a:r>
          </a:p>
          <a:p>
            <a:pPr lvl="1">
              <a:defRPr/>
            </a:pPr>
            <a:r>
              <a:rPr lang="en-US" dirty="0" smtClean="0"/>
              <a:t>What </a:t>
            </a:r>
            <a:r>
              <a:rPr lang="en-US" dirty="0" err="1" smtClean="0"/>
              <a:t>calculational</a:t>
            </a:r>
            <a:r>
              <a:rPr lang="en-US" dirty="0" smtClean="0"/>
              <a:t> sigma should we use?</a:t>
            </a:r>
          </a:p>
          <a:p>
            <a:pPr lvl="1">
              <a:defRPr/>
            </a:pPr>
            <a:r>
              <a:rPr lang="en-US" dirty="0" smtClean="0"/>
              <a:t>One of those cases where we KNOW the extremes (0 and infinity) are not optimum.</a:t>
            </a:r>
          </a:p>
          <a:p>
            <a:pPr lvl="1">
              <a:defRPr/>
            </a:pPr>
            <a:r>
              <a:rPr lang="en-US" dirty="0" smtClean="0"/>
              <a:t>What is optimum?</a:t>
            </a:r>
          </a:p>
          <a:p>
            <a:pPr lvl="2">
              <a:defRPr/>
            </a:pPr>
            <a:r>
              <a:rPr lang="en-US" dirty="0" smtClean="0"/>
              <a:t>Usual answer: “As much as we can afford.”</a:t>
            </a:r>
          </a:p>
        </p:txBody>
      </p:sp>
    </p:spTree>
    <p:extLst>
      <p:ext uri="{BB962C8B-B14F-4D97-AF65-F5344CB8AC3E}">
        <p14:creationId xmlns:p14="http://schemas.microsoft.com/office/powerpoint/2010/main" val="3300851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defRPr/>
            </a:pPr>
            <a:r>
              <a:rPr lang="en-US" sz="3200" dirty="0" smtClean="0"/>
              <a:t>What sigma to use in calculations…</a:t>
            </a:r>
          </a:p>
        </p:txBody>
      </p:sp>
    </p:spTree>
    <p:extLst>
      <p:ext uri="{BB962C8B-B14F-4D97-AF65-F5344CB8AC3E}">
        <p14:creationId xmlns:p14="http://schemas.microsoft.com/office/powerpoint/2010/main" val="2470920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752600" y="0"/>
            <a:ext cx="7162800" cy="1143000"/>
          </a:xfrm>
        </p:spPr>
        <p:txBody>
          <a:bodyPr/>
          <a:lstStyle/>
          <a:p>
            <a:pPr>
              <a:defRPr/>
            </a:pPr>
            <a:r>
              <a:rPr lang="en-US" dirty="0" smtClean="0"/>
              <a:t>Validation report</a:t>
            </a:r>
          </a:p>
        </p:txBody>
      </p:sp>
      <p:sp>
        <p:nvSpPr>
          <p:cNvPr id="361475" name="Rectangle 3"/>
          <p:cNvSpPr>
            <a:spLocks noGrp="1" noChangeArrowheads="1"/>
          </p:cNvSpPr>
          <p:nvPr>
            <p:ph type="body" idx="1"/>
          </p:nvPr>
        </p:nvSpPr>
        <p:spPr>
          <a:xfrm>
            <a:off x="247650" y="1143000"/>
            <a:ext cx="8896350" cy="4114800"/>
          </a:xfrm>
        </p:spPr>
        <p:txBody>
          <a:bodyPr/>
          <a:lstStyle/>
          <a:p>
            <a:pPr>
              <a:lnSpc>
                <a:spcPct val="90000"/>
              </a:lnSpc>
              <a:defRPr/>
            </a:pPr>
            <a:r>
              <a:rPr lang="en-US" dirty="0" smtClean="0"/>
              <a:t>Describe method used in enough detail to allow duplication of results</a:t>
            </a:r>
          </a:p>
          <a:p>
            <a:pPr lvl="1">
              <a:lnSpc>
                <a:spcPct val="90000"/>
              </a:lnSpc>
              <a:defRPr/>
            </a:pPr>
            <a:r>
              <a:rPr lang="en-US" dirty="0" smtClean="0"/>
              <a:t>Computer code (with version)</a:t>
            </a:r>
          </a:p>
          <a:p>
            <a:pPr lvl="1">
              <a:lnSpc>
                <a:spcPct val="90000"/>
              </a:lnSpc>
              <a:defRPr/>
            </a:pPr>
            <a:r>
              <a:rPr lang="en-US" dirty="0" smtClean="0"/>
              <a:t>Cross section library</a:t>
            </a:r>
          </a:p>
          <a:p>
            <a:pPr lvl="1">
              <a:lnSpc>
                <a:spcPct val="90000"/>
              </a:lnSpc>
              <a:defRPr/>
            </a:pPr>
            <a:r>
              <a:rPr lang="en-US" dirty="0" smtClean="0"/>
              <a:t>Resonance processing used (NITAWL or CENTRM)</a:t>
            </a:r>
          </a:p>
          <a:p>
            <a:pPr>
              <a:lnSpc>
                <a:spcPct val="90000"/>
              </a:lnSpc>
              <a:defRPr/>
            </a:pPr>
            <a:r>
              <a:rPr lang="en-US" dirty="0" smtClean="0"/>
              <a:t>Identify experimental data and list parameters used</a:t>
            </a:r>
          </a:p>
          <a:p>
            <a:pPr lvl="1">
              <a:lnSpc>
                <a:spcPct val="90000"/>
              </a:lnSpc>
              <a:defRPr/>
            </a:pPr>
            <a:r>
              <a:rPr lang="en-US" dirty="0" smtClean="0"/>
              <a:t>List of experiment numbers with </a:t>
            </a:r>
            <a:r>
              <a:rPr lang="en-US" dirty="0" err="1" smtClean="0"/>
              <a:t>k</a:t>
            </a:r>
            <a:r>
              <a:rPr lang="en-US" baseline="-25000" dirty="0" err="1" smtClean="0"/>
              <a:t>exp</a:t>
            </a:r>
            <a:r>
              <a:rPr lang="en-US" dirty="0" smtClean="0"/>
              <a:t>, </a:t>
            </a:r>
            <a:r>
              <a:rPr lang="en-US" dirty="0" err="1" smtClean="0"/>
              <a:t>k</a:t>
            </a:r>
            <a:r>
              <a:rPr lang="en-US" baseline="-25000" dirty="0" err="1" smtClean="0"/>
              <a:t>calc</a:t>
            </a:r>
            <a:r>
              <a:rPr lang="en-US" dirty="0" smtClean="0"/>
              <a:t>,</a:t>
            </a:r>
          </a:p>
          <a:p>
            <a:pPr>
              <a:lnSpc>
                <a:spcPct val="90000"/>
              </a:lnSpc>
              <a:defRPr/>
            </a:pPr>
            <a:r>
              <a:rPr lang="en-US" dirty="0" smtClean="0"/>
              <a:t>State the Area of Applicability</a:t>
            </a:r>
          </a:p>
          <a:p>
            <a:pPr lvl="1">
              <a:lnSpc>
                <a:spcPct val="90000"/>
              </a:lnSpc>
              <a:defRPr/>
            </a:pPr>
            <a:r>
              <a:rPr lang="en-US" dirty="0" smtClean="0"/>
              <a:t>Range covered by experiments in “variable space”</a:t>
            </a:r>
          </a:p>
          <a:p>
            <a:pPr lvl="1">
              <a:lnSpc>
                <a:spcPct val="90000"/>
              </a:lnSpc>
              <a:defRPr/>
            </a:pPr>
            <a:r>
              <a:rPr lang="en-US" dirty="0" smtClean="0"/>
              <a:t>We use a table.  See Appendix G in example NCSE</a:t>
            </a:r>
          </a:p>
          <a:p>
            <a:pPr>
              <a:lnSpc>
                <a:spcPct val="90000"/>
              </a:lnSpc>
              <a:defRPr/>
            </a:pPr>
            <a:r>
              <a:rPr lang="en-US" dirty="0" smtClean="0"/>
              <a:t>State the bias, bias uncertainty, and MSM used—and the resulting USL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752600" y="228600"/>
            <a:ext cx="7162800" cy="1143000"/>
          </a:xfrm>
        </p:spPr>
        <p:txBody>
          <a:bodyPr/>
          <a:lstStyle/>
          <a:p>
            <a:pPr>
              <a:defRPr/>
            </a:pPr>
            <a:r>
              <a:rPr lang="en-US" dirty="0" smtClean="0"/>
              <a:t>What you have to do</a:t>
            </a:r>
          </a:p>
        </p:txBody>
      </p:sp>
      <p:sp>
        <p:nvSpPr>
          <p:cNvPr id="361475" name="Rectangle 3"/>
          <p:cNvSpPr>
            <a:spLocks noGrp="1" noChangeArrowheads="1"/>
          </p:cNvSpPr>
          <p:nvPr>
            <p:ph type="body" idx="1"/>
          </p:nvPr>
        </p:nvSpPr>
        <p:spPr>
          <a:xfrm>
            <a:off x="304800" y="1162050"/>
            <a:ext cx="7772400" cy="4114800"/>
          </a:xfrm>
        </p:spPr>
        <p:txBody>
          <a:bodyPr/>
          <a:lstStyle/>
          <a:p>
            <a:pPr>
              <a:lnSpc>
                <a:spcPct val="90000"/>
              </a:lnSpc>
              <a:defRPr/>
            </a:pPr>
            <a:r>
              <a:rPr lang="en-US" dirty="0" smtClean="0"/>
              <a:t>Pick the most applicable experiments (20-40) that best cover your analysis</a:t>
            </a:r>
          </a:p>
          <a:p>
            <a:pPr lvl="1">
              <a:lnSpc>
                <a:spcPct val="90000"/>
              </a:lnSpc>
              <a:defRPr/>
            </a:pPr>
            <a:r>
              <a:rPr lang="en-US" dirty="0" smtClean="0"/>
              <a:t>Materials:</a:t>
            </a:r>
          </a:p>
          <a:p>
            <a:pPr lvl="2">
              <a:lnSpc>
                <a:spcPct val="90000"/>
              </a:lnSpc>
              <a:defRPr/>
            </a:pPr>
            <a:r>
              <a:rPr lang="en-US" dirty="0" smtClean="0"/>
              <a:t>Fissile material (every experiment)</a:t>
            </a:r>
          </a:p>
          <a:p>
            <a:pPr lvl="2">
              <a:lnSpc>
                <a:spcPct val="90000"/>
              </a:lnSpc>
              <a:defRPr/>
            </a:pPr>
            <a:r>
              <a:rPr lang="en-US" dirty="0" smtClean="0"/>
              <a:t>Moderating material</a:t>
            </a:r>
          </a:p>
          <a:p>
            <a:pPr lvl="2">
              <a:lnSpc>
                <a:spcPct val="90000"/>
              </a:lnSpc>
              <a:defRPr/>
            </a:pPr>
            <a:r>
              <a:rPr lang="en-US" dirty="0" smtClean="0"/>
              <a:t>Reflecting material</a:t>
            </a:r>
          </a:p>
          <a:p>
            <a:pPr lvl="2">
              <a:lnSpc>
                <a:spcPct val="90000"/>
              </a:lnSpc>
              <a:defRPr/>
            </a:pPr>
            <a:r>
              <a:rPr lang="en-US" dirty="0" smtClean="0"/>
              <a:t>Other important nuclides (e.g., absorbers)</a:t>
            </a:r>
          </a:p>
          <a:p>
            <a:pPr lvl="1">
              <a:lnSpc>
                <a:spcPct val="90000"/>
              </a:lnSpc>
              <a:defRPr/>
            </a:pPr>
            <a:r>
              <a:rPr lang="en-US" dirty="0" smtClean="0"/>
              <a:t>Enrichment range</a:t>
            </a:r>
          </a:p>
          <a:p>
            <a:pPr lvl="1">
              <a:lnSpc>
                <a:spcPct val="90000"/>
              </a:lnSpc>
              <a:defRPr/>
            </a:pPr>
            <a:r>
              <a:rPr lang="en-US" dirty="0" smtClean="0"/>
              <a:t>Moderation</a:t>
            </a:r>
          </a:p>
          <a:p>
            <a:pPr lvl="2">
              <a:lnSpc>
                <a:spcPct val="90000"/>
              </a:lnSpc>
              <a:defRPr/>
            </a:pPr>
            <a:r>
              <a:rPr lang="en-US" dirty="0" smtClean="0"/>
              <a:t>EALF range</a:t>
            </a:r>
          </a:p>
          <a:p>
            <a:pPr lvl="2">
              <a:lnSpc>
                <a:spcPct val="90000"/>
              </a:lnSpc>
              <a:defRPr/>
            </a:pPr>
            <a:r>
              <a:rPr lang="en-US" dirty="0" smtClean="0"/>
              <a:t>H/X range</a:t>
            </a:r>
          </a:p>
          <a:p>
            <a:pPr lvl="1">
              <a:lnSpc>
                <a:spcPct val="90000"/>
              </a:lnSpc>
              <a:defRPr/>
            </a:pPr>
            <a:r>
              <a:rPr lang="en-US" dirty="0" smtClean="0"/>
              <a:t># of units</a:t>
            </a:r>
          </a:p>
          <a:p>
            <a:pPr>
              <a:lnSpc>
                <a:spcPct val="90000"/>
              </a:lnSpc>
              <a:defRPr/>
            </a:pPr>
            <a:r>
              <a:rPr lang="en-US" dirty="0" smtClean="0"/>
              <a:t>If you fail in any of these, add to your MSM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752600" y="228600"/>
            <a:ext cx="7162800" cy="1143000"/>
          </a:xfrm>
        </p:spPr>
        <p:txBody>
          <a:bodyPr/>
          <a:lstStyle/>
          <a:p>
            <a:pPr>
              <a:defRPr/>
            </a:pPr>
            <a:r>
              <a:rPr lang="en-US" dirty="0" smtClean="0"/>
              <a:t>What you have to do (cont’d)</a:t>
            </a:r>
          </a:p>
        </p:txBody>
      </p:sp>
      <p:sp>
        <p:nvSpPr>
          <p:cNvPr id="361475" name="Rectangle 3"/>
          <p:cNvSpPr>
            <a:spLocks noGrp="1" noChangeArrowheads="1"/>
          </p:cNvSpPr>
          <p:nvPr>
            <p:ph type="body" idx="1"/>
          </p:nvPr>
        </p:nvSpPr>
        <p:spPr>
          <a:xfrm>
            <a:off x="304800" y="1162050"/>
            <a:ext cx="7772400" cy="4114800"/>
          </a:xfrm>
        </p:spPr>
        <p:txBody>
          <a:bodyPr/>
          <a:lstStyle/>
          <a:p>
            <a:pPr>
              <a:lnSpc>
                <a:spcPct val="90000"/>
              </a:lnSpc>
              <a:defRPr/>
            </a:pPr>
            <a:r>
              <a:rPr lang="en-US" dirty="0" smtClean="0"/>
              <a:t>Find bias = average of experimental </a:t>
            </a:r>
            <a:r>
              <a:rPr lang="en-US" dirty="0" err="1" smtClean="0"/>
              <a:t>k</a:t>
            </a:r>
            <a:r>
              <a:rPr lang="en-US" baseline="-25000" dirty="0" err="1" smtClean="0"/>
              <a:t>calc</a:t>
            </a:r>
            <a:r>
              <a:rPr lang="en-US" dirty="0" err="1" smtClean="0"/>
              <a:t>-k</a:t>
            </a:r>
            <a:r>
              <a:rPr lang="en-US" baseline="-25000" dirty="0" err="1" smtClean="0"/>
              <a:t>exp</a:t>
            </a:r>
            <a:r>
              <a:rPr lang="en-US" dirty="0" smtClean="0"/>
              <a:t> values</a:t>
            </a:r>
          </a:p>
          <a:p>
            <a:pPr>
              <a:lnSpc>
                <a:spcPct val="90000"/>
              </a:lnSpc>
              <a:defRPr/>
            </a:pPr>
            <a:r>
              <a:rPr lang="en-US" dirty="0" smtClean="0"/>
              <a:t>Find bias uncertainty = 3 x </a:t>
            </a:r>
            <a:r>
              <a:rPr lang="en-US" dirty="0" err="1" smtClean="0">
                <a:latin typeface="Symbol" pitchFamily="18" charset="2"/>
              </a:rPr>
              <a:t>s</a:t>
            </a:r>
            <a:r>
              <a:rPr lang="en-US" baseline="-25000" dirty="0" err="1" smtClean="0"/>
              <a:t>bias</a:t>
            </a:r>
            <a:endParaRPr lang="en-US" baseline="-25000" dirty="0" smtClean="0"/>
          </a:p>
          <a:p>
            <a:pPr>
              <a:lnSpc>
                <a:spcPct val="90000"/>
              </a:lnSpc>
              <a:defRPr/>
            </a:pPr>
            <a:r>
              <a:rPr lang="en-US" dirty="0" smtClean="0"/>
              <a:t>Establish your MSM</a:t>
            </a:r>
          </a:p>
          <a:p>
            <a:pPr lvl="1">
              <a:lnSpc>
                <a:spcPct val="90000"/>
              </a:lnSpc>
              <a:defRPr/>
            </a:pPr>
            <a:r>
              <a:rPr lang="en-US" dirty="0" smtClean="0"/>
              <a:t>Minimum of  0.03</a:t>
            </a:r>
          </a:p>
          <a:p>
            <a:pPr lvl="1">
              <a:lnSpc>
                <a:spcPct val="90000"/>
              </a:lnSpc>
              <a:defRPr/>
            </a:pPr>
            <a:r>
              <a:rPr lang="en-US" dirty="0" smtClean="0"/>
              <a:t>See next slide for questions to consider (and document the answers to in App. G)</a:t>
            </a:r>
          </a:p>
          <a:p>
            <a:pPr>
              <a:lnSpc>
                <a:spcPct val="90000"/>
              </a:lnSpc>
              <a:defRPr/>
            </a:pPr>
            <a:r>
              <a:rPr lang="en-US" dirty="0" smtClean="0"/>
              <a:t>Determine USL from formula</a:t>
            </a:r>
          </a:p>
          <a:p>
            <a:pPr>
              <a:lnSpc>
                <a:spcPct val="90000"/>
              </a:lnSpc>
              <a:defRPr/>
            </a:pPr>
            <a:r>
              <a:rPr lang="en-US" dirty="0" smtClean="0"/>
              <a:t>Subcritical is now DEFINED as the condition that k</a:t>
            </a:r>
            <a:r>
              <a:rPr lang="en-US" baseline="-25000" dirty="0" smtClean="0"/>
              <a:t>calc</a:t>
            </a:r>
            <a:r>
              <a:rPr lang="en-US" dirty="0" smtClean="0"/>
              <a:t>+2</a:t>
            </a:r>
            <a:r>
              <a:rPr lang="en-US" dirty="0" smtClean="0">
                <a:latin typeface="Symbol" pitchFamily="18" charset="2"/>
              </a:rPr>
              <a:t>s</a:t>
            </a:r>
            <a:r>
              <a:rPr lang="en-US" baseline="-25000" dirty="0" smtClean="0"/>
              <a:t>calc</a:t>
            </a:r>
            <a:r>
              <a:rPr lang="en-US" dirty="0" smtClean="0"/>
              <a:t> &lt; USL</a:t>
            </a:r>
          </a:p>
          <a:p>
            <a:pPr lvl="1">
              <a:lnSpc>
                <a:spcPct val="90000"/>
              </a:lnSpc>
              <a:defRPr/>
            </a:pPr>
            <a:r>
              <a:rPr lang="en-US" dirty="0" smtClean="0"/>
              <a:t>Both </a:t>
            </a:r>
            <a:r>
              <a:rPr lang="en-US" dirty="0" err="1" smtClean="0"/>
              <a:t>k</a:t>
            </a:r>
            <a:r>
              <a:rPr lang="en-US" baseline="-25000" dirty="0" err="1" smtClean="0"/>
              <a:t>calc</a:t>
            </a:r>
            <a:r>
              <a:rPr lang="en-US" dirty="0" smtClean="0"/>
              <a:t> and </a:t>
            </a:r>
            <a:r>
              <a:rPr lang="en-US" dirty="0" err="1" smtClean="0">
                <a:latin typeface="Symbol" pitchFamily="18" charset="2"/>
              </a:rPr>
              <a:t>s</a:t>
            </a:r>
            <a:r>
              <a:rPr lang="en-US" baseline="-25000" dirty="0" err="1" smtClean="0"/>
              <a:t>calc</a:t>
            </a:r>
            <a:r>
              <a:rPr lang="en-US" dirty="0" smtClean="0"/>
              <a:t> given near bottom of SCALE output 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defRPr/>
            </a:pPr>
            <a:r>
              <a:rPr lang="en-US" smtClean="0"/>
              <a:t>Sample problem</a:t>
            </a:r>
          </a:p>
        </p:txBody>
      </p:sp>
      <p:sp>
        <p:nvSpPr>
          <p:cNvPr id="201731" name="Rectangle 3"/>
          <p:cNvSpPr>
            <a:spLocks noGrp="1" noChangeArrowheads="1"/>
          </p:cNvSpPr>
          <p:nvPr>
            <p:ph type="body" idx="1"/>
          </p:nvPr>
        </p:nvSpPr>
        <p:spPr>
          <a:xfrm>
            <a:off x="811213" y="1535113"/>
            <a:ext cx="7851775" cy="5322887"/>
          </a:xfrm>
        </p:spPr>
        <p:txBody>
          <a:bodyPr/>
          <a:lstStyle/>
          <a:p>
            <a:pPr>
              <a:lnSpc>
                <a:spcPct val="90000"/>
              </a:lnSpc>
              <a:defRPr/>
            </a:pPr>
            <a:r>
              <a:rPr lang="en-US" sz="2800" dirty="0" smtClean="0"/>
              <a:t>Using an MSM of 3% and a 3</a:t>
            </a:r>
            <a:r>
              <a:rPr lang="en-US" sz="2800" dirty="0" smtClean="0">
                <a:latin typeface="Symbol" pitchFamily="18" charset="2"/>
              </a:rPr>
              <a:t>s</a:t>
            </a:r>
            <a:r>
              <a:rPr lang="en-US" sz="2800" dirty="0" smtClean="0"/>
              <a:t> bias uncertainty, determine an USL for the following calculated k-effectives:</a:t>
            </a:r>
          </a:p>
          <a:p>
            <a:pPr lvl="1">
              <a:lnSpc>
                <a:spcPct val="90000"/>
              </a:lnSpc>
              <a:defRPr/>
            </a:pPr>
            <a:r>
              <a:rPr lang="en-US" sz="2400" dirty="0" smtClean="0"/>
              <a:t>1.01  0.98  0.995  1.005  1.000</a:t>
            </a:r>
          </a:p>
          <a:p>
            <a:pPr lvl="1">
              <a:lnSpc>
                <a:spcPct val="90000"/>
              </a:lnSpc>
              <a:defRPr/>
            </a:pPr>
            <a:endParaRPr lang="en-US" sz="2400" dirty="0" smtClean="0"/>
          </a:p>
          <a:p>
            <a:pPr>
              <a:lnSpc>
                <a:spcPct val="90000"/>
              </a:lnSpc>
              <a:buFont typeface="Wingdings" pitchFamily="2" charset="2"/>
              <a:buNone/>
              <a:defRPr/>
            </a:pPr>
            <a:r>
              <a:rPr lang="en-US" sz="2800" dirty="0" smtClean="0"/>
              <a:t>Average = 0.998 = (sum of values/5)</a:t>
            </a:r>
          </a:p>
          <a:p>
            <a:pPr>
              <a:lnSpc>
                <a:spcPct val="90000"/>
              </a:lnSpc>
              <a:buFont typeface="Wingdings" pitchFamily="2" charset="2"/>
              <a:buNone/>
              <a:defRPr/>
            </a:pPr>
            <a:r>
              <a:rPr lang="en-US" sz="2800" dirty="0" smtClean="0"/>
              <a:t>Bias       = -0.002 = average - 1 (or 0 if positive)</a:t>
            </a:r>
          </a:p>
          <a:p>
            <a:pPr>
              <a:lnSpc>
                <a:spcPct val="90000"/>
              </a:lnSpc>
              <a:buFont typeface="Wingdings" pitchFamily="2" charset="2"/>
              <a:buNone/>
              <a:defRPr/>
            </a:pPr>
            <a:r>
              <a:rPr lang="en-US" sz="2800" dirty="0" smtClean="0"/>
              <a:t>Variance = 0.000133</a:t>
            </a:r>
          </a:p>
          <a:p>
            <a:pPr>
              <a:lnSpc>
                <a:spcPct val="90000"/>
              </a:lnSpc>
              <a:buFont typeface="Wingdings" pitchFamily="2" charset="2"/>
              <a:buNone/>
              <a:defRPr/>
            </a:pPr>
            <a:r>
              <a:rPr lang="en-US" sz="2800" dirty="0" smtClean="0"/>
              <a:t>               = Average of error-squared*N/(N-1)</a:t>
            </a:r>
          </a:p>
          <a:p>
            <a:pPr>
              <a:lnSpc>
                <a:spcPct val="90000"/>
              </a:lnSpc>
              <a:buFont typeface="Wingdings" pitchFamily="2" charset="2"/>
              <a:buNone/>
              <a:defRPr/>
            </a:pPr>
            <a:r>
              <a:rPr lang="en-US" sz="2800" dirty="0" smtClean="0"/>
              <a:t>Sigma    = 0.0115 = Square root of variance</a:t>
            </a:r>
          </a:p>
          <a:p>
            <a:pPr>
              <a:lnSpc>
                <a:spcPct val="90000"/>
              </a:lnSpc>
              <a:buFont typeface="Wingdings" pitchFamily="2" charset="2"/>
              <a:buNone/>
              <a:defRPr/>
            </a:pPr>
            <a:r>
              <a:rPr lang="en-US" sz="2800" dirty="0" smtClean="0"/>
              <a:t>Resulting USL = 0.933 = 1 + bias – 3</a:t>
            </a:r>
            <a:r>
              <a:rPr lang="en-US" sz="2800" dirty="0" smtClean="0">
                <a:latin typeface="Symbol" pitchFamily="18" charset="2"/>
              </a:rPr>
              <a:t>s</a:t>
            </a:r>
            <a:r>
              <a:rPr lang="en-US" sz="2800" dirty="0" smtClean="0"/>
              <a:t> – MSM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defRPr/>
            </a:pPr>
            <a:r>
              <a:rPr lang="en-US" smtClean="0"/>
              <a:t>Important Considerations for Benchmarks</a:t>
            </a:r>
          </a:p>
        </p:txBody>
      </p:sp>
      <p:sp>
        <p:nvSpPr>
          <p:cNvPr id="128003" name="Rectangle 3"/>
          <p:cNvSpPr>
            <a:spLocks noGrp="1" noChangeArrowheads="1"/>
          </p:cNvSpPr>
          <p:nvPr>
            <p:ph type="body" idx="1"/>
          </p:nvPr>
        </p:nvSpPr>
        <p:spPr>
          <a:xfrm>
            <a:off x="736600" y="1905000"/>
            <a:ext cx="7772400" cy="4114800"/>
          </a:xfrm>
        </p:spPr>
        <p:txBody>
          <a:bodyPr/>
          <a:lstStyle/>
          <a:p>
            <a:pPr>
              <a:defRPr/>
            </a:pPr>
            <a:r>
              <a:rPr lang="en-US" sz="3600" smtClean="0"/>
              <a:t>Well defined compositions</a:t>
            </a:r>
          </a:p>
          <a:p>
            <a:pPr>
              <a:defRPr/>
            </a:pPr>
            <a:r>
              <a:rPr lang="en-US" sz="3600" smtClean="0"/>
              <a:t>Precise dimensions</a:t>
            </a:r>
          </a:p>
          <a:p>
            <a:pPr>
              <a:defRPr/>
            </a:pPr>
            <a:r>
              <a:rPr lang="en-US" sz="3600" smtClean="0"/>
              <a:t>Regular geometries (for modeling)</a:t>
            </a:r>
          </a:p>
          <a:p>
            <a:pPr lvl="1">
              <a:defRPr/>
            </a:pPr>
            <a:r>
              <a:rPr lang="en-US" sz="3200" smtClean="0"/>
              <a:t>Requires some isolation from “rest of the world” = piping, tables, floors, etc.</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a:defRPr/>
            </a:pPr>
            <a:r>
              <a:rPr lang="en-US" dirty="0" smtClean="0"/>
              <a:t>Example</a:t>
            </a:r>
          </a:p>
        </p:txBody>
      </p:sp>
      <p:sp>
        <p:nvSpPr>
          <p:cNvPr id="361475" name="Rectangle 3"/>
          <p:cNvSpPr>
            <a:spLocks noGrp="1" noChangeArrowheads="1"/>
          </p:cNvSpPr>
          <p:nvPr>
            <p:ph type="body" idx="1"/>
          </p:nvPr>
        </p:nvSpPr>
        <p:spPr/>
        <p:txBody>
          <a:bodyPr/>
          <a:lstStyle/>
          <a:p>
            <a:pPr>
              <a:lnSpc>
                <a:spcPct val="90000"/>
              </a:lnSpc>
              <a:defRPr/>
            </a:pPr>
            <a:r>
              <a:rPr lang="en-US" dirty="0" smtClean="0"/>
              <a:t>Using </a:t>
            </a:r>
            <a:r>
              <a:rPr lang="en-US" dirty="0" smtClean="0"/>
              <a:t>Valid2019.xlsx </a:t>
            </a:r>
            <a:r>
              <a:rPr lang="en-US" dirty="0" smtClean="0"/>
              <a:t>from the public area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771650" y="0"/>
            <a:ext cx="7658100" cy="1143000"/>
          </a:xfrm>
        </p:spPr>
        <p:txBody>
          <a:bodyPr/>
          <a:lstStyle/>
          <a:p>
            <a:pPr>
              <a:defRPr/>
            </a:pPr>
            <a:r>
              <a:rPr lang="en-US" dirty="0" smtClean="0"/>
              <a:t>IHECSBE: “Benchmark book”</a:t>
            </a:r>
          </a:p>
        </p:txBody>
      </p:sp>
      <p:sp>
        <p:nvSpPr>
          <p:cNvPr id="140291" name="Rectangle 3"/>
          <p:cNvSpPr>
            <a:spLocks noGrp="1" noChangeArrowheads="1"/>
          </p:cNvSpPr>
          <p:nvPr>
            <p:ph type="body" idx="1"/>
          </p:nvPr>
        </p:nvSpPr>
        <p:spPr>
          <a:xfrm>
            <a:off x="685800" y="1981200"/>
            <a:ext cx="7772400" cy="3913188"/>
          </a:xfrm>
        </p:spPr>
        <p:txBody>
          <a:bodyPr/>
          <a:lstStyle/>
          <a:p>
            <a:pPr marL="533400" indent="-533400">
              <a:lnSpc>
                <a:spcPct val="90000"/>
              </a:lnSpc>
              <a:buFont typeface="Wingdings" pitchFamily="2" charset="2"/>
              <a:buNone/>
              <a:defRPr/>
            </a:pPr>
            <a:endParaRPr lang="en-US" smtClean="0"/>
          </a:p>
          <a:p>
            <a:pPr marL="533400" indent="-533400">
              <a:lnSpc>
                <a:spcPct val="90000"/>
              </a:lnSpc>
              <a:buFont typeface="Wingdings" pitchFamily="2" charset="2"/>
              <a:buNone/>
              <a:defRPr/>
            </a:pPr>
            <a:r>
              <a:rPr lang="en-US" smtClean="0"/>
              <a:t>Overview of </a:t>
            </a:r>
          </a:p>
          <a:p>
            <a:pPr marL="533400" indent="-533400">
              <a:lnSpc>
                <a:spcPct val="90000"/>
              </a:lnSpc>
              <a:buFont typeface="Wingdings" pitchFamily="2" charset="2"/>
              <a:buNone/>
              <a:defRPr/>
            </a:pPr>
            <a:r>
              <a:rPr lang="en-US" smtClean="0"/>
              <a:t>International </a:t>
            </a:r>
          </a:p>
          <a:p>
            <a:pPr marL="533400" indent="-533400">
              <a:lnSpc>
                <a:spcPct val="90000"/>
              </a:lnSpc>
              <a:buFont typeface="Wingdings" pitchFamily="2" charset="2"/>
              <a:buNone/>
              <a:defRPr/>
            </a:pPr>
            <a:r>
              <a:rPr lang="en-US" smtClean="0"/>
              <a:t>Handbook of</a:t>
            </a:r>
          </a:p>
          <a:p>
            <a:pPr marL="533400" indent="-533400">
              <a:lnSpc>
                <a:spcPct val="90000"/>
              </a:lnSpc>
              <a:buFont typeface="Wingdings" pitchFamily="2" charset="2"/>
              <a:buNone/>
              <a:defRPr/>
            </a:pPr>
            <a:r>
              <a:rPr lang="en-US" smtClean="0"/>
              <a:t>Evaluated</a:t>
            </a:r>
          </a:p>
          <a:p>
            <a:pPr marL="533400" indent="-533400">
              <a:lnSpc>
                <a:spcPct val="90000"/>
              </a:lnSpc>
              <a:buFont typeface="Wingdings" pitchFamily="2" charset="2"/>
              <a:buNone/>
              <a:defRPr/>
            </a:pPr>
            <a:r>
              <a:rPr lang="en-US" smtClean="0"/>
              <a:t>Criticality</a:t>
            </a:r>
          </a:p>
          <a:p>
            <a:pPr marL="533400" indent="-533400">
              <a:lnSpc>
                <a:spcPct val="90000"/>
              </a:lnSpc>
              <a:buFont typeface="Wingdings" pitchFamily="2" charset="2"/>
              <a:buNone/>
              <a:defRPr/>
            </a:pPr>
            <a:r>
              <a:rPr lang="en-US" smtClean="0"/>
              <a:t>Safety</a:t>
            </a:r>
          </a:p>
          <a:p>
            <a:pPr marL="533400" indent="-533400">
              <a:lnSpc>
                <a:spcPct val="90000"/>
              </a:lnSpc>
              <a:buFont typeface="Wingdings" pitchFamily="2" charset="2"/>
              <a:buNone/>
              <a:defRPr/>
            </a:pPr>
            <a:r>
              <a:rPr lang="en-US" smtClean="0"/>
              <a:t>Benchmark</a:t>
            </a:r>
          </a:p>
          <a:p>
            <a:pPr marL="533400" indent="-533400">
              <a:lnSpc>
                <a:spcPct val="90000"/>
              </a:lnSpc>
              <a:buFont typeface="Wingdings" pitchFamily="2" charset="2"/>
              <a:buNone/>
              <a:defRPr/>
            </a:pPr>
            <a:r>
              <a:rPr lang="en-US" smtClean="0"/>
              <a:t>Experiments</a:t>
            </a:r>
          </a:p>
          <a:p>
            <a:pPr marL="914400" lvl="1" indent="-457200">
              <a:lnSpc>
                <a:spcPct val="90000"/>
              </a:lnSpc>
              <a:buFont typeface="Wingdings" pitchFamily="2" charset="2"/>
              <a:buNone/>
              <a:defRPr/>
            </a:pPr>
            <a:endParaRPr lang="en-US" sz="2400" smtClean="0"/>
          </a:p>
        </p:txBody>
      </p:sp>
      <p:pic>
        <p:nvPicPr>
          <p:cNvPr id="11268" name="Picture 4"/>
          <p:cNvPicPr>
            <a:picLocks noChangeAspect="1" noChangeArrowheads="1"/>
          </p:cNvPicPr>
          <p:nvPr/>
        </p:nvPicPr>
        <p:blipFill>
          <a:blip r:embed="rId3" cstate="print"/>
          <a:srcRect/>
          <a:stretch>
            <a:fillRect/>
          </a:stretch>
        </p:blipFill>
        <p:spPr bwMode="auto">
          <a:xfrm>
            <a:off x="4449763" y="784225"/>
            <a:ext cx="4694237" cy="607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defRPr/>
            </a:pPr>
            <a:r>
              <a:rPr lang="en-US" smtClean="0"/>
              <a:t>What?</a:t>
            </a:r>
          </a:p>
        </p:txBody>
      </p:sp>
      <p:sp>
        <p:nvSpPr>
          <p:cNvPr id="142339" name="Rectangle 3"/>
          <p:cNvSpPr>
            <a:spLocks noGrp="1" noChangeArrowheads="1"/>
          </p:cNvSpPr>
          <p:nvPr>
            <p:ph type="body" idx="1"/>
          </p:nvPr>
        </p:nvSpPr>
        <p:spPr>
          <a:xfrm>
            <a:off x="685800" y="1257300"/>
            <a:ext cx="8458200" cy="3913188"/>
          </a:xfrm>
        </p:spPr>
        <p:txBody>
          <a:bodyPr/>
          <a:lstStyle/>
          <a:p>
            <a:pPr marL="533400" indent="-533400">
              <a:defRPr/>
            </a:pPr>
            <a:r>
              <a:rPr lang="en-US" sz="2800" smtClean="0"/>
              <a:t>Collection of EVALUATED benchmark critical, subcritical, and (some) alarm placement experiments</a:t>
            </a:r>
          </a:p>
          <a:p>
            <a:pPr marL="914400" lvl="1" indent="-457200">
              <a:defRPr/>
            </a:pPr>
            <a:r>
              <a:rPr lang="en-US" smtClean="0"/>
              <a:t>Someone did and published the experiment (You hope!)</a:t>
            </a:r>
          </a:p>
          <a:p>
            <a:pPr marL="914400" lvl="1" indent="-457200">
              <a:defRPr/>
            </a:pPr>
            <a:r>
              <a:rPr lang="en-US" smtClean="0"/>
              <a:t>Someone else (you?) writes it up and submits to the Benchmark Book</a:t>
            </a:r>
          </a:p>
          <a:p>
            <a:pPr marL="914400" lvl="1" indent="-457200">
              <a:defRPr/>
            </a:pPr>
            <a:r>
              <a:rPr lang="en-US" smtClean="0"/>
              <a:t>Reviewed</a:t>
            </a:r>
          </a:p>
          <a:p>
            <a:pPr marL="914400" lvl="1" indent="-457200">
              <a:defRPr/>
            </a:pPr>
            <a:r>
              <a:rPr lang="en-US" smtClean="0"/>
              <a:t>Included in next revision of BB</a:t>
            </a:r>
          </a:p>
          <a:p>
            <a:pPr marL="533400" indent="-533400">
              <a:defRPr/>
            </a:pPr>
            <a:r>
              <a:rPr lang="en-US" sz="2800" smtClean="0"/>
              <a:t>Suitable for reproduction to validate computer code </a:t>
            </a:r>
          </a:p>
          <a:p>
            <a:pPr marL="533400" indent="-533400">
              <a:defRPr/>
            </a:pPr>
            <a:r>
              <a:rPr lang="en-US" sz="2800" smtClean="0"/>
              <a:t>All sorts of fissile materials, absorbers, geometries, interactions, etc.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defRPr/>
            </a:pPr>
            <a:r>
              <a:rPr lang="en-US" smtClean="0"/>
              <a:t>Who?</a:t>
            </a:r>
          </a:p>
        </p:txBody>
      </p:sp>
      <p:sp>
        <p:nvSpPr>
          <p:cNvPr id="144387" name="Rectangle 3"/>
          <p:cNvSpPr>
            <a:spLocks noGrp="1" noChangeArrowheads="1"/>
          </p:cNvSpPr>
          <p:nvPr>
            <p:ph type="body" idx="1"/>
          </p:nvPr>
        </p:nvSpPr>
        <p:spPr>
          <a:xfrm>
            <a:off x="685800" y="1504950"/>
            <a:ext cx="7772400" cy="3913188"/>
          </a:xfrm>
        </p:spPr>
        <p:txBody>
          <a:bodyPr/>
          <a:lstStyle/>
          <a:p>
            <a:pPr marL="533400" indent="-533400">
              <a:buFont typeface="Wingdings" pitchFamily="2" charset="2"/>
              <a:buNone/>
              <a:defRPr/>
            </a:pPr>
            <a:endParaRPr lang="en-US" smtClean="0"/>
          </a:p>
          <a:p>
            <a:pPr marL="533400" indent="-533400">
              <a:defRPr/>
            </a:pPr>
            <a:r>
              <a:rPr lang="en-US" smtClean="0"/>
              <a:t>Sponsored by OECD-NEA</a:t>
            </a:r>
          </a:p>
          <a:p>
            <a:pPr marL="533400" indent="-533400">
              <a:defRPr/>
            </a:pPr>
            <a:r>
              <a:rPr lang="en-US" smtClean="0"/>
              <a:t>Put together by Dr. Blair Briggs of INEL</a:t>
            </a:r>
          </a:p>
          <a:p>
            <a:pPr marL="533400" indent="-533400">
              <a:defRPr/>
            </a:pPr>
            <a:r>
              <a:rPr lang="en-US" smtClean="0"/>
              <a:t>Hundreds of participants world-wide from multiple countries</a:t>
            </a:r>
            <a:endParaRPr lang="en-US"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defRPr/>
            </a:pPr>
            <a:r>
              <a:rPr lang="en-US" smtClean="0"/>
              <a:t>Why?</a:t>
            </a:r>
          </a:p>
        </p:txBody>
      </p:sp>
      <p:sp>
        <p:nvSpPr>
          <p:cNvPr id="146435" name="Rectangle 3"/>
          <p:cNvSpPr>
            <a:spLocks noGrp="1" noChangeArrowheads="1"/>
          </p:cNvSpPr>
          <p:nvPr>
            <p:ph type="body" idx="1"/>
          </p:nvPr>
        </p:nvSpPr>
        <p:spPr>
          <a:xfrm>
            <a:off x="685800" y="1162050"/>
            <a:ext cx="8458200" cy="3913188"/>
          </a:xfrm>
        </p:spPr>
        <p:txBody>
          <a:bodyPr/>
          <a:lstStyle/>
          <a:p>
            <a:pPr marL="533400" indent="-533400">
              <a:lnSpc>
                <a:spcPct val="80000"/>
              </a:lnSpc>
              <a:buFont typeface="Wingdings" pitchFamily="2" charset="2"/>
              <a:buNone/>
              <a:defRPr/>
            </a:pPr>
            <a:endParaRPr lang="en-US" sz="2400" smtClean="0"/>
          </a:p>
          <a:p>
            <a:pPr marL="533400" indent="-533400">
              <a:lnSpc>
                <a:spcPct val="80000"/>
              </a:lnSpc>
              <a:buFont typeface="Wingdings" pitchFamily="2" charset="2"/>
              <a:buNone/>
              <a:defRPr/>
            </a:pPr>
            <a:r>
              <a:rPr lang="en-US" sz="2400" smtClean="0"/>
              <a:t>The purposes of the International Criticality Safety Benchmark Evaluation Project (ICSBEP) Working Group are:</a:t>
            </a:r>
          </a:p>
          <a:p>
            <a:pPr marL="533400" indent="-533400">
              <a:lnSpc>
                <a:spcPct val="80000"/>
              </a:lnSpc>
              <a:buFontTx/>
              <a:buAutoNum type="arabicPeriod"/>
              <a:defRPr/>
            </a:pPr>
            <a:r>
              <a:rPr lang="en-US" sz="2400" smtClean="0"/>
              <a:t>Identify and evaluate a comprehensive set of benchmark critical and subcritical experiment data;</a:t>
            </a:r>
          </a:p>
          <a:p>
            <a:pPr marL="533400" indent="-533400">
              <a:lnSpc>
                <a:spcPct val="80000"/>
              </a:lnSpc>
              <a:buFontTx/>
              <a:buAutoNum type="arabicPeriod"/>
              <a:defRPr/>
            </a:pPr>
            <a:r>
              <a:rPr lang="en-US" sz="2400" smtClean="0"/>
              <a:t>Verify the data, to the extent possible, by reviewing original and subsequently revised documentation and by talking with experimenters or individuals who were associated with the experiments or the experimental facility;</a:t>
            </a:r>
          </a:p>
          <a:p>
            <a:pPr marL="533400" indent="-533400">
              <a:lnSpc>
                <a:spcPct val="80000"/>
              </a:lnSpc>
              <a:buFontTx/>
              <a:buAutoNum type="arabicPeriod"/>
              <a:defRPr/>
            </a:pPr>
            <a:r>
              <a:rPr lang="en-US" sz="2400" smtClean="0"/>
              <a:t>Evaluate the data and quantify overall uncertainties through various types of sensitivity analyses;</a:t>
            </a:r>
          </a:p>
          <a:p>
            <a:pPr marL="533400" indent="-533400">
              <a:lnSpc>
                <a:spcPct val="80000"/>
              </a:lnSpc>
              <a:buFontTx/>
              <a:buAutoNum type="arabicPeriod"/>
              <a:defRPr/>
            </a:pPr>
            <a:r>
              <a:rPr lang="en-US" sz="2400" smtClean="0"/>
              <a:t>Compile the data into a standardized format;</a:t>
            </a:r>
          </a:p>
          <a:p>
            <a:pPr marL="533400" indent="-533400">
              <a:lnSpc>
                <a:spcPct val="80000"/>
              </a:lnSpc>
              <a:buFontTx/>
              <a:buAutoNum type="arabicPeriod"/>
              <a:defRPr/>
            </a:pPr>
            <a:r>
              <a:rPr lang="en-US" sz="2400" smtClean="0"/>
              <a:t>Perform sample calculations of each experiment with standardized criticality safety neutronics codes; and</a:t>
            </a:r>
          </a:p>
          <a:p>
            <a:pPr marL="533400" indent="-533400">
              <a:lnSpc>
                <a:spcPct val="80000"/>
              </a:lnSpc>
              <a:buFontTx/>
              <a:buAutoNum type="arabicPeriod"/>
              <a:defRPr/>
            </a:pPr>
            <a:r>
              <a:rPr lang="en-US" sz="2400" smtClean="0"/>
              <a:t>Formally document the work into a single source of verified and extensively peer reviewed benchmark critical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r>
              <a:rPr lang="en-US" smtClean="0"/>
              <a:t>Get it on your computer</a:t>
            </a:r>
          </a:p>
        </p:txBody>
      </p:sp>
      <p:sp>
        <p:nvSpPr>
          <p:cNvPr id="148483" name="Rectangle 3"/>
          <p:cNvSpPr>
            <a:spLocks noGrp="1" noChangeArrowheads="1"/>
          </p:cNvSpPr>
          <p:nvPr>
            <p:ph type="body" idx="1"/>
          </p:nvPr>
        </p:nvSpPr>
        <p:spPr>
          <a:xfrm>
            <a:off x="685800" y="1981200"/>
            <a:ext cx="7772400" cy="3913188"/>
          </a:xfrm>
        </p:spPr>
        <p:txBody>
          <a:bodyPr/>
          <a:lstStyle/>
          <a:p>
            <a:pPr marL="533400" indent="-533400">
              <a:buFont typeface="Wingdings" pitchFamily="2" charset="2"/>
              <a:buNone/>
              <a:defRPr/>
            </a:pPr>
            <a:endParaRPr lang="en-US" dirty="0" smtClean="0"/>
          </a:p>
          <a:p>
            <a:pPr marL="533400" indent="-533400">
              <a:defRPr/>
            </a:pPr>
            <a:r>
              <a:rPr lang="en-US" dirty="0" smtClean="0"/>
              <a:t>Not a controlled document</a:t>
            </a:r>
          </a:p>
          <a:p>
            <a:pPr marL="533400" indent="-533400">
              <a:defRPr/>
            </a:pPr>
            <a:r>
              <a:rPr lang="en-US" dirty="0" smtClean="0"/>
              <a:t>Can be freely distributed</a:t>
            </a:r>
          </a:p>
          <a:p>
            <a:pPr marL="533400" indent="-533400">
              <a:defRPr/>
            </a:pPr>
            <a:r>
              <a:rPr lang="en-US" dirty="0" smtClean="0"/>
              <a:t>415 experiments x Many variations</a:t>
            </a:r>
          </a:p>
          <a:p>
            <a:pPr marL="533400" indent="-533400">
              <a:defRPr/>
            </a:pPr>
            <a:r>
              <a:rPr lang="en-US" dirty="0" smtClean="0"/>
              <a:t>I recommend that you Google it and sign up (not required for this course, but it doesn’t matter to them)</a:t>
            </a:r>
            <a:endParaRPr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arkle">
  <a:themeElements>
    <a:clrScheme name="Sparkle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fontScheme name="Spark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Sparkle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Sparkle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C:\MSOffice95\Templates\Presentation Designs\Sparkle.pot</Template>
  <TotalTime>1153</TotalTime>
  <Words>1618</Words>
  <Application>Microsoft Office PowerPoint</Application>
  <PresentationFormat>On-screen Show (4:3)</PresentationFormat>
  <Paragraphs>266</Paragraphs>
  <Slides>40</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Monotype Sorts</vt:lpstr>
      <vt:lpstr>Symbol</vt:lpstr>
      <vt:lpstr>Times New Roman</vt:lpstr>
      <vt:lpstr>Wingdings</vt:lpstr>
      <vt:lpstr>Sparkle</vt:lpstr>
      <vt:lpstr>Picture</vt:lpstr>
      <vt:lpstr>PowerPoint Presentation</vt:lpstr>
      <vt:lpstr>PowerPoint Presentation</vt:lpstr>
      <vt:lpstr>Discussion of Experiments</vt:lpstr>
      <vt:lpstr>Important Considerations for Benchmarks</vt:lpstr>
      <vt:lpstr>IHECSBE: “Benchmark book”</vt:lpstr>
      <vt:lpstr>What?</vt:lpstr>
      <vt:lpstr>Who?</vt:lpstr>
      <vt:lpstr>Why?</vt:lpstr>
      <vt:lpstr>Get it on your computer</vt:lpstr>
      <vt:lpstr>Benchmark book sections</vt:lpstr>
      <vt:lpstr>Benchmark book sections (2)</vt:lpstr>
      <vt:lpstr>Overview of Experimental Facilities in the World</vt:lpstr>
      <vt:lpstr>USA: LACEF at Los Alamos</vt:lpstr>
      <vt:lpstr>LANL: Godiva</vt:lpstr>
      <vt:lpstr>LANL: COMET</vt:lpstr>
      <vt:lpstr>LANL: Big Ten</vt:lpstr>
      <vt:lpstr>LANL: Jezebel</vt:lpstr>
      <vt:lpstr>LANL: SHEBA</vt:lpstr>
      <vt:lpstr>USA: SFSX at Sandia</vt:lpstr>
      <vt:lpstr>USA: ZPPR at Argonne West</vt:lpstr>
      <vt:lpstr>PowerPoint Presentation</vt:lpstr>
      <vt:lpstr>V&amp;V   </vt:lpstr>
      <vt:lpstr>Verification: Compare vs Theory</vt:lpstr>
      <vt:lpstr>Validation: Definition</vt:lpstr>
      <vt:lpstr>Validation: Def. (cont’d)</vt:lpstr>
      <vt:lpstr>Validation: Compare vs. Reality</vt:lpstr>
      <vt:lpstr>Example: Linear regression</vt:lpstr>
      <vt:lpstr>Picking variables for regression</vt:lpstr>
      <vt:lpstr>Other terms of interest</vt:lpstr>
      <vt:lpstr>Other terms (cont’d)</vt:lpstr>
      <vt:lpstr>Other terms (cont’d)</vt:lpstr>
      <vt:lpstr>AOA</vt:lpstr>
      <vt:lpstr>AOA</vt:lpstr>
      <vt:lpstr>What sigma to use in calculations…</vt:lpstr>
      <vt:lpstr>What sigma to use in calculations…</vt:lpstr>
      <vt:lpstr>Validation report</vt:lpstr>
      <vt:lpstr>What you have to do</vt:lpstr>
      <vt:lpstr>What you have to do (cont’d)</vt:lpstr>
      <vt:lpstr>Sample problem</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Criticality Safety and Radiation Shielding Team</dc:title>
  <dc:creator>Ronald E. Pevey</dc:creator>
  <cp:lastModifiedBy>Pevey, Ronald E</cp:lastModifiedBy>
  <cp:revision>62</cp:revision>
  <cp:lastPrinted>2016-10-27T20:38:23Z</cp:lastPrinted>
  <dcterms:created xsi:type="dcterms:W3CDTF">1995-05-28T16:29:18Z</dcterms:created>
  <dcterms:modified xsi:type="dcterms:W3CDTF">2019-10-10T20:59:56Z</dcterms:modified>
</cp:coreProperties>
</file>