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sldIdLst>
    <p:sldId id="280"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331" r:id="rId20"/>
    <p:sldId id="332" r:id="rId21"/>
    <p:sldId id="333" r:id="rId22"/>
    <p:sldId id="334" r:id="rId23"/>
    <p:sldId id="335" r:id="rId24"/>
    <p:sldId id="298" r:id="rId25"/>
    <p:sldId id="299" r:id="rId26"/>
    <p:sldId id="300" r:id="rId27"/>
    <p:sldId id="301" r:id="rId28"/>
    <p:sldId id="302" r:id="rId29"/>
    <p:sldId id="303" r:id="rId30"/>
    <p:sldId id="304" r:id="rId31"/>
    <p:sldId id="305" r:id="rId32"/>
    <p:sldId id="320" r:id="rId33"/>
    <p:sldId id="321" r:id="rId34"/>
    <p:sldId id="322" r:id="rId35"/>
    <p:sldId id="323" r:id="rId36"/>
    <p:sldId id="324" r:id="rId37"/>
    <p:sldId id="325" r:id="rId38"/>
    <p:sldId id="326" r:id="rId39"/>
    <p:sldId id="327" r:id="rId40"/>
    <p:sldId id="328" r:id="rId41"/>
    <p:sldId id="329" r:id="rId42"/>
    <p:sldId id="330" r:id="rId4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FF82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napToGrid="0">
      <p:cViewPr>
        <p:scale>
          <a:sx n="50" d="100"/>
          <a:sy n="50" d="100"/>
        </p:scale>
        <p:origin x="-3384" y="-13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269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96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59581" y="687519"/>
            <a:ext cx="4541948" cy="3425094"/>
          </a:xfrm>
          <a:prstGeom prst="rect">
            <a:avLst/>
          </a:prstGeom>
          <a:solidFill>
            <a:srgbClr val="FFFFFF"/>
          </a:solidFill>
          <a:ln>
            <a:solidFill>
              <a:srgbClr val="000000"/>
            </a:solidFill>
            <a:miter lim="800000"/>
            <a:headEnd/>
            <a:tailEnd/>
          </a:ln>
        </p:spPr>
      </p:sp>
      <p:sp>
        <p:nvSpPr>
          <p:cNvPr id="40963" name="Rectangle 3"/>
          <p:cNvSpPr>
            <a:spLocks noGrp="1" noChangeArrowheads="1"/>
          </p:cNvSpPr>
          <p:nvPr>
            <p:ph type="body" idx="1"/>
          </p:nvPr>
        </p:nvSpPr>
        <p:spPr bwMode="auto">
          <a:xfrm>
            <a:off x="685490" y="4343869"/>
            <a:ext cx="5487022" cy="4112612"/>
          </a:xfrm>
          <a:prstGeom prst="rect">
            <a:avLst/>
          </a:prstGeom>
          <a:solidFill>
            <a:srgbClr val="FFFFFF"/>
          </a:solidFill>
          <a:ln>
            <a:solidFill>
              <a:srgbClr val="000000"/>
            </a:solidFill>
            <a:miter lim="800000"/>
            <a:headEnd/>
            <a:tailEnd/>
          </a:ln>
        </p:spPr>
        <p:txBody>
          <a:bodyPr lIns="89794" tIns="44897" rIns="89794" bIns="44897"/>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56472" y="685957"/>
            <a:ext cx="4545057" cy="3428219"/>
          </a:xfrm>
          <a:prstGeom prst="rect">
            <a:avLst/>
          </a:prstGeom>
          <a:noFill/>
          <a:ln>
            <a:solidFill>
              <a:srgbClr val="000000"/>
            </a:solidFill>
            <a:miter lim="800000"/>
            <a:headEnd/>
            <a:tailEnd/>
          </a:ln>
        </p:spPr>
      </p:sp>
      <p:sp>
        <p:nvSpPr>
          <p:cNvPr id="41987" name="Rectangle 3"/>
          <p:cNvSpPr>
            <a:spLocks noGrp="1" noChangeArrowheads="1"/>
          </p:cNvSpPr>
          <p:nvPr>
            <p:ph type="body" idx="1"/>
          </p:nvPr>
        </p:nvSpPr>
        <p:spPr bwMode="auto">
          <a:xfrm>
            <a:off x="685490" y="4343869"/>
            <a:ext cx="5487022" cy="4114175"/>
          </a:xfrm>
          <a:prstGeom prst="rect">
            <a:avLst/>
          </a:prstGeom>
          <a:noFill/>
          <a:ln>
            <a:miter lim="800000"/>
            <a:headEnd/>
            <a:tailEnd/>
          </a:ln>
        </p:spPr>
        <p:txBody>
          <a:bodyPr lIns="89794" tIns="44897" rIns="89794" bIns="44897"/>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56472" y="685957"/>
            <a:ext cx="4545057" cy="3428219"/>
          </a:xfrm>
          <a:prstGeom prst="rect">
            <a:avLst/>
          </a:prstGeom>
          <a:noFill/>
          <a:ln>
            <a:solidFill>
              <a:srgbClr val="000000"/>
            </a:solidFill>
            <a:miter lim="800000"/>
            <a:headEnd/>
            <a:tailEnd/>
          </a:ln>
        </p:spPr>
      </p:sp>
      <p:sp>
        <p:nvSpPr>
          <p:cNvPr id="43011" name="Rectangle 3"/>
          <p:cNvSpPr>
            <a:spLocks noGrp="1" noChangeArrowheads="1"/>
          </p:cNvSpPr>
          <p:nvPr>
            <p:ph type="body" idx="1"/>
          </p:nvPr>
        </p:nvSpPr>
        <p:spPr bwMode="auto">
          <a:xfrm>
            <a:off x="685490" y="4343869"/>
            <a:ext cx="5487022" cy="4114175"/>
          </a:xfrm>
          <a:prstGeom prst="rect">
            <a:avLst/>
          </a:prstGeom>
          <a:noFill/>
          <a:ln>
            <a:miter lim="800000"/>
            <a:headEnd/>
            <a:tailEnd/>
          </a:ln>
        </p:spPr>
        <p:txBody>
          <a:bodyPr lIns="89794" tIns="44897" rIns="89794" bIns="44897"/>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xfrm>
            <a:off x="1156472" y="685957"/>
            <a:ext cx="4545057" cy="3428219"/>
          </a:xfrm>
          <a:prstGeom prst="rect">
            <a:avLst/>
          </a:prstGeom>
          <a:noFill/>
          <a:ln>
            <a:solidFill>
              <a:srgbClr val="000000"/>
            </a:solidFill>
            <a:miter lim="800000"/>
            <a:headEnd/>
            <a:tailEnd/>
          </a:ln>
        </p:spPr>
      </p:sp>
      <p:sp>
        <p:nvSpPr>
          <p:cNvPr id="44035" name="Rectangle 3"/>
          <p:cNvSpPr>
            <a:spLocks noGrp="1" noChangeArrowheads="1"/>
          </p:cNvSpPr>
          <p:nvPr>
            <p:ph type="body" idx="1"/>
          </p:nvPr>
        </p:nvSpPr>
        <p:spPr bwMode="auto">
          <a:xfrm>
            <a:off x="685490" y="4343869"/>
            <a:ext cx="5487022" cy="4114175"/>
          </a:xfrm>
          <a:prstGeom prst="rect">
            <a:avLst/>
          </a:prstGeom>
          <a:noFill/>
          <a:ln>
            <a:miter lim="800000"/>
            <a:headEnd/>
            <a:tailEnd/>
          </a:ln>
        </p:spPr>
        <p:txBody>
          <a:bodyPr lIns="89794" tIns="44897" rIns="89794" bIns="44897"/>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xfrm>
            <a:off x="1159581" y="687519"/>
            <a:ext cx="4541948" cy="3425094"/>
          </a:xfrm>
          <a:prstGeom prst="rect">
            <a:avLst/>
          </a:prstGeom>
          <a:noFill/>
          <a:ln>
            <a:solidFill>
              <a:srgbClr val="000000"/>
            </a:solidFill>
            <a:miter lim="800000"/>
            <a:headEnd/>
            <a:tailEnd/>
          </a:ln>
        </p:spPr>
      </p:sp>
      <p:sp>
        <p:nvSpPr>
          <p:cNvPr id="45059" name="Rectangle 3"/>
          <p:cNvSpPr>
            <a:spLocks noGrp="1" noChangeArrowheads="1"/>
          </p:cNvSpPr>
          <p:nvPr>
            <p:ph type="body" idx="1"/>
          </p:nvPr>
        </p:nvSpPr>
        <p:spPr bwMode="auto">
          <a:xfrm>
            <a:off x="685490" y="4343869"/>
            <a:ext cx="5487022" cy="4112612"/>
          </a:xfrm>
          <a:prstGeom prst="rect">
            <a:avLst/>
          </a:prstGeom>
          <a:noFill/>
          <a:ln>
            <a:miter lim="800000"/>
            <a:headEnd/>
            <a:tailEnd/>
          </a:ln>
        </p:spPr>
        <p:txBody>
          <a:bodyPr lIns="89794" tIns="44897" rIns="89794" bIns="44897"/>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59581" y="687519"/>
            <a:ext cx="4541948" cy="3425094"/>
          </a:xfrm>
          <a:prstGeom prst="rect">
            <a:avLst/>
          </a:prstGeom>
          <a:noFill/>
          <a:ln>
            <a:solidFill>
              <a:srgbClr val="000000"/>
            </a:solidFill>
            <a:miter lim="800000"/>
            <a:headEnd/>
            <a:tailEnd/>
          </a:ln>
        </p:spPr>
      </p:sp>
      <p:sp>
        <p:nvSpPr>
          <p:cNvPr id="46083" name="Rectangle 3"/>
          <p:cNvSpPr>
            <a:spLocks noGrp="1" noChangeArrowheads="1"/>
          </p:cNvSpPr>
          <p:nvPr>
            <p:ph type="body" idx="1"/>
          </p:nvPr>
        </p:nvSpPr>
        <p:spPr bwMode="auto">
          <a:xfrm>
            <a:off x="685490" y="4343869"/>
            <a:ext cx="5487022" cy="4112612"/>
          </a:xfrm>
          <a:prstGeom prst="rect">
            <a:avLst/>
          </a:prstGeom>
          <a:noFill/>
          <a:ln>
            <a:miter lim="800000"/>
            <a:headEnd/>
            <a:tailEnd/>
          </a:ln>
        </p:spPr>
        <p:txBody>
          <a:bodyPr lIns="89794" tIns="44897" rIns="89794" bIns="44897"/>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xfrm>
            <a:off x="1159581" y="687519"/>
            <a:ext cx="4541948" cy="3425094"/>
          </a:xfrm>
          <a:prstGeom prst="rect">
            <a:avLst/>
          </a:prstGeom>
          <a:noFill/>
          <a:ln>
            <a:solidFill>
              <a:srgbClr val="000000"/>
            </a:solidFill>
            <a:miter lim="800000"/>
            <a:headEnd/>
            <a:tailEnd/>
          </a:ln>
        </p:spPr>
      </p:sp>
      <p:sp>
        <p:nvSpPr>
          <p:cNvPr id="47107" name="Rectangle 3"/>
          <p:cNvSpPr>
            <a:spLocks noGrp="1" noChangeArrowheads="1"/>
          </p:cNvSpPr>
          <p:nvPr>
            <p:ph type="body" idx="1"/>
          </p:nvPr>
        </p:nvSpPr>
        <p:spPr bwMode="auto">
          <a:xfrm>
            <a:off x="685490" y="4343869"/>
            <a:ext cx="5487022" cy="4112612"/>
          </a:xfrm>
          <a:prstGeom prst="rect">
            <a:avLst/>
          </a:prstGeom>
          <a:noFill/>
          <a:ln>
            <a:miter lim="800000"/>
            <a:headEnd/>
            <a:tailEnd/>
          </a:ln>
        </p:spPr>
        <p:txBody>
          <a:bodyPr lIns="89794" tIns="44897" rIns="89794" bIns="44897"/>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1159581" y="687519"/>
            <a:ext cx="4541948" cy="3425094"/>
          </a:xfrm>
          <a:prstGeom prst="rect">
            <a:avLst/>
          </a:prstGeom>
          <a:noFill/>
          <a:ln>
            <a:solidFill>
              <a:srgbClr val="000000"/>
            </a:solidFill>
            <a:miter lim="800000"/>
            <a:headEnd/>
            <a:tailEnd/>
          </a:ln>
        </p:spPr>
      </p:sp>
      <p:sp>
        <p:nvSpPr>
          <p:cNvPr id="48131" name="Rectangle 3"/>
          <p:cNvSpPr>
            <a:spLocks noGrp="1" noChangeArrowheads="1"/>
          </p:cNvSpPr>
          <p:nvPr>
            <p:ph type="body" idx="1"/>
          </p:nvPr>
        </p:nvSpPr>
        <p:spPr bwMode="auto">
          <a:xfrm>
            <a:off x="685490" y="4343869"/>
            <a:ext cx="5487022" cy="4112612"/>
          </a:xfrm>
          <a:prstGeom prst="rect">
            <a:avLst/>
          </a:prstGeom>
          <a:noFill/>
          <a:ln>
            <a:miter lim="800000"/>
            <a:headEnd/>
            <a:tailEnd/>
          </a:ln>
        </p:spPr>
        <p:txBody>
          <a:bodyPr lIns="89794" tIns="44897" rIns="89794" bIns="44897"/>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1159581" y="687519"/>
            <a:ext cx="4541948" cy="3425094"/>
          </a:xfrm>
          <a:prstGeom prst="rect">
            <a:avLst/>
          </a:prstGeom>
          <a:noFill/>
          <a:ln>
            <a:solidFill>
              <a:srgbClr val="000000"/>
            </a:solidFill>
            <a:miter lim="800000"/>
            <a:headEnd/>
            <a:tailEnd/>
          </a:ln>
        </p:spPr>
      </p:sp>
      <p:sp>
        <p:nvSpPr>
          <p:cNvPr id="49155" name="Rectangle 3"/>
          <p:cNvSpPr>
            <a:spLocks noGrp="1" noChangeArrowheads="1"/>
          </p:cNvSpPr>
          <p:nvPr>
            <p:ph type="body" idx="1"/>
          </p:nvPr>
        </p:nvSpPr>
        <p:spPr bwMode="auto">
          <a:xfrm>
            <a:off x="685490" y="4343869"/>
            <a:ext cx="5487022" cy="4112612"/>
          </a:xfrm>
          <a:prstGeom prst="rect">
            <a:avLst/>
          </a:prstGeom>
          <a:noFill/>
          <a:ln>
            <a:miter lim="800000"/>
            <a:headEnd/>
            <a:tailEnd/>
          </a:ln>
        </p:spPr>
        <p:txBody>
          <a:bodyPr lIns="89794" tIns="44897" rIns="89794" bIns="44897"/>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96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1159581" y="687519"/>
            <a:ext cx="4541948" cy="3425094"/>
          </a:xfrm>
          <a:prstGeom prst="rect">
            <a:avLst/>
          </a:prstGeom>
          <a:noFill/>
          <a:ln>
            <a:solidFill>
              <a:srgbClr val="000000"/>
            </a:solidFill>
            <a:miter lim="800000"/>
            <a:headEnd/>
            <a:tailEnd/>
          </a:ln>
        </p:spPr>
      </p:sp>
      <p:sp>
        <p:nvSpPr>
          <p:cNvPr id="50179" name="Rectangle 3"/>
          <p:cNvSpPr>
            <a:spLocks noGrp="1" noChangeArrowheads="1"/>
          </p:cNvSpPr>
          <p:nvPr>
            <p:ph type="body" idx="1"/>
          </p:nvPr>
        </p:nvSpPr>
        <p:spPr bwMode="auto">
          <a:xfrm>
            <a:off x="685490" y="4343869"/>
            <a:ext cx="5487022" cy="4112612"/>
          </a:xfrm>
          <a:prstGeom prst="rect">
            <a:avLst/>
          </a:prstGeom>
          <a:noFill/>
          <a:ln>
            <a:miter lim="800000"/>
            <a:headEnd/>
            <a:tailEnd/>
          </a:ln>
        </p:spPr>
        <p:txBody>
          <a:bodyPr lIns="89794" tIns="44897" rIns="89794" bIns="44897"/>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xfrm>
            <a:off x="1159581" y="687519"/>
            <a:ext cx="4541948" cy="3425094"/>
          </a:xfrm>
          <a:prstGeom prst="rect">
            <a:avLst/>
          </a:prstGeom>
          <a:noFill/>
          <a:ln>
            <a:solidFill>
              <a:srgbClr val="000000"/>
            </a:solidFill>
            <a:miter lim="800000"/>
            <a:headEnd/>
            <a:tailEnd/>
          </a:ln>
        </p:spPr>
      </p:sp>
      <p:sp>
        <p:nvSpPr>
          <p:cNvPr id="51203" name="Rectangle 3"/>
          <p:cNvSpPr>
            <a:spLocks noGrp="1" noChangeArrowheads="1"/>
          </p:cNvSpPr>
          <p:nvPr>
            <p:ph type="body" idx="1"/>
          </p:nvPr>
        </p:nvSpPr>
        <p:spPr bwMode="auto">
          <a:xfrm>
            <a:off x="685490" y="4343869"/>
            <a:ext cx="5487022" cy="4112612"/>
          </a:xfrm>
          <a:prstGeom prst="rect">
            <a:avLst/>
          </a:prstGeom>
          <a:noFill/>
          <a:ln>
            <a:miter lim="800000"/>
            <a:headEnd/>
            <a:tailEnd/>
          </a:ln>
        </p:spPr>
        <p:txBody>
          <a:bodyPr lIns="89794" tIns="44897" rIns="89794" bIns="44897"/>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99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09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19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030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211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16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621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rrowheads="1"/>
          </p:cNvPicPr>
          <p:nvPr/>
        </p:nvPicPr>
        <p:blipFill>
          <a:blip r:embed="rId2" cstate="print"/>
          <a:srcRect/>
          <a:stretch>
            <a:fillRect/>
          </a:stretch>
        </p:blipFill>
        <p:spPr bwMode="auto">
          <a:xfrm>
            <a:off x="381000" y="304800"/>
            <a:ext cx="1447800" cy="822325"/>
          </a:xfrm>
          <a:prstGeom prst="rect">
            <a:avLst/>
          </a:prstGeom>
          <a:noFill/>
          <a:ln w="9525">
            <a:noFill/>
            <a:miter lim="800000"/>
            <a:headEnd/>
            <a:tailEnd/>
          </a:ln>
        </p:spPr>
      </p:pic>
      <p:sp>
        <p:nvSpPr>
          <p:cNvPr id="3074" name="Rectangle 2"/>
          <p:cNvSpPr>
            <a:spLocks noGrp="1" noChangeArrowheads="1"/>
          </p:cNvSpPr>
          <p:nvPr>
            <p:ph type="ctrTitle" sz="quarter"/>
          </p:nvPr>
        </p:nvSpPr>
        <p:spPr>
          <a:xfrm>
            <a:off x="1219200" y="1905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sz="quarter" idx="1"/>
          </p:nvPr>
        </p:nvSpPr>
        <p:spPr>
          <a:xfrm>
            <a:off x="1839913"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 name="Date Placeholder 4"/>
          <p:cNvSpPr>
            <a:spLocks noGrp="1" noChangeArrowheads="1"/>
          </p:cNvSpPr>
          <p:nvPr>
            <p:ph type="dt" sz="quarter" idx="10"/>
          </p:nvPr>
        </p:nvSpPr>
        <p:spPr bwMode="auto">
          <a:xfrm>
            <a:off x="1212850" y="6232525"/>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defRPr sz="1400">
                <a:effectLst>
                  <a:outerShdw blurRad="38100" dist="38100" dir="2700000" algn="tl">
                    <a:srgbClr val="C0C0C0"/>
                  </a:outerShdw>
                </a:effectLst>
              </a:defRPr>
            </a:lvl1pPr>
          </a:lstStyle>
          <a:p>
            <a:pPr>
              <a:defRPr/>
            </a:pPr>
            <a:endParaRPr lang="en-US"/>
          </a:p>
        </p:txBody>
      </p:sp>
      <p:sp>
        <p:nvSpPr>
          <p:cNvPr id="6" name="Footer Placeholder 5"/>
          <p:cNvSpPr>
            <a:spLocks noGrp="1" noChangeArrowheads="1"/>
          </p:cNvSpPr>
          <p:nvPr>
            <p:ph type="ftr" sz="quarter" idx="11"/>
          </p:nvPr>
        </p:nvSpPr>
        <p:spPr bwMode="auto">
          <a:xfrm>
            <a:off x="3651250" y="6232525"/>
            <a:ext cx="28956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a:defRPr sz="1400">
                <a:effectLst>
                  <a:outerShdw blurRad="38100" dist="38100" dir="2700000" algn="tl">
                    <a:srgbClr val="C0C0C0"/>
                  </a:outerShdw>
                </a:effectLst>
              </a:defRPr>
            </a:lvl1pPr>
          </a:lstStyle>
          <a:p>
            <a:pPr>
              <a:defRPr/>
            </a:pPr>
            <a:r>
              <a:rPr lang="en-US"/>
              <a:t>NE421 Nuclear Criticality Safety</a:t>
            </a:r>
          </a:p>
        </p:txBody>
      </p:sp>
      <p:sp>
        <p:nvSpPr>
          <p:cNvPr id="7" name="Slide Number Placeholder 6"/>
          <p:cNvSpPr>
            <a:spLocks noGrp="1" noChangeArrowheads="1"/>
          </p:cNvSpPr>
          <p:nvPr>
            <p:ph type="sldNum" sz="quarter" idx="12"/>
          </p:nvPr>
        </p:nvSpPr>
        <p:spPr bwMode="auto">
          <a:xfrm>
            <a:off x="7080250" y="6232525"/>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a:defRPr sz="1400">
                <a:effectLst>
                  <a:outerShdw blurRad="38100" dist="38100" dir="2700000" algn="tl">
                    <a:srgbClr val="C0C0C0"/>
                  </a:outerShdw>
                </a:effectLst>
              </a:defRPr>
            </a:lvl1pPr>
          </a:lstStyle>
          <a:p>
            <a:pPr>
              <a:defRPr/>
            </a:pPr>
            <a:fld id="{37BE5706-A039-41BA-B4E7-4B060D7CD4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42900"/>
            <a:ext cx="205740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42900"/>
            <a:ext cx="601980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52600" y="342900"/>
            <a:ext cx="716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Tree>
    <p:extLst>
      <p:ext uri="{BB962C8B-B14F-4D97-AF65-F5344CB8AC3E}">
        <p14:creationId xmlns:p14="http://schemas.microsoft.com/office/powerpoint/2010/main" val="115899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42900"/>
            <a:ext cx="7162800" cy="1143000"/>
          </a:xfrm>
          <a:prstGeom prst="rect">
            <a:avLst/>
          </a:prstGeom>
          <a:noFill/>
          <a:ln w="9525">
            <a:noFill/>
            <a:miter lim="800000"/>
            <a:headEnd/>
            <a:tailEnd/>
          </a:ln>
          <a:effectLst>
            <a:outerShdw dist="13470" dir="2700000" algn="ctr" rotWithShape="0">
              <a:schemeClr val="bg2"/>
            </a:outerShdw>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2"/>
            <a:endParaRPr lang="en-US" smtClean="0"/>
          </a:p>
          <a:p>
            <a:pPr lvl="2"/>
            <a:endParaRPr lang="en-US" smtClean="0"/>
          </a:p>
        </p:txBody>
      </p:sp>
      <p:pic>
        <p:nvPicPr>
          <p:cNvPr id="3076" name="Picture 4"/>
          <p:cNvPicPr>
            <a:picLocks noChangeArrowheads="1"/>
          </p:cNvPicPr>
          <p:nvPr/>
        </p:nvPicPr>
        <p:blipFill>
          <a:blip r:embed="rId14" cstate="print"/>
          <a:srcRect/>
          <a:stretch>
            <a:fillRect/>
          </a:stretch>
        </p:blipFill>
        <p:spPr bwMode="auto">
          <a:xfrm>
            <a:off x="228600" y="457200"/>
            <a:ext cx="1447800" cy="822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Wingdings" pitchFamily="2" charset="2"/>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Microsoft_Word_97_-_2003_Document2.doc"/></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7.wmf"/><Relationship Id="rId4" Type="http://schemas.openxmlformats.org/officeDocument/2006/relationships/oleObject" Target="../embeddings/Microsoft_Word_97_-_2003_Document3.doc"/></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Word_97_-_2003_Document4.doc"/><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image" Target="../media/image8.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0.w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dirty="0" smtClean="0"/>
              <a:t>Lesson 6: </a:t>
            </a:r>
            <a:r>
              <a:rPr lang="en-US" dirty="0" err="1" smtClean="0"/>
              <a:t>Experments</a:t>
            </a:r>
            <a:r>
              <a:rPr lang="en-US" dirty="0" smtClean="0"/>
              <a:t>, etc.</a:t>
            </a:r>
            <a:endParaRPr lang="en-US" dirty="0" smtClean="0"/>
          </a:p>
        </p:txBody>
      </p:sp>
      <p:sp>
        <p:nvSpPr>
          <p:cNvPr id="19459" name="Rectangle 3"/>
          <p:cNvSpPr>
            <a:spLocks noGrp="1" noChangeArrowheads="1"/>
          </p:cNvSpPr>
          <p:nvPr>
            <p:ph type="body" idx="1"/>
          </p:nvPr>
        </p:nvSpPr>
        <p:spPr>
          <a:xfrm>
            <a:off x="552450" y="1619250"/>
            <a:ext cx="7772400" cy="4114800"/>
          </a:xfrm>
        </p:spPr>
        <p:txBody>
          <a:bodyPr/>
          <a:lstStyle/>
          <a:p>
            <a:pPr>
              <a:defRPr/>
            </a:pPr>
            <a:r>
              <a:rPr lang="en-US" dirty="0" smtClean="0"/>
              <a:t>SCALE examples w/ parametric studies</a:t>
            </a:r>
            <a:endParaRPr lang="en-US" dirty="0" smtClean="0"/>
          </a:p>
          <a:p>
            <a:pPr>
              <a:defRPr/>
            </a:pPr>
            <a:r>
              <a:rPr lang="en-US" dirty="0" smtClean="0"/>
              <a:t>Overview </a:t>
            </a:r>
            <a:r>
              <a:rPr lang="en-US" dirty="0"/>
              <a:t>of the “benchmark book”</a:t>
            </a:r>
          </a:p>
          <a:p>
            <a:pPr>
              <a:defRPr/>
            </a:pPr>
            <a:endParaRPr lang="en-US" dirty="0" smtClean="0"/>
          </a:p>
          <a:p>
            <a:pPr>
              <a:defRPr/>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defRPr/>
            </a:pPr>
            <a:r>
              <a:rPr lang="en-US"/>
              <a:t>CSAS1X output, cont’d</a:t>
            </a:r>
          </a:p>
        </p:txBody>
      </p:sp>
      <p:sp>
        <p:nvSpPr>
          <p:cNvPr id="142339" name="Rectangle 3"/>
          <p:cNvSpPr>
            <a:spLocks noGrp="1" noChangeArrowheads="1"/>
          </p:cNvSpPr>
          <p:nvPr>
            <p:ph type="body" idx="1"/>
          </p:nvPr>
        </p:nvSpPr>
        <p:spPr>
          <a:xfrm>
            <a:off x="342900" y="1600200"/>
            <a:ext cx="8115300" cy="4114800"/>
          </a:xfrm>
        </p:spPr>
        <p:txBody>
          <a:bodyPr/>
          <a:lstStyle/>
          <a:p>
            <a:pPr>
              <a:lnSpc>
                <a:spcPct val="90000"/>
              </a:lnSpc>
              <a:buFont typeface="Wingdings" pitchFamily="2" charset="2"/>
              <a:buNone/>
              <a:defRPr/>
            </a:pPr>
            <a:r>
              <a:rPr lang="en-US" sz="800">
                <a:latin typeface="Courier New" pitchFamily="49" charset="0"/>
                <a:ea typeface="MS Mincho" pitchFamily="49" charset="-128"/>
              </a:rPr>
              <a:t>                                  GENERAL PROBLEM DATA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IGE  1/2/3 = PLANE/CYLINDER/SPHERE       3        ISN  QUADRATURE ORDER                    8</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IZM  NUMBER OF ZONES                     1        ISCT ORDER OF SCATTERING                 3</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IM   NUMBER OF SPACIAL INTERVALS       202        IEVT 0/1/2/3/4/5/6=Q/K/ALPHA/C/Z/R/H     1</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IBL  0/1/2/3 = VACUUM/REFL/PER/WHITE     1        IIM  INNER ITERATION MAXIMUM            20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IBR  RIGHT BOUNDARY CONDITION            0        ICM  OUTER ITERATION MAXIMUM            25</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MXX  NUMBER OF MIXTURES                  1        ICLC -1/0/N--FLAT RES/SN/OPT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MS   MIXING TABLE LENGTH                 4        ITH  0/1 = FORWARD/ADJOINT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IGM  NUMBER OF ENERGY GROUPS            27        IFLU NOT USED(ALWAYS WGTD)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NNG  NUMBER OF NEUTRON GROUPS           27        IPRT -2/-1/0/N=MIXTURE XSEC PRINT       -2</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NGG  NUMBER OF GAMMA GROUPS              0        ID1  0/1/2/3=NO/PRT ND/PCH N/BOTH       -1</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IFTG NUMBER OF FIRST THERMAL GROUP      15        IPBT -1/0/1=NONE/FINE/ALL BAL. PRT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SPECIAL OPTIONS</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IFG  0/1 = NONE/WEIGHTING CALCULATION    1        IPN  0/1/2 DIFF. COEF. PARAM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IQM  VOLUMETRIC SOURCES (0/N=NO/YES)     0        IDFM 0/1 = NONE/DENSITY FACTORS 38*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IPM  BOUNDARY SOURCES (0/N=NO/YES)       0        IAZ  0/N = NONE/N ACTIVITIES BY ZONE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IFN  0/1/2 = INPUT 33*/34*/USE LAST      0        IAI  0/1=NONE/ACTIVITIES BY INTERVAL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ITMX MAXIMUM TIME (MINUTES)              0        IFCT 0/1=NO/YES UPSCATTER SCALING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IDT1 0/1/2/3=NO/XSECT/SRCE/FLUX--OUT     0        IPVT 0/1/2=NO/K/ALPHA PARAMETRIC SRCH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ISX  BROAD GROUP FLUXES                  0        ISEN OUTER ITERATION ACCELERATION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IBLN ACTIVITY DATA UNIT                  0        NBND BAND REBALN PARAMETER              -1</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JBKL 0/1/2 BUCKLING GEOMETRY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WEIGHTING DATA (IFG=1)</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ICON -1/0/1=CELL/ZONE/REGION WEIGHT     -1        IHTF TOTAL XSECT PSN IN BRD GP TABLES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IGMF NUMBER OF BROAD GROUPS             27        NDSF PSN G-G OR FILE NUMBER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ITP  0/10/20/30/40 0/C/E/AC/A            0        NUSF TABLE LENGTH OR MAX ORDER          26</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IPP  -2/-1/0/N=WGTED XSECT PRINT        -2        MSCM EXTRA 1-D X-SECT POSITIONS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IAP  -1/N ANISN XSECT PRINT              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p:txBody>
      </p:sp>
      <p:sp>
        <p:nvSpPr>
          <p:cNvPr id="142340" name="Rectangle 4"/>
          <p:cNvSpPr>
            <a:spLocks noChangeArrowheads="1"/>
          </p:cNvSpPr>
          <p:nvPr/>
        </p:nvSpPr>
        <p:spPr bwMode="auto">
          <a:xfrm>
            <a:off x="476250" y="1857375"/>
            <a:ext cx="7772400" cy="4114800"/>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900">
                <a:effectLst>
                  <a:outerShdw blurRad="38100" dist="38100" dir="2700000" algn="tl">
                    <a:srgbClr val="C0C0C0"/>
                  </a:outerShdw>
                </a:effectLst>
                <a:latin typeface="Courier New" pitchFamily="49" charset="0"/>
                <a:ea typeface="MS Mincho" pitchFamily="49" charset="-128"/>
              </a:rPr>
              <a:t> </a:t>
            </a:r>
            <a:endParaRPr lang="en-US" sz="1800">
              <a:effectLst>
                <a:outerShdw blurRad="38100" dist="38100" dir="2700000" algn="tl">
                  <a:srgbClr val="C0C0C0"/>
                </a:outerShdw>
              </a:effectLst>
              <a:latin typeface="Times New Roman" pitchFamily="18" charset="0"/>
            </a:endParaRPr>
          </a:p>
        </p:txBody>
      </p:sp>
      <p:sp>
        <p:nvSpPr>
          <p:cNvPr id="142341" name="Rectangle 5"/>
          <p:cNvSpPr>
            <a:spLocks noChangeArrowheads="1"/>
          </p:cNvSpPr>
          <p:nvPr/>
        </p:nvSpPr>
        <p:spPr bwMode="auto">
          <a:xfrm>
            <a:off x="238125" y="1295400"/>
            <a:ext cx="7772400" cy="542925"/>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1800">
                <a:effectLst>
                  <a:outerShdw blurRad="38100" dist="38100" dir="2700000" algn="tl">
                    <a:srgbClr val="C0C0C0"/>
                  </a:outerShdw>
                </a:effectLst>
                <a:latin typeface="Times New Roman" pitchFamily="18" charset="0"/>
              </a:rPr>
              <a:t>Part 3: XSDRN-PM output: Check input and output</a:t>
            </a:r>
          </a:p>
        </p:txBody>
      </p:sp>
    </p:spTree>
    <p:extLst>
      <p:ext uri="{BB962C8B-B14F-4D97-AF65-F5344CB8AC3E}">
        <p14:creationId xmlns:p14="http://schemas.microsoft.com/office/powerpoint/2010/main" val="3765793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defRPr/>
            </a:pPr>
            <a:r>
              <a:rPr lang="en-US"/>
              <a:t>CSAS1X output, cont’d</a:t>
            </a:r>
          </a:p>
        </p:txBody>
      </p:sp>
      <p:sp>
        <p:nvSpPr>
          <p:cNvPr id="143363" name="Rectangle 3"/>
          <p:cNvSpPr>
            <a:spLocks noGrp="1" noChangeArrowheads="1"/>
          </p:cNvSpPr>
          <p:nvPr>
            <p:ph type="body" idx="1"/>
          </p:nvPr>
        </p:nvSpPr>
        <p:spPr>
          <a:xfrm>
            <a:off x="342900" y="1600200"/>
            <a:ext cx="8115300" cy="4114800"/>
          </a:xfrm>
        </p:spPr>
        <p:txBody>
          <a:bodyPr/>
          <a:lstStyle/>
          <a:p>
            <a:pPr>
              <a:lnSpc>
                <a:spcPct val="90000"/>
              </a:lnSpc>
              <a:buFont typeface="Wingdings" pitchFamily="2" charset="2"/>
              <a:buNone/>
              <a:defRPr/>
            </a:pPr>
            <a:r>
              <a:rPr lang="en-US" sz="800">
                <a:latin typeface="Courier New" pitchFamily="49" charset="0"/>
                <a:ea typeface="MS Mincho" pitchFamily="49" charset="-128"/>
              </a:rPr>
              <a:t>FLOATING POINT PARAMETERS</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EPS  OVERALL CONVERGENCE       1.00000E-04        DY   CYL/PLA HT FOR BUCKLING   0.00000E+00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PTC  POINT CONVERGENCE         1.00000E-04        DZ   PLANE DEPTH FOR BUCKLING  0.00000E+00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XNF  NORMALIZATION FACTOR      1.00000E+00        VSC  VOID STREAMING CORRECTION 0.00000E+00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EV   EIGENVALUE GUESS          0.00000E+00        PV   IPVT=1/2--K/ALPHA         0.00000E+00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EVM  EIGENVALUE MODIFIER       0.00000E+00        EQL  EV CHANGE EPS FOR SEARCH  1.00000E-03</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BF   BUCKLING FACTOR=1.420892  1.42089E+00        XNPM NEW PARAM MOD FOR SEARCH  7.50000E-01</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THIS CASE WILL REQUIRE       1707 LOCATIONS FOR MIXING</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THIS CASE HAS BEEN ALLOCATED 100000 LOCATIONS</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cs typeface="Courier New" pitchFamily="49" charset="0"/>
              </a:rPr>
              <a:t/>
            </a:r>
            <a:br>
              <a:rPr lang="en-US" sz="800">
                <a:latin typeface="Courier New" pitchFamily="49" charset="0"/>
                <a:cs typeface="Courier New" pitchFamily="49" charset="0"/>
              </a:rPr>
            </a:br>
            <a:r>
              <a:rPr lang="en-US" sz="800">
                <a:latin typeface="Courier New" pitchFamily="49" charset="0"/>
                <a:ea typeface="MS Mincho" pitchFamily="49" charset="-128"/>
              </a:rPr>
              <a:t>                      HW PROBLEM #1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13Q ARRAY HAS      4 ENTRIES.</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14Q ARRAY HAS      4 ENTRIES.</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15Q ARRAY HAS      4 ENTRIES.</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DATA BLOCK 2 (MIXING TABLE, ETC.)</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NUCLIDES         CCCC                                MIXING TABLE                                EXTRA</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ON TAPE    IDENTIFICATION                 MIXTURE   COMPONENT     ATOM DENSITY               XSECT ID'S</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1 1092234                                      1      1092234       4.82827E-04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2 1092235                                      1      1092235       4.48073E-02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3 1092236                                      1      1092236       9.57449E-05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4 1092238                                      1      1092238       2.65827E-03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p>
          <a:p>
            <a:pPr>
              <a:lnSpc>
                <a:spcPct val="90000"/>
              </a:lnSpc>
              <a:buFont typeface="Wingdings" pitchFamily="2" charset="2"/>
              <a:buNone/>
              <a:defRPr/>
            </a:pPr>
            <a:r>
              <a:rPr lang="en-US" sz="800">
                <a:latin typeface="Courier New" pitchFamily="49" charset="0"/>
                <a:ea typeface="MS Mincho" pitchFamily="49" charset="-128"/>
              </a:rPr>
              <a:t>                      HW PROBLEM #1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NEUTRON GROUP PARAMETERS</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GP    ENERGY      LETHARGY     WEIGHTED    BROAD GP        CALC        GROUP         RIGHT        LEFT</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BOUNDARIES   BOUNDARIES   VELOCITIES    NUMBERS        TYPE         BAND        ALBEDO       ALBEDO</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  2.00000E+07 -6.93147E-01  4.60581E+09       1            0            1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2  6.43400E+06  4.40989E-01  2.88737E+09       2            0            2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3  3.00000E+06  1.20397E+00  2.12201E+09       3            0            3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a:t>
            </a:r>
          </a:p>
        </p:txBody>
      </p:sp>
      <p:sp>
        <p:nvSpPr>
          <p:cNvPr id="143364" name="Rectangle 4"/>
          <p:cNvSpPr>
            <a:spLocks noChangeArrowheads="1"/>
          </p:cNvSpPr>
          <p:nvPr/>
        </p:nvSpPr>
        <p:spPr bwMode="auto">
          <a:xfrm>
            <a:off x="476250" y="1857375"/>
            <a:ext cx="7772400" cy="4114800"/>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900">
                <a:effectLst>
                  <a:outerShdw blurRad="38100" dist="38100" dir="2700000" algn="tl">
                    <a:srgbClr val="C0C0C0"/>
                  </a:outerShdw>
                </a:effectLst>
                <a:latin typeface="Courier New" pitchFamily="49" charset="0"/>
                <a:ea typeface="MS Mincho" pitchFamily="49" charset="-128"/>
              </a:rPr>
              <a:t> </a:t>
            </a:r>
            <a:endParaRPr lang="en-US" sz="1800">
              <a:effectLst>
                <a:outerShdw blurRad="38100" dist="38100" dir="2700000" algn="tl">
                  <a:srgbClr val="C0C0C0"/>
                </a:outerShdw>
              </a:effectLst>
              <a:latin typeface="Times New Roman" pitchFamily="18" charset="0"/>
            </a:endParaRPr>
          </a:p>
        </p:txBody>
      </p:sp>
      <p:sp>
        <p:nvSpPr>
          <p:cNvPr id="143365" name="Rectangle 5"/>
          <p:cNvSpPr>
            <a:spLocks noChangeArrowheads="1"/>
          </p:cNvSpPr>
          <p:nvPr/>
        </p:nvSpPr>
        <p:spPr bwMode="auto">
          <a:xfrm>
            <a:off x="238125" y="1295400"/>
            <a:ext cx="7772400" cy="542925"/>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1800">
                <a:effectLst>
                  <a:outerShdw blurRad="38100" dist="38100" dir="2700000" algn="tl">
                    <a:srgbClr val="C0C0C0"/>
                  </a:outerShdw>
                </a:effectLst>
                <a:latin typeface="Times New Roman" pitchFamily="18" charset="0"/>
              </a:rPr>
              <a:t>Part 3: XSDRN-PM output: Check input and output</a:t>
            </a:r>
          </a:p>
        </p:txBody>
      </p:sp>
    </p:spTree>
    <p:extLst>
      <p:ext uri="{BB962C8B-B14F-4D97-AF65-F5344CB8AC3E}">
        <p14:creationId xmlns:p14="http://schemas.microsoft.com/office/powerpoint/2010/main" val="4060608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defRPr/>
            </a:pPr>
            <a:r>
              <a:rPr lang="en-US"/>
              <a:t>CSAS1X output, cont’d</a:t>
            </a:r>
          </a:p>
        </p:txBody>
      </p:sp>
      <p:sp>
        <p:nvSpPr>
          <p:cNvPr id="144387" name="Rectangle 3"/>
          <p:cNvSpPr>
            <a:spLocks noGrp="1" noChangeArrowheads="1"/>
          </p:cNvSpPr>
          <p:nvPr>
            <p:ph type="body" idx="1"/>
          </p:nvPr>
        </p:nvSpPr>
        <p:spPr>
          <a:xfrm>
            <a:off x="342900" y="1600200"/>
            <a:ext cx="8115300" cy="4114800"/>
          </a:xfrm>
        </p:spPr>
        <p:txBody>
          <a:bodyPr/>
          <a:lstStyle/>
          <a:p>
            <a:pPr>
              <a:lnSpc>
                <a:spcPct val="90000"/>
              </a:lnSpc>
              <a:buFont typeface="Wingdings" pitchFamily="2" charset="2"/>
              <a:buNone/>
              <a:defRPr/>
            </a:pPr>
            <a:r>
              <a:rPr lang="en-US" sz="800">
                <a:latin typeface="Courier New" pitchFamily="49" charset="0"/>
                <a:ea typeface="MS Mincho" pitchFamily="49" charset="-128"/>
              </a:rPr>
              <a:t>HW PROBLEM #1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MIXTURE    ORDER P(L)       ACTIVITY TABLE                    QUADRATURE CONSTANTS</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BY ZONE     BY ZONE      MATL NO.     REACTION       WEIGHTS    DIRECTIONS   REFL DIREC    WT X COS</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       1            3                                      0      -1.00000E+00       9            0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2                                                      5.06143E-02 -9.60290E-01       9      -4.86044E-02</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3                                                      1.11191E-01 -7.96667E-01       8      -8.85818E-02</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4                                                      1.56853E-01 -5.25532E-01       7      -8.24315E-02</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5                                                      1.81342E-01 -1.83435E-01       6      -3.32644E-02</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6                                                      1.81342E-01  1.83435E-01       5       3.32644E-02</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7                                                      1.56853E-01  5.25532E-01       4       8.24315E-02</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8                                                      1.11191E-01  7.96667E-01       3       8.85818E-02</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9                                                      5.06143E-02  9.60290E-01       2       4.86044E-02</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CONSTANTS FOR P( 3) SCATTERING</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ANGL    SET  1       SET  2       SET  3</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1 -1.00000E+00  1.00000E+00 -1.00000E+00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2 -9.60290E-01  8.83235E-01 -7.73409E-01</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9  9.60290E-01  8.83235E-01  7.73409E-01</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cs typeface="Courier New" pitchFamily="49" charset="0"/>
              </a:rPr>
              <a:t/>
            </a:r>
            <a:br>
              <a:rPr lang="en-US" sz="800">
                <a:latin typeface="Courier New" pitchFamily="49" charset="0"/>
                <a:cs typeface="Courier New" pitchFamily="49" charset="0"/>
              </a:rPr>
            </a:br>
            <a:r>
              <a:rPr lang="en-US" sz="800">
                <a:latin typeface="Courier New" pitchFamily="49" charset="0"/>
                <a:ea typeface="MS Mincho" pitchFamily="49" charset="-128"/>
              </a:rPr>
              <a:t>  INT     RADII       MID PTS     ZONE NO.       AREAS       VOLUMES     DENS FACT    RADIUS MOD     SPEC(INT)</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       0       8.47431E-03       1            0       2.03935E-05                    0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2  1.69486E-02  2.54995E-02       1       3.60976E-03  1.44975E-04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3  3.40503E-02  4.26791E-02       1       1.45697E-02  4.00402E-04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a:t>
            </a:r>
          </a:p>
          <a:p>
            <a:pPr>
              <a:lnSpc>
                <a:spcPct val="90000"/>
              </a:lnSpc>
              <a:buFont typeface="Wingdings" pitchFamily="2" charset="2"/>
              <a:buNone/>
              <a:defRPr/>
            </a:pPr>
            <a:r>
              <a:rPr lang="en-US" sz="800">
                <a:latin typeface="Courier New" pitchFamily="49" charset="0"/>
                <a:ea typeface="MS Mincho" pitchFamily="49" charset="-128"/>
              </a:rPr>
              <a:t>  200  8.66869E+00  8.67732E+00       1       9.44315E+02  1.63291E+01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201  8.68595E+00  8.69450E+00       1       9.48079E+02  1.62454E+01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202  8.70305E+00  8.71153E+00       1       9.51816E+02  1.61635E+01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203  8.72000E+00                            9.55527E+02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cs typeface="Courier New" pitchFamily="49" charset="0"/>
              </a:rPr>
              <a:t/>
            </a:r>
            <a:br>
              <a:rPr lang="en-US" sz="800">
                <a:latin typeface="Courier New" pitchFamily="49" charset="0"/>
                <a:cs typeface="Courier New" pitchFamily="49" charset="0"/>
              </a:rPr>
            </a:br>
            <a:endParaRPr lang="en-US" sz="800">
              <a:ea typeface="MS Mincho" pitchFamily="49" charset="-128"/>
            </a:endParaRPr>
          </a:p>
        </p:txBody>
      </p:sp>
      <p:sp>
        <p:nvSpPr>
          <p:cNvPr id="144388" name="Rectangle 4"/>
          <p:cNvSpPr>
            <a:spLocks noChangeArrowheads="1"/>
          </p:cNvSpPr>
          <p:nvPr/>
        </p:nvSpPr>
        <p:spPr bwMode="auto">
          <a:xfrm>
            <a:off x="476250" y="1857375"/>
            <a:ext cx="7772400" cy="4114800"/>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900">
                <a:effectLst>
                  <a:outerShdw blurRad="38100" dist="38100" dir="2700000" algn="tl">
                    <a:srgbClr val="C0C0C0"/>
                  </a:outerShdw>
                </a:effectLst>
                <a:latin typeface="Courier New" pitchFamily="49" charset="0"/>
                <a:ea typeface="MS Mincho" pitchFamily="49" charset="-128"/>
              </a:rPr>
              <a:t> </a:t>
            </a:r>
            <a:endParaRPr lang="en-US" sz="1800">
              <a:effectLst>
                <a:outerShdw blurRad="38100" dist="38100" dir="2700000" algn="tl">
                  <a:srgbClr val="C0C0C0"/>
                </a:outerShdw>
              </a:effectLst>
              <a:latin typeface="Times New Roman" pitchFamily="18" charset="0"/>
            </a:endParaRPr>
          </a:p>
        </p:txBody>
      </p:sp>
      <p:sp>
        <p:nvSpPr>
          <p:cNvPr id="144389" name="Rectangle 5"/>
          <p:cNvSpPr>
            <a:spLocks noChangeArrowheads="1"/>
          </p:cNvSpPr>
          <p:nvPr/>
        </p:nvSpPr>
        <p:spPr bwMode="auto">
          <a:xfrm>
            <a:off x="238125" y="1295400"/>
            <a:ext cx="7772400" cy="542925"/>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1800">
                <a:effectLst>
                  <a:outerShdw blurRad="38100" dist="38100" dir="2700000" algn="tl">
                    <a:srgbClr val="C0C0C0"/>
                  </a:outerShdw>
                </a:effectLst>
                <a:latin typeface="Times New Roman" pitchFamily="18" charset="0"/>
              </a:rPr>
              <a:t>Part 3: XSDRN-PM output: Check input and output</a:t>
            </a:r>
          </a:p>
        </p:txBody>
      </p:sp>
    </p:spTree>
    <p:extLst>
      <p:ext uri="{BB962C8B-B14F-4D97-AF65-F5344CB8AC3E}">
        <p14:creationId xmlns:p14="http://schemas.microsoft.com/office/powerpoint/2010/main" val="612906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a:defRPr/>
            </a:pPr>
            <a:r>
              <a:rPr lang="en-US"/>
              <a:t>CSAS1X output, cont’d</a:t>
            </a:r>
          </a:p>
        </p:txBody>
      </p:sp>
      <p:sp>
        <p:nvSpPr>
          <p:cNvPr id="145411" name="Rectangle 3"/>
          <p:cNvSpPr>
            <a:spLocks noGrp="1" noChangeArrowheads="1"/>
          </p:cNvSpPr>
          <p:nvPr>
            <p:ph type="body" idx="1"/>
          </p:nvPr>
        </p:nvSpPr>
        <p:spPr>
          <a:xfrm>
            <a:off x="342900" y="1600200"/>
            <a:ext cx="8115300" cy="4114800"/>
          </a:xfrm>
        </p:spPr>
        <p:txBody>
          <a:bodyPr/>
          <a:lstStyle/>
          <a:p>
            <a:pPr>
              <a:buFont typeface="Wingdings" pitchFamily="2" charset="2"/>
              <a:buNone/>
              <a:defRPr/>
            </a:pPr>
            <a:r>
              <a:rPr lang="en-US" sz="800">
                <a:latin typeface="Courier New" pitchFamily="49" charset="0"/>
                <a:cs typeface="Courier New" pitchFamily="49" charset="0"/>
              </a:rPr>
              <a:t/>
            </a:r>
            <a:br>
              <a:rPr lang="en-US" sz="800">
                <a:latin typeface="Courier New" pitchFamily="49" charset="0"/>
                <a:cs typeface="Courier New" pitchFamily="49" charset="0"/>
              </a:rPr>
            </a:br>
            <a:r>
              <a:rPr lang="en-US" sz="800">
                <a:latin typeface="Courier New" pitchFamily="49" charset="0"/>
                <a:ea typeface="MS Mincho" pitchFamily="49" charset="-128"/>
              </a:rPr>
              <a:t> OUTER INNER  1 - BALANCE   EIGENVALUE  1 - SOURCE   1 - SCATTER  1 - UPSCAT      SEARCH         TIME</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ITER ITERS                                RATIO        RATIO        RATIO     PARAMETER        (MIN)</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1   271 -3.65574E-08  9.07818E-01  9.21823E-02  1.00000E+00  7.41645E-06  0.00000E+00      0.1135</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2   432 -3.61554E-08  9.67733E-01 -6.59988E-02 -6.09758E-02  4.05880E-06  0.00000E+00      0.1740</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3   585 -3.59817E-08  9.89544E-01 -2.25385E-02 -2.07275E-02  1.18926E-06  0.00000E+00      0.2325</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4   714 -3.59182E-08  9.98209E-01 -8.75650E-03 -8.03183E-03  2.82780E-06  0.00000E+00      0.2828</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5   840 -3.58934E-08  1.00181E+00 -3.60489E-03 -3.30243E-03  1.08569E-06  0.00000E+00      0.3305</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6   944 -3.58840E-08  1.00335E+00 -1.53702E-03 -1.40816E-03  2.33462E-06  0.00000E+00      0.3708</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7  1040 -3.58801E-08  1.00402E+00 -6.65941E-04 -6.08381E-04  9.85979E-07  0.00000E+00      0.4073</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8  1120 -3.58780E-08  1.00430E+00 -2.87662E-04 -2.62996E-04  2.01012E-06  0.00000E+00      0.4385</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9  1187 -3.58779E-08  1.00443E+00 -1.30334E-04 -1.19989E-04  8.87357E-07  0.00000E+00      0.4650</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10  1254 -3.58768E-08  1.00449E+00 -5.22935E-05 -4.67008E-05  3.88977E-07  0.00000E+00      0.4917</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GRP TO GRP INNER   MFD    MAX. FLUX   MSF   MAX. SCALE COARSE</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ITERS  INT.   DIFFERENCE  INT.     FACTOR    MESH</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1      1     2   127  1.36633E-05    93  9.99998E-01     3</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2      2     2   109  1.49543E-05   109  9.99998E-01     4</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3      3     2    88  1.58992E-05   112  9.99999E-01     4</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25     25     2   200  2.35314E-07   202  1.00000E+00   130</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26     26     2   201  9.33659E-08   202  1.00000E+00   159</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27     27     2   202  4.64712E-08   202  1.00000E+00   202</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11  1304 -3.58763E-08  1.00451E+00 -2.23163E-05 -2.01096E-05 -3.25158E-06  0.00000E+00      0.5153</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FINAL MONITOR</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ea typeface="MS Mincho" pitchFamily="49" charset="-128"/>
              </a:rPr>
              <a:t>                   LAMBDA  1.00451E+00          PRODUCTION/ABSORPTION  2.36120E+00          ANGULAR FLUX ON  16</a:t>
            </a:r>
            <a:endParaRPr lang="en-US" sz="800">
              <a:latin typeface="Courier New" pitchFamily="49" charset="0"/>
              <a:cs typeface="Courier New" pitchFamily="49" charset="0"/>
            </a:endParaRPr>
          </a:p>
          <a:p>
            <a:pPr>
              <a:buFont typeface="Wingdings" pitchFamily="2" charset="2"/>
              <a:buNone/>
              <a:defRPr/>
            </a:pPr>
            <a:r>
              <a:rPr lang="en-US" sz="800">
                <a:latin typeface="Courier New" pitchFamily="49" charset="0"/>
                <a:cs typeface="Courier New" pitchFamily="49" charset="0"/>
              </a:rPr>
              <a:t>…</a:t>
            </a:r>
            <a:br>
              <a:rPr lang="en-US" sz="800">
                <a:latin typeface="Courier New" pitchFamily="49" charset="0"/>
                <a:cs typeface="Courier New" pitchFamily="49" charset="0"/>
              </a:rPr>
            </a:br>
            <a:endParaRPr lang="en-US" sz="800">
              <a:ea typeface="MS Mincho" pitchFamily="49" charset="-128"/>
            </a:endParaRPr>
          </a:p>
        </p:txBody>
      </p:sp>
      <p:sp>
        <p:nvSpPr>
          <p:cNvPr id="145412" name="Rectangle 4"/>
          <p:cNvSpPr>
            <a:spLocks noChangeArrowheads="1"/>
          </p:cNvSpPr>
          <p:nvPr/>
        </p:nvSpPr>
        <p:spPr bwMode="auto">
          <a:xfrm>
            <a:off x="476250" y="1857375"/>
            <a:ext cx="7772400" cy="4114800"/>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900">
                <a:effectLst>
                  <a:outerShdw blurRad="38100" dist="38100" dir="2700000" algn="tl">
                    <a:srgbClr val="C0C0C0"/>
                  </a:outerShdw>
                </a:effectLst>
                <a:latin typeface="Courier New" pitchFamily="49" charset="0"/>
                <a:ea typeface="MS Mincho" pitchFamily="49" charset="-128"/>
              </a:rPr>
              <a:t> </a:t>
            </a:r>
            <a:endParaRPr lang="en-US" sz="1800">
              <a:effectLst>
                <a:outerShdw blurRad="38100" dist="38100" dir="2700000" algn="tl">
                  <a:srgbClr val="C0C0C0"/>
                </a:outerShdw>
              </a:effectLst>
              <a:latin typeface="Times New Roman" pitchFamily="18" charset="0"/>
            </a:endParaRPr>
          </a:p>
        </p:txBody>
      </p:sp>
      <p:sp>
        <p:nvSpPr>
          <p:cNvPr id="145413" name="Rectangle 5"/>
          <p:cNvSpPr>
            <a:spLocks noChangeArrowheads="1"/>
          </p:cNvSpPr>
          <p:nvPr/>
        </p:nvSpPr>
        <p:spPr bwMode="auto">
          <a:xfrm>
            <a:off x="238125" y="1295400"/>
            <a:ext cx="7772400" cy="542925"/>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1800">
                <a:effectLst>
                  <a:outerShdw blurRad="38100" dist="38100" dir="2700000" algn="tl">
                    <a:srgbClr val="C0C0C0"/>
                  </a:outerShdw>
                </a:effectLst>
                <a:latin typeface="Times New Roman" pitchFamily="18" charset="0"/>
              </a:rPr>
              <a:t>Part 3: XSDRN-PM output: Check input and output</a:t>
            </a:r>
          </a:p>
        </p:txBody>
      </p:sp>
    </p:spTree>
    <p:extLst>
      <p:ext uri="{BB962C8B-B14F-4D97-AF65-F5344CB8AC3E}">
        <p14:creationId xmlns:p14="http://schemas.microsoft.com/office/powerpoint/2010/main" val="2362046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defRPr/>
            </a:pPr>
            <a:r>
              <a:rPr lang="en-US"/>
              <a:t>CSAS1X output, cont’d</a:t>
            </a:r>
          </a:p>
        </p:txBody>
      </p:sp>
      <p:sp>
        <p:nvSpPr>
          <p:cNvPr id="146435" name="Rectangle 3"/>
          <p:cNvSpPr>
            <a:spLocks noGrp="1" noChangeArrowheads="1"/>
          </p:cNvSpPr>
          <p:nvPr>
            <p:ph type="body" idx="1"/>
          </p:nvPr>
        </p:nvSpPr>
        <p:spPr>
          <a:xfrm>
            <a:off x="342900" y="1857375"/>
            <a:ext cx="8115300" cy="4114800"/>
          </a:xfrm>
        </p:spPr>
        <p:txBody>
          <a:bodyPr/>
          <a:lstStyle/>
          <a:p>
            <a:pPr>
              <a:buFont typeface="Wingdings" pitchFamily="2" charset="2"/>
              <a:buNone/>
              <a:defRPr/>
            </a:pPr>
            <a:r>
              <a:rPr lang="en-US" sz="900">
                <a:latin typeface="Courier New" pitchFamily="49" charset="0"/>
                <a:cs typeface="Courier New" pitchFamily="49" charset="0"/>
              </a:rPr>
              <a:t/>
            </a:r>
            <a:br>
              <a:rPr lang="en-US" sz="900">
                <a:latin typeface="Courier New" pitchFamily="49" charset="0"/>
                <a:cs typeface="Courier New" pitchFamily="49" charset="0"/>
              </a:rPr>
            </a:br>
            <a:r>
              <a:rPr lang="en-US" sz="900">
                <a:latin typeface="Courier New" pitchFamily="49" charset="0"/>
                <a:ea typeface="MS Mincho" pitchFamily="49" charset="-128"/>
              </a:rPr>
              <a:t>FINE GROUP SUMMARY FOR SYSTEM</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GRP.  FIX  SOURCE  FISS SOURCE  IN  SCATTER  SLF SCATTER  OUT SCATTER   ABSORPTION    LEAKAGE      BALANCE</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1  0.00000E+00  2.10765E-02  0.00000E+00  1.74448E-02  5.80285E-03  7.23494E-03  9.61461E-03  1.00003E+00</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2  0.00000E+00  1.88309E-01  6.02700E-04  1.94396E-01  6.60753E-02  4.52074E-02  7.79764E-02  9.99744E-01</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3  0.00000E+00  2.14891E-01  1.37891E-02  2.42868E-01  6.80902E-02  6.42845E-02  9.62799E-02  1.00011E+00</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a:t>
            </a:r>
          </a:p>
          <a:p>
            <a:pPr>
              <a:buFont typeface="Wingdings" pitchFamily="2" charset="2"/>
              <a:buNone/>
              <a:defRPr/>
            </a:pPr>
            <a:r>
              <a:rPr lang="en-US" sz="900">
                <a:latin typeface="Courier New" pitchFamily="49" charset="0"/>
                <a:ea typeface="MS Mincho" pitchFamily="49" charset="-128"/>
              </a:rPr>
              <a:t>   26  0.00000E+00  2.07297E-12  1.28976E-13  4.19684E-14  2.72760E-15  2.19725E-12  1.97895E-15  9.99999E-01</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27  0.00000E+00  4.94001E-13  3.37470E-14  5.48350E-15  5.39773E-24  5.27509E-13  2.38734E-16  1.00000E+00</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28  0.00000E+00  1.00000E+00  3.06026E-01  1.82668E+00  3.06026E-01  4.27334E-01  5.74576E-01  9.99974E-01</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GRP.  RT BDY FLUX   RT LEAKAGE LFT BDY FLUX  LFT LEAKAGE    N2N RATE    FISS RATE    FLUX*DB**2  TOTAL FLUX</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1  1.48748E-05  9.61461E-03  6.76532E-05  0.00000E+00  1.57652E-03  7.18937E-03  0.00000E+00  9.39627E-02</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2  1.22893E-04  7.79764E-02  5.97033E-04  0.00000E+00  2.99081E-04  4.42202E-02  0.00000E+00  8.17111E-01</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3  1.53141E-04  9.62799E-02  7.71639E-04  0.00000E+00  0.00000E+00  6.19690E-02  0.00000E+00  1.04870E+00</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a:t>
            </a:r>
          </a:p>
          <a:p>
            <a:pPr>
              <a:buFont typeface="Wingdings" pitchFamily="2" charset="2"/>
              <a:buNone/>
              <a:defRPr/>
            </a:pPr>
            <a:r>
              <a:rPr lang="en-US" sz="900">
                <a:latin typeface="Courier New" pitchFamily="49" charset="0"/>
                <a:ea typeface="MS Mincho" pitchFamily="49" charset="-128"/>
              </a:rPr>
              <a:t>   26  4.09073E-18  1.97895E-15  4.61464E-17  0.00000E+00  0.00000E+00  1.87727E-12  0.00000E+00  6.14119E-14</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27  4.95642E-19  2.38734E-16  5.63715E-18  0.00000E+00  0.00000E+00  4.49199E-13  0.00000E+00  7.50165E-15</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28  9.24561E-04  5.74576E-01  5.01037E-03  0.00000E+00  1.87560E-03  3.83936E-01  0.00000E+00  6.70458E+00</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 </a:t>
            </a:r>
            <a:endParaRPr lang="en-US" sz="900">
              <a:latin typeface="Courier New" pitchFamily="49" charset="0"/>
              <a:cs typeface="Courier New" pitchFamily="49" charset="0"/>
            </a:endParaRPr>
          </a:p>
          <a:p>
            <a:pPr>
              <a:buFont typeface="Wingdings" pitchFamily="2" charset="2"/>
              <a:buNone/>
              <a:defRPr/>
            </a:pPr>
            <a:r>
              <a:rPr lang="en-US" sz="900">
                <a:latin typeface="Courier New" pitchFamily="49" charset="0"/>
                <a:ea typeface="MS Mincho" pitchFamily="49" charset="-128"/>
              </a:rPr>
              <a:t>DIRECT ACCESS UNIT   9 REQUIRES    32 BLOCKS OF LENGTH  896 FOR CROSS SECTION WEIGHTING.</a:t>
            </a:r>
            <a:endParaRPr lang="en-US" sz="900">
              <a:latin typeface="Courier New" pitchFamily="49" charset="0"/>
              <a:cs typeface="Courier New" pitchFamily="49" charset="0"/>
            </a:endParaRPr>
          </a:p>
          <a:p>
            <a:pPr>
              <a:buFont typeface="Wingdings" pitchFamily="2" charset="2"/>
              <a:buNone/>
              <a:defRPr/>
            </a:pPr>
            <a:r>
              <a:rPr lang="en-US" sz="900">
                <a:ea typeface="MS Mincho" pitchFamily="49" charset="-128"/>
              </a:rPr>
              <a:t/>
            </a:r>
            <a:br>
              <a:rPr lang="en-US" sz="900">
                <a:ea typeface="MS Mincho" pitchFamily="49" charset="-128"/>
              </a:rPr>
            </a:br>
            <a:endParaRPr lang="en-US" sz="900">
              <a:ea typeface="MS Mincho" pitchFamily="49" charset="-128"/>
            </a:endParaRPr>
          </a:p>
        </p:txBody>
      </p:sp>
      <p:sp>
        <p:nvSpPr>
          <p:cNvPr id="146436" name="Rectangle 4"/>
          <p:cNvSpPr>
            <a:spLocks noChangeArrowheads="1"/>
          </p:cNvSpPr>
          <p:nvPr/>
        </p:nvSpPr>
        <p:spPr bwMode="auto">
          <a:xfrm>
            <a:off x="476250" y="1857375"/>
            <a:ext cx="7772400" cy="4114800"/>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900">
                <a:effectLst>
                  <a:outerShdw blurRad="38100" dist="38100" dir="2700000" algn="tl">
                    <a:srgbClr val="C0C0C0"/>
                  </a:outerShdw>
                </a:effectLst>
                <a:latin typeface="Courier New" pitchFamily="49" charset="0"/>
                <a:ea typeface="MS Mincho" pitchFamily="49" charset="-128"/>
              </a:rPr>
              <a:t> </a:t>
            </a:r>
            <a:endParaRPr lang="en-US" sz="1800">
              <a:effectLst>
                <a:outerShdw blurRad="38100" dist="38100" dir="2700000" algn="tl">
                  <a:srgbClr val="C0C0C0"/>
                </a:outerShdw>
              </a:effectLst>
              <a:latin typeface="Times New Roman" pitchFamily="18" charset="0"/>
            </a:endParaRPr>
          </a:p>
        </p:txBody>
      </p:sp>
      <p:sp>
        <p:nvSpPr>
          <p:cNvPr id="146437" name="Rectangle 5"/>
          <p:cNvSpPr>
            <a:spLocks noChangeArrowheads="1"/>
          </p:cNvSpPr>
          <p:nvPr/>
        </p:nvSpPr>
        <p:spPr bwMode="auto">
          <a:xfrm>
            <a:off x="238125" y="1295400"/>
            <a:ext cx="7772400" cy="542925"/>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1800">
                <a:effectLst>
                  <a:outerShdw blurRad="38100" dist="38100" dir="2700000" algn="tl">
                    <a:srgbClr val="C0C0C0"/>
                  </a:outerShdw>
                </a:effectLst>
                <a:latin typeface="Times New Roman" pitchFamily="18" charset="0"/>
              </a:rPr>
              <a:t>Part 3: XSDRN-PM output: Check input and output</a:t>
            </a:r>
          </a:p>
        </p:txBody>
      </p:sp>
    </p:spTree>
    <p:extLst>
      <p:ext uri="{BB962C8B-B14F-4D97-AF65-F5344CB8AC3E}">
        <p14:creationId xmlns:p14="http://schemas.microsoft.com/office/powerpoint/2010/main" val="4203023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ChangeArrowheads="1"/>
          </p:cNvSpPr>
          <p:nvPr>
            <p:ph type="title"/>
          </p:nvPr>
        </p:nvSpPr>
        <p:spPr/>
        <p:txBody>
          <a:bodyPr/>
          <a:lstStyle/>
          <a:p>
            <a:r>
              <a:rPr lang="en-US" altLang="en-US">
                <a:latin typeface="Arial" pitchFamily="34" charset="0"/>
              </a:rPr>
              <a:t>Parametric studies #1-#3</a:t>
            </a:r>
          </a:p>
        </p:txBody>
      </p:sp>
      <p:sp>
        <p:nvSpPr>
          <p:cNvPr id="609283" name="Rectangle 3"/>
          <p:cNvSpPr>
            <a:spLocks noGrp="1" noChangeArrowheads="1"/>
          </p:cNvSpPr>
          <p:nvPr>
            <p:ph type="body" idx="1"/>
          </p:nvPr>
        </p:nvSpPr>
        <p:spPr/>
        <p:txBody>
          <a:bodyPr/>
          <a:lstStyle/>
          <a:p>
            <a:r>
              <a:rPr lang="en-US" altLang="en-US">
                <a:latin typeface="Arial" pitchFamily="34" charset="0"/>
              </a:rPr>
              <a:t>PS#1: Play with homogeneous water/U-235 to find the optimum H/U ratio</a:t>
            </a:r>
          </a:p>
          <a:p>
            <a:r>
              <a:rPr lang="en-US" altLang="en-US">
                <a:latin typeface="Arial" pitchFamily="34" charset="0"/>
              </a:rPr>
              <a:t>PS#2: Increase the radius of a U-235 sphere to see effect on k-effective</a:t>
            </a:r>
          </a:p>
          <a:p>
            <a:r>
              <a:rPr lang="en-US" altLang="en-US">
                <a:latin typeface="Arial" pitchFamily="34" charset="0"/>
              </a:rPr>
              <a:t>PS#3: Increase the radius of water surrounding a 6.5 cm radius U-235 sphere</a:t>
            </a:r>
          </a:p>
          <a:p>
            <a:endParaRPr lang="en-US" altLang="en-US">
              <a:latin typeface="Arial" pitchFamily="34" charset="0"/>
            </a:endParaRPr>
          </a:p>
        </p:txBody>
      </p:sp>
    </p:spTree>
    <p:extLst>
      <p:ext uri="{BB962C8B-B14F-4D97-AF65-F5344CB8AC3E}">
        <p14:creationId xmlns:p14="http://schemas.microsoft.com/office/powerpoint/2010/main" val="2700976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p:txBody>
          <a:bodyPr/>
          <a:lstStyle/>
          <a:p>
            <a:r>
              <a:rPr lang="en-US" altLang="en-US">
                <a:latin typeface="Arial" pitchFamily="34" charset="0"/>
              </a:rPr>
              <a:t>PS#1: Homog. H/U</a:t>
            </a:r>
          </a:p>
        </p:txBody>
      </p:sp>
      <p:graphicFrame>
        <p:nvGraphicFramePr>
          <p:cNvPr id="601091" name="Object 3"/>
          <p:cNvGraphicFramePr>
            <a:graphicFrameLocks noGrp="1" noChangeAspect="1"/>
          </p:cNvGraphicFramePr>
          <p:nvPr>
            <p:ph type="tbl" idx="1"/>
          </p:nvPr>
        </p:nvGraphicFramePr>
        <p:xfrm>
          <a:off x="558800" y="2006600"/>
          <a:ext cx="7747000" cy="4851400"/>
        </p:xfrm>
        <a:graphic>
          <a:graphicData uri="http://schemas.openxmlformats.org/presentationml/2006/ole">
            <mc:AlternateContent xmlns:mc="http://schemas.openxmlformats.org/markup-compatibility/2006">
              <mc:Choice xmlns:v="urn:schemas-microsoft-com:vml" Requires="v">
                <p:oleObj spid="_x0000_s143363" name="Document" r:id="rId4" imgW="7759080" imgH="4857840" progId="Word.Document.8">
                  <p:embed/>
                </p:oleObj>
              </mc:Choice>
              <mc:Fallback>
                <p:oleObj name="Document" r:id="rId4" imgW="7759080" imgH="485784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800" y="2006600"/>
                        <a:ext cx="7747000" cy="4851400"/>
                      </a:xfrm>
                      <a:prstGeom prst="rect">
                        <a:avLst/>
                      </a:prstGeom>
                    </p:spPr>
                  </p:pic>
                </p:oleObj>
              </mc:Fallback>
            </mc:AlternateContent>
          </a:graphicData>
        </a:graphic>
      </p:graphicFrame>
    </p:spTree>
    <p:extLst>
      <p:ext uri="{BB962C8B-B14F-4D97-AF65-F5344CB8AC3E}">
        <p14:creationId xmlns:p14="http://schemas.microsoft.com/office/powerpoint/2010/main" val="437619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p:txBody>
          <a:bodyPr/>
          <a:lstStyle/>
          <a:p>
            <a:r>
              <a:rPr lang="en-US" altLang="en-US">
                <a:latin typeface="Arial" pitchFamily="34" charset="0"/>
              </a:rPr>
              <a:t>PS#2: Adding more U235 </a:t>
            </a:r>
            <a:br>
              <a:rPr lang="en-US" altLang="en-US">
                <a:latin typeface="Arial" pitchFamily="34" charset="0"/>
              </a:rPr>
            </a:br>
            <a:r>
              <a:rPr lang="en-US" altLang="en-US" sz="3600">
                <a:latin typeface="Arial" pitchFamily="34" charset="0"/>
              </a:rPr>
              <a:t>(to 6.5 cm radius U235 Sphere)</a:t>
            </a:r>
            <a:endParaRPr lang="en-US" altLang="en-US">
              <a:latin typeface="Arial" pitchFamily="34" charset="0"/>
            </a:endParaRPr>
          </a:p>
        </p:txBody>
      </p:sp>
      <p:graphicFrame>
        <p:nvGraphicFramePr>
          <p:cNvPr id="603139" name="Object 3"/>
          <p:cNvGraphicFramePr>
            <a:graphicFrameLocks noGrp="1" noChangeAspect="1"/>
          </p:cNvGraphicFramePr>
          <p:nvPr>
            <p:ph type="tbl" idx="1"/>
          </p:nvPr>
        </p:nvGraphicFramePr>
        <p:xfrm>
          <a:off x="561975" y="2003425"/>
          <a:ext cx="7753350" cy="4854575"/>
        </p:xfrm>
        <a:graphic>
          <a:graphicData uri="http://schemas.openxmlformats.org/presentationml/2006/ole">
            <mc:AlternateContent xmlns:mc="http://schemas.openxmlformats.org/markup-compatibility/2006">
              <mc:Choice xmlns:v="urn:schemas-microsoft-com:vml" Requires="v">
                <p:oleObj spid="_x0000_s144387" name="Document" r:id="rId4" imgW="7759080" imgH="4857840" progId="Word.Document.8">
                  <p:embed/>
                </p:oleObj>
              </mc:Choice>
              <mc:Fallback>
                <p:oleObj name="Document" r:id="rId4" imgW="7759080" imgH="485784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975" y="2003425"/>
                        <a:ext cx="7753350" cy="4854575"/>
                      </a:xfrm>
                      <a:prstGeom prst="rect">
                        <a:avLst/>
                      </a:prstGeom>
                    </p:spPr>
                  </p:pic>
                </p:oleObj>
              </mc:Fallback>
            </mc:AlternateContent>
          </a:graphicData>
        </a:graphic>
      </p:graphicFrame>
    </p:spTree>
    <p:extLst>
      <p:ext uri="{BB962C8B-B14F-4D97-AF65-F5344CB8AC3E}">
        <p14:creationId xmlns:p14="http://schemas.microsoft.com/office/powerpoint/2010/main" val="2632545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r>
              <a:rPr lang="en-US" altLang="en-US">
                <a:latin typeface="Arial" pitchFamily="34" charset="0"/>
              </a:rPr>
              <a:t>PS#3: Adding water reflect’r </a:t>
            </a:r>
            <a:br>
              <a:rPr lang="en-US" altLang="en-US">
                <a:latin typeface="Arial" pitchFamily="34" charset="0"/>
              </a:rPr>
            </a:br>
            <a:r>
              <a:rPr lang="en-US" altLang="en-US" sz="3600">
                <a:latin typeface="Arial" pitchFamily="34" charset="0"/>
              </a:rPr>
              <a:t>(to 6.5 cm radius U235 Sphere)</a:t>
            </a:r>
            <a:endParaRPr lang="en-US" altLang="en-US">
              <a:latin typeface="Arial" pitchFamily="34" charset="0"/>
            </a:endParaRPr>
          </a:p>
        </p:txBody>
      </p:sp>
      <p:graphicFrame>
        <p:nvGraphicFramePr>
          <p:cNvPr id="605187" name="Object 3"/>
          <p:cNvGraphicFramePr>
            <a:graphicFrameLocks noGrp="1" noChangeAspect="1"/>
          </p:cNvGraphicFramePr>
          <p:nvPr>
            <p:ph type="tbl" idx="1"/>
          </p:nvPr>
        </p:nvGraphicFramePr>
        <p:xfrm>
          <a:off x="1019175" y="1657350"/>
          <a:ext cx="6848475" cy="6810375"/>
        </p:xfrm>
        <a:graphic>
          <a:graphicData uri="http://schemas.openxmlformats.org/presentationml/2006/ole">
            <mc:AlternateContent xmlns:mc="http://schemas.openxmlformats.org/markup-compatibility/2006">
              <mc:Choice xmlns:v="urn:schemas-microsoft-com:vml" Requires="v">
                <p:oleObj spid="_x0000_s145411" name="Document" r:id="rId4" imgW="6852240" imgH="6810480" progId="Word.Document.8">
                  <p:embed/>
                </p:oleObj>
              </mc:Choice>
              <mc:Fallback>
                <p:oleObj name="Document" r:id="rId4" imgW="6852240" imgH="68104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9175" y="1657350"/>
                        <a:ext cx="6848475" cy="6810375"/>
                      </a:xfrm>
                      <a:prstGeom prst="rect">
                        <a:avLst/>
                      </a:prstGeom>
                    </p:spPr>
                  </p:pic>
                </p:oleObj>
              </mc:Fallback>
            </mc:AlternateContent>
          </a:graphicData>
        </a:graphic>
      </p:graphicFrame>
    </p:spTree>
    <p:extLst>
      <p:ext uri="{BB962C8B-B14F-4D97-AF65-F5344CB8AC3E}">
        <p14:creationId xmlns:p14="http://schemas.microsoft.com/office/powerpoint/2010/main" val="1559013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smtClean="0"/>
              <a:t>PS#4: </a:t>
            </a:r>
            <a:r>
              <a:rPr lang="en-US" dirty="0"/>
              <a:t>Mixing water into U235 </a:t>
            </a:r>
            <a:br>
              <a:rPr lang="en-US" dirty="0"/>
            </a:br>
            <a:r>
              <a:rPr lang="en-US" dirty="0"/>
              <a:t>           </a:t>
            </a:r>
            <a:r>
              <a:rPr lang="en-US" sz="3600" dirty="0"/>
              <a:t>(fixed size sphere)</a:t>
            </a:r>
            <a:endParaRPr lang="en-US" dirty="0"/>
          </a:p>
        </p:txBody>
      </p:sp>
      <p:graphicFrame>
        <p:nvGraphicFramePr>
          <p:cNvPr id="47107" name="Object 3"/>
          <p:cNvGraphicFramePr>
            <a:graphicFrameLocks noGrp="1" noChangeAspect="1"/>
          </p:cNvGraphicFramePr>
          <p:nvPr>
            <p:ph type="tbl" idx="1"/>
          </p:nvPr>
        </p:nvGraphicFramePr>
        <p:xfrm>
          <a:off x="1076325" y="1868488"/>
          <a:ext cx="6848475" cy="6807200"/>
        </p:xfrm>
        <a:graphic>
          <a:graphicData uri="http://schemas.openxmlformats.org/presentationml/2006/ole">
            <mc:AlternateContent xmlns:mc="http://schemas.openxmlformats.org/markup-compatibility/2006">
              <mc:Choice xmlns:v="urn:schemas-microsoft-com:vml" Requires="v">
                <p:oleObj spid="_x0000_s149506" name="Document" r:id="rId4" imgW="6852240" imgH="6810480" progId="Word.Document.8">
                  <p:embed/>
                </p:oleObj>
              </mc:Choice>
              <mc:Fallback>
                <p:oleObj name="Document" r:id="rId4" imgW="6852240" imgH="68104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6325" y="1868488"/>
                        <a:ext cx="6848475" cy="680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7706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666750" y="1543050"/>
            <a:ext cx="7772400" cy="4486275"/>
          </a:xfrm>
        </p:spPr>
        <p:txBody>
          <a:bodyPr anchor="ctr"/>
          <a:lstStyle/>
          <a:p>
            <a:pPr algn="ctr">
              <a:buNone/>
              <a:defRPr/>
            </a:pPr>
            <a:r>
              <a:rPr lang="en-US" sz="4400" dirty="0" smtClean="0"/>
              <a:t>SCALE Sequence CSAS1</a:t>
            </a:r>
          </a:p>
          <a:p>
            <a:pPr>
              <a:buFont typeface="Wingdings" pitchFamily="2" charset="2"/>
              <a:buNone/>
              <a:defRPr/>
            </a:pPr>
            <a:endParaRPr lang="en-US" dirty="0" smtClean="0"/>
          </a:p>
        </p:txBody>
      </p:sp>
    </p:spTree>
    <p:extLst>
      <p:ext uri="{BB962C8B-B14F-4D97-AF65-F5344CB8AC3E}">
        <p14:creationId xmlns:p14="http://schemas.microsoft.com/office/powerpoint/2010/main" val="3019956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t>PS#5: </a:t>
            </a:r>
            <a:r>
              <a:rPr lang="en-US" dirty="0"/>
              <a:t>Mixing water to sphere </a:t>
            </a:r>
            <a:br>
              <a:rPr lang="en-US" dirty="0"/>
            </a:br>
            <a:r>
              <a:rPr lang="en-US" sz="3600" dirty="0"/>
              <a:t>(fixed U content = water balloon)</a:t>
            </a:r>
            <a:endParaRPr lang="en-US" dirty="0"/>
          </a:p>
        </p:txBody>
      </p:sp>
      <p:graphicFrame>
        <p:nvGraphicFramePr>
          <p:cNvPr id="48131" name="Object 3"/>
          <p:cNvGraphicFramePr>
            <a:graphicFrameLocks noGrp="1" noChangeAspect="1"/>
          </p:cNvGraphicFramePr>
          <p:nvPr>
            <p:ph type="tbl" idx="1"/>
          </p:nvPr>
        </p:nvGraphicFramePr>
        <p:xfrm>
          <a:off x="1076325" y="1868488"/>
          <a:ext cx="6848475" cy="6807200"/>
        </p:xfrm>
        <a:graphic>
          <a:graphicData uri="http://schemas.openxmlformats.org/presentationml/2006/ole">
            <mc:AlternateContent xmlns:mc="http://schemas.openxmlformats.org/markup-compatibility/2006">
              <mc:Choice xmlns:v="urn:schemas-microsoft-com:vml" Requires="v">
                <p:oleObj spid="_x0000_s150530" name="Document" r:id="rId4" imgW="6852240" imgH="6810480" progId="Word.Document.8">
                  <p:embed/>
                </p:oleObj>
              </mc:Choice>
              <mc:Fallback>
                <p:oleObj name="Document" r:id="rId4" imgW="6852240" imgH="68104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6325" y="1868488"/>
                        <a:ext cx="6848475" cy="680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59914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pPr>
              <a:defRPr/>
            </a:pPr>
            <a:r>
              <a:rPr lang="en-US" dirty="0" smtClean="0"/>
              <a:t>PS#6: </a:t>
            </a:r>
            <a:r>
              <a:rPr lang="en-US" dirty="0"/>
              <a:t>Test of Reflectors</a:t>
            </a:r>
          </a:p>
        </p:txBody>
      </p:sp>
      <p:sp>
        <p:nvSpPr>
          <p:cNvPr id="414723" name="Rectangle 3"/>
          <p:cNvSpPr>
            <a:spLocks noGrp="1" noChangeArrowheads="1"/>
          </p:cNvSpPr>
          <p:nvPr>
            <p:ph type="body" idx="1"/>
          </p:nvPr>
        </p:nvSpPr>
        <p:spPr/>
        <p:txBody>
          <a:bodyPr/>
          <a:lstStyle/>
          <a:p>
            <a:pPr>
              <a:lnSpc>
                <a:spcPct val="90000"/>
              </a:lnSpc>
              <a:defRPr/>
            </a:pPr>
            <a:r>
              <a:rPr lang="en-US" sz="2400"/>
              <a:t>Base = 5 cm radius U235</a:t>
            </a:r>
          </a:p>
          <a:p>
            <a:pPr lvl="1">
              <a:lnSpc>
                <a:spcPct val="90000"/>
              </a:lnSpc>
              <a:defRPr/>
            </a:pPr>
            <a:r>
              <a:rPr lang="en-US" sz="2400"/>
              <a:t>Absorption = 41.3%</a:t>
            </a:r>
          </a:p>
          <a:p>
            <a:pPr lvl="1">
              <a:lnSpc>
                <a:spcPct val="90000"/>
              </a:lnSpc>
              <a:defRPr/>
            </a:pPr>
            <a:r>
              <a:rPr lang="en-US" sz="2400"/>
              <a:t>Leakage = 114.3%</a:t>
            </a:r>
          </a:p>
          <a:p>
            <a:pPr lvl="1">
              <a:lnSpc>
                <a:spcPct val="90000"/>
              </a:lnSpc>
              <a:defRPr/>
            </a:pPr>
            <a:r>
              <a:rPr lang="en-US" sz="2400"/>
              <a:t>Resulting k-effective = 0.641</a:t>
            </a:r>
          </a:p>
          <a:p>
            <a:pPr>
              <a:lnSpc>
                <a:spcPct val="90000"/>
              </a:lnSpc>
              <a:defRPr/>
            </a:pPr>
            <a:r>
              <a:rPr lang="en-US" sz="2400"/>
              <a:t>Test k-effective from adding reflector:</a:t>
            </a:r>
          </a:p>
          <a:p>
            <a:pPr lvl="1">
              <a:lnSpc>
                <a:spcPct val="90000"/>
              </a:lnSpc>
              <a:defRPr/>
            </a:pPr>
            <a:r>
              <a:rPr lang="en-US" sz="2400"/>
              <a:t>Water</a:t>
            </a:r>
          </a:p>
          <a:p>
            <a:pPr lvl="1">
              <a:lnSpc>
                <a:spcPct val="90000"/>
              </a:lnSpc>
              <a:defRPr/>
            </a:pPr>
            <a:r>
              <a:rPr lang="en-US" sz="2400"/>
              <a:t>Boron</a:t>
            </a:r>
          </a:p>
          <a:p>
            <a:pPr lvl="1">
              <a:lnSpc>
                <a:spcPct val="90000"/>
              </a:lnSpc>
              <a:defRPr/>
            </a:pPr>
            <a:r>
              <a:rPr lang="en-US" sz="2400"/>
              <a:t>SS304</a:t>
            </a:r>
          </a:p>
          <a:p>
            <a:pPr lvl="1">
              <a:lnSpc>
                <a:spcPct val="90000"/>
              </a:lnSpc>
              <a:defRPr/>
            </a:pPr>
            <a:r>
              <a:rPr lang="en-US" sz="2400"/>
              <a:t>Pb</a:t>
            </a:r>
          </a:p>
          <a:p>
            <a:pPr lvl="1">
              <a:lnSpc>
                <a:spcPct val="90000"/>
              </a:lnSpc>
              <a:defRPr/>
            </a:pPr>
            <a:r>
              <a:rPr lang="en-US" sz="2400"/>
              <a:t>U-238</a:t>
            </a:r>
          </a:p>
          <a:p>
            <a:pPr>
              <a:lnSpc>
                <a:spcPct val="90000"/>
              </a:lnSpc>
              <a:defRPr/>
            </a:pPr>
            <a:r>
              <a:rPr lang="en-US" sz="2800"/>
              <a:t>Put them in order</a:t>
            </a:r>
          </a:p>
          <a:p>
            <a:pPr lvl="1">
              <a:lnSpc>
                <a:spcPct val="90000"/>
              </a:lnSpc>
              <a:buFont typeface="Wingdings" pitchFamily="2" charset="2"/>
              <a:buNone/>
              <a:defRPr/>
            </a:pPr>
            <a:endParaRPr lang="en-US" sz="2400"/>
          </a:p>
        </p:txBody>
      </p:sp>
    </p:spTree>
    <p:extLst>
      <p:ext uri="{BB962C8B-B14F-4D97-AF65-F5344CB8AC3E}">
        <p14:creationId xmlns:p14="http://schemas.microsoft.com/office/powerpoint/2010/main" val="237771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pPr>
              <a:defRPr/>
            </a:pPr>
            <a:r>
              <a:rPr lang="en-US" dirty="0" smtClean="0"/>
              <a:t>PS#7: Effect of gaps</a:t>
            </a:r>
            <a:endParaRPr lang="en-US" dirty="0"/>
          </a:p>
        </p:txBody>
      </p:sp>
      <p:sp>
        <p:nvSpPr>
          <p:cNvPr id="414723" name="Rectangle 3"/>
          <p:cNvSpPr>
            <a:spLocks noGrp="1" noChangeArrowheads="1"/>
          </p:cNvSpPr>
          <p:nvPr>
            <p:ph type="body" idx="1"/>
          </p:nvPr>
        </p:nvSpPr>
        <p:spPr/>
        <p:txBody>
          <a:bodyPr/>
          <a:lstStyle/>
          <a:p>
            <a:pPr>
              <a:lnSpc>
                <a:spcPct val="90000"/>
              </a:lnSpc>
              <a:defRPr/>
            </a:pPr>
            <a:r>
              <a:rPr lang="en-US" sz="2400" dirty="0"/>
              <a:t>Base = </a:t>
            </a:r>
            <a:r>
              <a:rPr lang="en-US" sz="2400" dirty="0" smtClean="0"/>
              <a:t>6.36 </a:t>
            </a:r>
            <a:r>
              <a:rPr lang="en-US" sz="2400" dirty="0"/>
              <a:t>cm radius </a:t>
            </a:r>
            <a:r>
              <a:rPr lang="en-US" sz="2400" dirty="0" smtClean="0"/>
              <a:t>U235 with “infinite” water reflection</a:t>
            </a:r>
            <a:endParaRPr lang="en-US" sz="2400" dirty="0"/>
          </a:p>
          <a:p>
            <a:pPr>
              <a:lnSpc>
                <a:spcPct val="90000"/>
              </a:lnSpc>
              <a:defRPr/>
            </a:pPr>
            <a:r>
              <a:rPr lang="en-US" sz="2400" dirty="0" smtClean="0"/>
              <a:t>Vary the gap between the U235 and the water to find effect on k-effective</a:t>
            </a:r>
            <a:endParaRPr lang="en-US" sz="2400" dirty="0"/>
          </a:p>
          <a:p>
            <a:pPr lvl="1">
              <a:lnSpc>
                <a:spcPct val="90000"/>
              </a:lnSpc>
              <a:buFont typeface="Wingdings" pitchFamily="2" charset="2"/>
              <a:buNone/>
              <a:defRPr/>
            </a:pPr>
            <a:endParaRPr lang="en-US" sz="2400" dirty="0"/>
          </a:p>
        </p:txBody>
      </p:sp>
    </p:spTree>
    <p:extLst>
      <p:ext uri="{BB962C8B-B14F-4D97-AF65-F5344CB8AC3E}">
        <p14:creationId xmlns:p14="http://schemas.microsoft.com/office/powerpoint/2010/main" val="1449964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a:defRPr/>
            </a:pPr>
            <a:r>
              <a:rPr lang="en-US" dirty="0" smtClean="0"/>
              <a:t>PS#7: </a:t>
            </a:r>
            <a:r>
              <a:rPr lang="en-US" dirty="0"/>
              <a:t>Adding void gap </a:t>
            </a:r>
            <a:br>
              <a:rPr lang="en-US" dirty="0"/>
            </a:br>
            <a:r>
              <a:rPr lang="en-US" sz="3600" dirty="0"/>
              <a:t>(to reflected 6.36 cm U235 Sphere)</a:t>
            </a:r>
            <a:endParaRPr lang="en-US" dirty="0"/>
          </a:p>
        </p:txBody>
      </p:sp>
      <p:graphicFrame>
        <p:nvGraphicFramePr>
          <p:cNvPr id="4098" name="Object 2"/>
          <p:cNvGraphicFramePr>
            <a:graphicFrameLocks noGrp="1" noChangeAspect="1"/>
          </p:cNvGraphicFramePr>
          <p:nvPr>
            <p:ph type="tbl" idx="1"/>
          </p:nvPr>
        </p:nvGraphicFramePr>
        <p:xfrm>
          <a:off x="371475" y="2219325"/>
          <a:ext cx="8315325" cy="6810375"/>
        </p:xfrm>
        <a:graphic>
          <a:graphicData uri="http://schemas.openxmlformats.org/presentationml/2006/ole">
            <mc:AlternateContent xmlns:mc="http://schemas.openxmlformats.org/markup-compatibility/2006">
              <mc:Choice xmlns:v="urn:schemas-microsoft-com:vml" Requires="v">
                <p:oleObj spid="_x0000_s151554" name="Document" r:id="rId4" imgW="8322480" imgH="6810480" progId="Word.Document.8">
                  <p:embed/>
                </p:oleObj>
              </mc:Choice>
              <mc:Fallback>
                <p:oleObj name="Document" r:id="rId4" imgW="8322480" imgH="68104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2219325"/>
                        <a:ext cx="8315325" cy="681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0895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666750" y="1543050"/>
            <a:ext cx="7772400" cy="4486275"/>
          </a:xfrm>
        </p:spPr>
        <p:txBody>
          <a:bodyPr anchor="ctr"/>
          <a:lstStyle/>
          <a:p>
            <a:pPr algn="ctr">
              <a:buNone/>
              <a:defRPr/>
            </a:pPr>
            <a:r>
              <a:rPr lang="en-US" sz="4400" dirty="0" smtClean="0"/>
              <a:t>SCALE Sequence CSAS25</a:t>
            </a:r>
          </a:p>
          <a:p>
            <a:pPr>
              <a:buFont typeface="Wingdings" pitchFamily="2" charset="2"/>
              <a:buNone/>
              <a:defRPr/>
            </a:pPr>
            <a:endParaRPr lang="en-US" dirty="0" smtClean="0"/>
          </a:p>
        </p:txBody>
      </p:sp>
    </p:spTree>
    <p:extLst>
      <p:ext uri="{BB962C8B-B14F-4D97-AF65-F5344CB8AC3E}">
        <p14:creationId xmlns:p14="http://schemas.microsoft.com/office/powerpoint/2010/main" val="2273379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lstStyle/>
          <a:p>
            <a:pPr>
              <a:defRPr/>
            </a:pPr>
            <a:r>
              <a:rPr lang="en-US"/>
              <a:t>New SCALE features</a:t>
            </a:r>
          </a:p>
        </p:txBody>
      </p:sp>
      <p:sp>
        <p:nvSpPr>
          <p:cNvPr id="407555" name="Rectangle 3"/>
          <p:cNvSpPr>
            <a:spLocks noGrp="1" noChangeArrowheads="1"/>
          </p:cNvSpPr>
          <p:nvPr>
            <p:ph type="body" idx="1"/>
          </p:nvPr>
        </p:nvSpPr>
        <p:spPr/>
        <p:txBody>
          <a:bodyPr/>
          <a:lstStyle/>
          <a:p>
            <a:pPr>
              <a:defRPr/>
            </a:pPr>
            <a:r>
              <a:rPr lang="en-US"/>
              <a:t>Use of INFHOMMEDIUM</a:t>
            </a:r>
          </a:p>
          <a:p>
            <a:pPr lvl="1">
              <a:defRPr/>
            </a:pPr>
            <a:r>
              <a:rPr lang="en-US"/>
              <a:t>MULTIREGION used before to turn XSDRNPM on</a:t>
            </a:r>
          </a:p>
          <a:p>
            <a:pPr lvl="1">
              <a:defRPr/>
            </a:pPr>
            <a:r>
              <a:rPr lang="en-US"/>
              <a:t>INFHOMMEDIUM indicates that our assumption is that the resonance materials appear in large chunks: What we will do for CSAS25</a:t>
            </a:r>
          </a:p>
          <a:p>
            <a:pPr>
              <a:defRPr/>
            </a:pPr>
            <a:r>
              <a:rPr lang="en-US"/>
              <a:t>Use of KENO geometry</a:t>
            </a:r>
          </a:p>
          <a:p>
            <a:pPr>
              <a:defRPr/>
            </a:pPr>
            <a:endParaRPr lang="en-US"/>
          </a:p>
        </p:txBody>
      </p:sp>
    </p:spTree>
    <p:extLst>
      <p:ext uri="{BB962C8B-B14F-4D97-AF65-F5344CB8AC3E}">
        <p14:creationId xmlns:p14="http://schemas.microsoft.com/office/powerpoint/2010/main" val="1526590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defRPr/>
            </a:pPr>
            <a:r>
              <a:rPr lang="en-US"/>
              <a:t>CSAS25 input: KENO geometry</a:t>
            </a:r>
          </a:p>
        </p:txBody>
      </p:sp>
      <p:sp>
        <p:nvSpPr>
          <p:cNvPr id="408579" name="Rectangle 3"/>
          <p:cNvSpPr>
            <a:spLocks noGrp="1" noChangeArrowheads="1"/>
          </p:cNvSpPr>
          <p:nvPr>
            <p:ph type="body" idx="1"/>
          </p:nvPr>
        </p:nvSpPr>
        <p:spPr>
          <a:xfrm>
            <a:off x="685800" y="1752600"/>
            <a:ext cx="7772400" cy="4114800"/>
          </a:xfrm>
        </p:spPr>
        <p:txBody>
          <a:bodyPr/>
          <a:lstStyle/>
          <a:p>
            <a:pPr>
              <a:defRPr/>
            </a:pPr>
            <a:r>
              <a:rPr lang="en-US" sz="2800"/>
              <a:t>Limited three dimensional description</a:t>
            </a:r>
          </a:p>
          <a:p>
            <a:pPr lvl="1">
              <a:defRPr/>
            </a:pPr>
            <a:r>
              <a:rPr lang="en-US" sz="2400"/>
              <a:t>No intersection of surfaces</a:t>
            </a:r>
          </a:p>
          <a:p>
            <a:pPr lvl="1">
              <a:defRPr/>
            </a:pPr>
            <a:r>
              <a:rPr lang="en-US" sz="2400"/>
              <a:t>Arranged in “Units”: See manual C4</a:t>
            </a:r>
          </a:p>
          <a:p>
            <a:pPr lvl="1">
              <a:defRPr/>
            </a:pPr>
            <a:r>
              <a:rPr lang="en-US" sz="2400"/>
              <a:t>Units built from the inside out</a:t>
            </a:r>
          </a:p>
          <a:p>
            <a:pPr lvl="1">
              <a:defRPr/>
            </a:pPr>
            <a:r>
              <a:rPr lang="en-US" sz="2400"/>
              <a:t>“Holes” allow for inclusion of units into the overall geometry</a:t>
            </a:r>
          </a:p>
          <a:p>
            <a:pPr>
              <a:defRPr/>
            </a:pPr>
            <a:r>
              <a:rPr lang="en-US" sz="2800"/>
              <a:t>Two examples:</a:t>
            </a:r>
          </a:p>
          <a:p>
            <a:pPr lvl="1">
              <a:defRPr/>
            </a:pPr>
            <a:r>
              <a:rPr lang="en-US" sz="2400"/>
              <a:t>Tokaimura accident</a:t>
            </a:r>
          </a:p>
          <a:p>
            <a:pPr lvl="1">
              <a:defRPr/>
            </a:pPr>
            <a:r>
              <a:rPr lang="en-US" sz="2400"/>
              <a:t>Parametric study</a:t>
            </a:r>
          </a:p>
        </p:txBody>
      </p:sp>
    </p:spTree>
    <p:extLst>
      <p:ext uri="{BB962C8B-B14F-4D97-AF65-F5344CB8AC3E}">
        <p14:creationId xmlns:p14="http://schemas.microsoft.com/office/powerpoint/2010/main" val="2470194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pPr>
              <a:defRPr/>
            </a:pPr>
            <a:r>
              <a:rPr lang="en-US"/>
              <a:t>Fig. 2-2 results</a:t>
            </a:r>
          </a:p>
        </p:txBody>
      </p:sp>
      <p:graphicFrame>
        <p:nvGraphicFramePr>
          <p:cNvPr id="5122" name="Object 2"/>
          <p:cNvGraphicFramePr>
            <a:graphicFrameLocks noGrp="1" noChangeAspect="1"/>
          </p:cNvGraphicFramePr>
          <p:nvPr>
            <p:ph type="tbl" idx="1"/>
          </p:nvPr>
        </p:nvGraphicFramePr>
        <p:xfrm>
          <a:off x="1085850" y="2038350"/>
          <a:ext cx="6838950" cy="6648450"/>
        </p:xfrm>
        <a:graphic>
          <a:graphicData uri="http://schemas.openxmlformats.org/presentationml/2006/ole">
            <mc:AlternateContent xmlns:mc="http://schemas.openxmlformats.org/markup-compatibility/2006">
              <mc:Choice xmlns:v="urn:schemas-microsoft-com:vml" Requires="v">
                <p:oleObj spid="_x0000_s146435" name="Document" r:id="rId3" imgW="6852240" imgH="6648480" progId="Word.Document.8">
                  <p:embed/>
                </p:oleObj>
              </mc:Choice>
              <mc:Fallback>
                <p:oleObj name="Document" r:id="rId3" imgW="6852240" imgH="664848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850" y="2038350"/>
                        <a:ext cx="6838950" cy="664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60699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pPr>
              <a:defRPr/>
            </a:pPr>
            <a:r>
              <a:rPr lang="en-US"/>
              <a:t>CTS Tokai input</a:t>
            </a:r>
          </a:p>
        </p:txBody>
      </p:sp>
      <p:sp>
        <p:nvSpPr>
          <p:cNvPr id="410627" name="Rectangle 3"/>
          <p:cNvSpPr>
            <a:spLocks noGrp="1" noChangeArrowheads="1"/>
          </p:cNvSpPr>
          <p:nvPr>
            <p:ph type="body" idx="1"/>
          </p:nvPr>
        </p:nvSpPr>
        <p:spPr>
          <a:xfrm>
            <a:off x="685800" y="1981200"/>
            <a:ext cx="8458200" cy="4114800"/>
          </a:xfrm>
        </p:spPr>
        <p:txBody>
          <a:bodyPr/>
          <a:lstStyle/>
          <a:p>
            <a:pPr>
              <a:lnSpc>
                <a:spcPct val="90000"/>
              </a:lnSpc>
              <a:buFont typeface="Wingdings" pitchFamily="2" charset="2"/>
              <a:buNone/>
              <a:defRPr/>
            </a:pPr>
            <a:r>
              <a:rPr lang="en-US" sz="1600">
                <a:latin typeface="Courier New" pitchFamily="49" charset="0"/>
              </a:rPr>
              <a:t> </a:t>
            </a:r>
            <a:r>
              <a:rPr lang="en-US" sz="1400">
                <a:latin typeface="Courier New" pitchFamily="49" charset="0"/>
              </a:rPr>
              <a:t>URANYL NITRATE SOURCE                                                           </a:t>
            </a:r>
          </a:p>
          <a:p>
            <a:pPr>
              <a:lnSpc>
                <a:spcPct val="90000"/>
              </a:lnSpc>
              <a:buFont typeface="Wingdings" pitchFamily="2" charset="2"/>
              <a:buNone/>
              <a:defRPr/>
            </a:pPr>
            <a:r>
              <a:rPr lang="en-US" sz="1400">
                <a:latin typeface="Courier New" pitchFamily="49" charset="0"/>
              </a:rPr>
              <a:t> 27GROUPNDF4                 INFHOMMEDIUM                                        </a:t>
            </a:r>
          </a:p>
          <a:p>
            <a:pPr>
              <a:lnSpc>
                <a:spcPct val="90000"/>
              </a:lnSpc>
              <a:buFont typeface="Wingdings" pitchFamily="2" charset="2"/>
              <a:buNone/>
              <a:defRPr/>
            </a:pPr>
            <a:r>
              <a:rPr lang="en-US" sz="1400">
                <a:latin typeface="Courier New" pitchFamily="49" charset="0"/>
              </a:rPr>
              <a:t> SOLNUO2(NO3)2 1  370 1.00 1.0 293 92235 18.8 92238 81.2 END                     </a:t>
            </a:r>
          </a:p>
          <a:p>
            <a:pPr>
              <a:lnSpc>
                <a:spcPct val="90000"/>
              </a:lnSpc>
              <a:buFont typeface="Wingdings" pitchFamily="2" charset="2"/>
              <a:buNone/>
              <a:defRPr/>
            </a:pPr>
            <a:r>
              <a:rPr lang="en-US" sz="1400">
                <a:latin typeface="Courier New" pitchFamily="49" charset="0"/>
              </a:rPr>
              <a:t> H2O 2 1 END                                                                     </a:t>
            </a:r>
          </a:p>
          <a:p>
            <a:pPr>
              <a:lnSpc>
                <a:spcPct val="90000"/>
              </a:lnSpc>
              <a:buFont typeface="Wingdings" pitchFamily="2" charset="2"/>
              <a:buNone/>
              <a:defRPr/>
            </a:pPr>
            <a:r>
              <a:rPr lang="en-US" sz="1400">
                <a:latin typeface="Courier New" pitchFamily="49" charset="0"/>
              </a:rPr>
              <a:t> ss304 3 1 END                                                                   </a:t>
            </a:r>
          </a:p>
          <a:p>
            <a:pPr>
              <a:lnSpc>
                <a:spcPct val="90000"/>
              </a:lnSpc>
              <a:buFont typeface="Wingdings" pitchFamily="2" charset="2"/>
              <a:buNone/>
              <a:defRPr/>
            </a:pPr>
            <a:r>
              <a:rPr lang="en-US" sz="1400">
                <a:latin typeface="Courier New" pitchFamily="49" charset="0"/>
              </a:rPr>
              <a:t> END COMP                                                                        </a:t>
            </a:r>
          </a:p>
          <a:p>
            <a:pPr>
              <a:lnSpc>
                <a:spcPct val="90000"/>
              </a:lnSpc>
              <a:buFont typeface="Wingdings" pitchFamily="2" charset="2"/>
              <a:buNone/>
              <a:defRPr/>
            </a:pPr>
            <a:r>
              <a:rPr lang="en-US" sz="1400">
                <a:latin typeface="Courier New" pitchFamily="49" charset="0"/>
              </a:rPr>
              <a:t> URANYL NITRATE SOURCE                                                           </a:t>
            </a:r>
          </a:p>
          <a:p>
            <a:pPr>
              <a:lnSpc>
                <a:spcPct val="90000"/>
              </a:lnSpc>
              <a:buFont typeface="Wingdings" pitchFamily="2" charset="2"/>
              <a:buNone/>
              <a:defRPr/>
            </a:pPr>
            <a:r>
              <a:rPr lang="en-US" sz="1400">
                <a:latin typeface="Courier New" pitchFamily="49" charset="0"/>
              </a:rPr>
              <a:t> READ PARM GEN=203 NPG=500 RUN=YES PLT=YES END PARM                              </a:t>
            </a:r>
          </a:p>
          <a:p>
            <a:pPr>
              <a:lnSpc>
                <a:spcPct val="90000"/>
              </a:lnSpc>
              <a:buFont typeface="Wingdings" pitchFamily="2" charset="2"/>
              <a:buNone/>
              <a:defRPr/>
            </a:pPr>
            <a:r>
              <a:rPr lang="en-US" sz="1400">
                <a:latin typeface="Courier New" pitchFamily="49" charset="0"/>
              </a:rPr>
              <a:t> READ GEOM                                                                       </a:t>
            </a:r>
          </a:p>
          <a:p>
            <a:pPr>
              <a:lnSpc>
                <a:spcPct val="90000"/>
              </a:lnSpc>
              <a:buFont typeface="Wingdings" pitchFamily="2" charset="2"/>
              <a:buNone/>
              <a:defRPr/>
            </a:pPr>
            <a:r>
              <a:rPr lang="en-US" sz="1400">
                <a:latin typeface="Courier New" pitchFamily="49" charset="0"/>
              </a:rPr>
              <a:t> GLOBAL UNIT  1                                                                  </a:t>
            </a:r>
          </a:p>
          <a:p>
            <a:pPr>
              <a:lnSpc>
                <a:spcPct val="90000"/>
              </a:lnSpc>
              <a:buFont typeface="Wingdings" pitchFamily="2" charset="2"/>
              <a:buNone/>
              <a:defRPr/>
            </a:pPr>
            <a:r>
              <a:rPr lang="en-US" sz="1400">
                <a:latin typeface="Courier New" pitchFamily="49" charset="0"/>
              </a:rPr>
              <a:t> Cylinder     1 1 25.0 +12.25 -12.25                                             </a:t>
            </a:r>
          </a:p>
          <a:p>
            <a:pPr>
              <a:lnSpc>
                <a:spcPct val="90000"/>
              </a:lnSpc>
              <a:buFont typeface="Wingdings" pitchFamily="2" charset="2"/>
              <a:buNone/>
              <a:defRPr/>
            </a:pPr>
            <a:r>
              <a:rPr lang="en-US" sz="1400">
                <a:latin typeface="Courier New" pitchFamily="49" charset="0"/>
              </a:rPr>
              <a:t> Cylinder     3 1 25.3 +12.55 -12.55                                             </a:t>
            </a:r>
          </a:p>
          <a:p>
            <a:pPr>
              <a:lnSpc>
                <a:spcPct val="90000"/>
              </a:lnSpc>
              <a:buFont typeface="Wingdings" pitchFamily="2" charset="2"/>
              <a:buNone/>
              <a:defRPr/>
            </a:pPr>
            <a:r>
              <a:rPr lang="en-US" sz="1400">
                <a:latin typeface="Courier New" pitchFamily="49" charset="0"/>
              </a:rPr>
              <a:t> cylinder     2 1 27.8 +12.55 -12.55                                             </a:t>
            </a:r>
          </a:p>
          <a:p>
            <a:pPr>
              <a:lnSpc>
                <a:spcPct val="90000"/>
              </a:lnSpc>
              <a:buFont typeface="Wingdings" pitchFamily="2" charset="2"/>
              <a:buNone/>
              <a:defRPr/>
            </a:pPr>
            <a:r>
              <a:rPr lang="en-US" sz="1400">
                <a:latin typeface="Courier New" pitchFamily="49" charset="0"/>
              </a:rPr>
              <a:t> END GEOM                                                                        </a:t>
            </a:r>
          </a:p>
          <a:p>
            <a:pPr>
              <a:lnSpc>
                <a:spcPct val="90000"/>
              </a:lnSpc>
              <a:buFont typeface="Wingdings" pitchFamily="2" charset="2"/>
              <a:buNone/>
              <a:defRPr/>
            </a:pPr>
            <a:r>
              <a:rPr lang="en-US" sz="1400">
                <a:latin typeface="Courier New" pitchFamily="49" charset="0"/>
              </a:rPr>
              <a:t> READ BOUNDS ALL=VOID END BOUNDS                                                 </a:t>
            </a:r>
          </a:p>
          <a:p>
            <a:pPr>
              <a:lnSpc>
                <a:spcPct val="90000"/>
              </a:lnSpc>
              <a:buFont typeface="Wingdings" pitchFamily="2" charset="2"/>
              <a:buNone/>
              <a:defRPr/>
            </a:pPr>
            <a:r>
              <a:rPr lang="en-US" sz="1400">
                <a:effectLst/>
                <a:latin typeface="Courier New" pitchFamily="49" charset="0"/>
              </a:rPr>
              <a:t> END DATA </a:t>
            </a:r>
          </a:p>
        </p:txBody>
      </p:sp>
    </p:spTree>
    <p:extLst>
      <p:ext uri="{BB962C8B-B14F-4D97-AF65-F5344CB8AC3E}">
        <p14:creationId xmlns:p14="http://schemas.microsoft.com/office/powerpoint/2010/main" val="1326097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1955800" y="254000"/>
          <a:ext cx="6870700" cy="6819900"/>
        </p:xfrm>
        <a:graphic>
          <a:graphicData uri="http://schemas.openxmlformats.org/presentationml/2006/ole">
            <mc:AlternateContent xmlns:mc="http://schemas.openxmlformats.org/markup-compatibility/2006">
              <mc:Choice xmlns:v="urn:schemas-microsoft-com:vml" Requires="v">
                <p:oleObj spid="_x0000_s147459" name="WordPad Document" r:id="rId3" imgW="5305320" imgH="4405680" progId="WordPad.Document.1">
                  <p:embed/>
                </p:oleObj>
              </mc:Choice>
              <mc:Fallback>
                <p:oleObj name="WordPad Document" r:id="rId3" imgW="5305320" imgH="4405680" progId="WordPad.Document.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5800" y="254000"/>
                        <a:ext cx="6870700" cy="6819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83427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pPr>
              <a:defRPr/>
            </a:pPr>
            <a:r>
              <a:rPr lang="en-US" smtClean="0">
                <a:latin typeface="Arial" charset="0"/>
              </a:rPr>
              <a:t>SCALE overview</a:t>
            </a:r>
          </a:p>
        </p:txBody>
      </p:sp>
      <p:sp>
        <p:nvSpPr>
          <p:cNvPr id="594947" name="Rectangle 3"/>
          <p:cNvSpPr>
            <a:spLocks noGrp="1" noChangeArrowheads="1"/>
          </p:cNvSpPr>
          <p:nvPr>
            <p:ph type="body" idx="1"/>
          </p:nvPr>
        </p:nvSpPr>
        <p:spPr>
          <a:xfrm>
            <a:off x="508000" y="1358900"/>
            <a:ext cx="7772400" cy="4114800"/>
          </a:xfrm>
        </p:spPr>
        <p:txBody>
          <a:bodyPr/>
          <a:lstStyle/>
          <a:p>
            <a:pPr>
              <a:lnSpc>
                <a:spcPct val="90000"/>
              </a:lnSpc>
              <a:defRPr/>
            </a:pPr>
            <a:r>
              <a:rPr lang="en-US" sz="2800" smtClean="0">
                <a:latin typeface="Arial" charset="0"/>
              </a:rPr>
              <a:t>Standard Computerized Analysis for Licensing Evaluation (I think)</a:t>
            </a:r>
          </a:p>
          <a:p>
            <a:pPr>
              <a:lnSpc>
                <a:spcPct val="90000"/>
              </a:lnSpc>
              <a:defRPr/>
            </a:pPr>
            <a:r>
              <a:rPr lang="en-US" sz="2800" smtClean="0">
                <a:latin typeface="Arial" charset="0"/>
              </a:rPr>
              <a:t>Pulls together what used to be separate nuclear analysis codes into a single input package</a:t>
            </a:r>
          </a:p>
          <a:p>
            <a:pPr lvl="1">
              <a:lnSpc>
                <a:spcPct val="90000"/>
              </a:lnSpc>
              <a:defRPr/>
            </a:pPr>
            <a:r>
              <a:rPr lang="en-US" sz="2400" smtClean="0">
                <a:latin typeface="Arial" charset="0"/>
              </a:rPr>
              <a:t>Saves duplication of problem description</a:t>
            </a:r>
          </a:p>
          <a:p>
            <a:pPr lvl="1">
              <a:lnSpc>
                <a:spcPct val="90000"/>
              </a:lnSpc>
              <a:defRPr/>
            </a:pPr>
            <a:r>
              <a:rPr lang="en-US" sz="2400" smtClean="0">
                <a:latin typeface="Arial" charset="0"/>
              </a:rPr>
              <a:t>Allows for reduced user control: Makes it easier for reviewers</a:t>
            </a:r>
          </a:p>
          <a:p>
            <a:pPr lvl="1">
              <a:lnSpc>
                <a:spcPct val="90000"/>
              </a:lnSpc>
              <a:defRPr/>
            </a:pPr>
            <a:r>
              <a:rPr lang="en-US" sz="2400" smtClean="0">
                <a:latin typeface="Arial" charset="0"/>
              </a:rPr>
              <a:t>Makes “black box” use much more likely</a:t>
            </a:r>
          </a:p>
          <a:p>
            <a:pPr>
              <a:lnSpc>
                <a:spcPct val="90000"/>
              </a:lnSpc>
              <a:defRPr/>
            </a:pPr>
            <a:r>
              <a:rPr lang="en-US" sz="2800" smtClean="0">
                <a:latin typeface="Arial" charset="0"/>
              </a:rPr>
              <a:t>Organized in “sequences: CSAS1X &amp; CSAS25 in this course</a:t>
            </a:r>
          </a:p>
          <a:p>
            <a:pPr lvl="1">
              <a:lnSpc>
                <a:spcPct val="90000"/>
              </a:lnSpc>
              <a:defRPr/>
            </a:pPr>
            <a:r>
              <a:rPr lang="en-US" sz="2400" smtClean="0">
                <a:latin typeface="Arial" charset="0"/>
              </a:rPr>
              <a:t>Resonance processing (BONAMI &amp; NITAWL)</a:t>
            </a:r>
          </a:p>
          <a:p>
            <a:pPr lvl="1">
              <a:lnSpc>
                <a:spcPct val="90000"/>
              </a:lnSpc>
              <a:defRPr/>
            </a:pPr>
            <a:r>
              <a:rPr lang="en-US" sz="2400" smtClean="0">
                <a:latin typeface="Arial" charset="0"/>
              </a:rPr>
              <a:t>Transport calculation (XSDRNPM or KENO-Va)</a:t>
            </a:r>
          </a:p>
        </p:txBody>
      </p:sp>
    </p:spTree>
    <p:extLst>
      <p:ext uri="{BB962C8B-B14F-4D97-AF65-F5344CB8AC3E}">
        <p14:creationId xmlns:p14="http://schemas.microsoft.com/office/powerpoint/2010/main" val="4141457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4000"/>
              <a:t>CSAS25: Where is the answer?</a:t>
            </a:r>
          </a:p>
        </p:txBody>
      </p:sp>
      <p:sp>
        <p:nvSpPr>
          <p:cNvPr id="357379" name="Rectangle 3"/>
          <p:cNvSpPr>
            <a:spLocks noGrp="1" noChangeArrowheads="1"/>
          </p:cNvSpPr>
          <p:nvPr>
            <p:ph type="body" idx="1"/>
          </p:nvPr>
        </p:nvSpPr>
        <p:spPr/>
        <p:txBody>
          <a:bodyPr/>
          <a:lstStyle/>
          <a:p>
            <a:pPr>
              <a:defRPr/>
            </a:pPr>
            <a:r>
              <a:rPr lang="en-US" dirty="0"/>
              <a:t>Search on </a:t>
            </a:r>
            <a:r>
              <a:rPr lang="en-US" dirty="0" smtClean="0"/>
              <a:t>“best”</a:t>
            </a:r>
            <a:endParaRPr lang="en-US" dirty="0"/>
          </a:p>
          <a:p>
            <a:pPr>
              <a:defRPr/>
            </a:pPr>
            <a:r>
              <a:rPr lang="en-US" dirty="0"/>
              <a:t>Gives you the k-effective with uncertainty</a:t>
            </a:r>
            <a:endParaRPr lang="en-US" sz="2400" dirty="0"/>
          </a:p>
          <a:p>
            <a:pPr>
              <a:buFont typeface="Wingdings" pitchFamily="2" charset="2"/>
              <a:buNone/>
              <a:defRPr/>
            </a:pPr>
            <a:endParaRPr lang="en-US" dirty="0"/>
          </a:p>
        </p:txBody>
      </p:sp>
    </p:spTree>
    <p:extLst>
      <p:ext uri="{BB962C8B-B14F-4D97-AF65-F5344CB8AC3E}">
        <p14:creationId xmlns:p14="http://schemas.microsoft.com/office/powerpoint/2010/main" val="2423084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More complicated KENO example</a:t>
            </a:r>
          </a:p>
        </p:txBody>
      </p:sp>
      <p:graphicFrame>
        <p:nvGraphicFramePr>
          <p:cNvPr id="81924" name="Object 4"/>
          <p:cNvGraphicFramePr>
            <a:graphicFrameLocks noGrp="1" noChangeAspect="1"/>
          </p:cNvGraphicFramePr>
          <p:nvPr>
            <p:ph type="body" idx="1"/>
          </p:nvPr>
        </p:nvGraphicFramePr>
        <p:xfrm>
          <a:off x="2284413" y="1570038"/>
          <a:ext cx="4346575" cy="5035550"/>
        </p:xfrm>
        <a:graphic>
          <a:graphicData uri="http://schemas.openxmlformats.org/presentationml/2006/ole">
            <mc:AlternateContent xmlns:mc="http://schemas.openxmlformats.org/markup-compatibility/2006">
              <mc:Choice xmlns:v="urn:schemas-microsoft-com:vml" Requires="v">
                <p:oleObj spid="_x0000_s148483" name="WordPad Document" r:id="rId3" imgW="4638600" imgH="5374080" progId="WordPad.Document.1">
                  <p:embed/>
                </p:oleObj>
              </mc:Choice>
              <mc:Fallback>
                <p:oleObj name="WordPad Document" r:id="rId3" imgW="4638600" imgH="5374080" progId="WordPad.Document.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4413" y="1570038"/>
                        <a:ext cx="4346575" cy="5035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724245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a:defRPr/>
            </a:pPr>
            <a:r>
              <a:rPr lang="en-US" sz="4800" smtClean="0"/>
              <a:t>Discussion of Experiments</a:t>
            </a:r>
          </a:p>
        </p:txBody>
      </p:sp>
      <p:sp>
        <p:nvSpPr>
          <p:cNvPr id="125955" name="Rectangle 3"/>
          <p:cNvSpPr>
            <a:spLocks noGrp="1" noChangeArrowheads="1"/>
          </p:cNvSpPr>
          <p:nvPr>
            <p:ph type="body" idx="1"/>
          </p:nvPr>
        </p:nvSpPr>
        <p:spPr>
          <a:xfrm>
            <a:off x="381000" y="1581150"/>
            <a:ext cx="8763000" cy="5276850"/>
          </a:xfrm>
        </p:spPr>
        <p:txBody>
          <a:bodyPr/>
          <a:lstStyle/>
          <a:p>
            <a:pPr>
              <a:lnSpc>
                <a:spcPct val="80000"/>
              </a:lnSpc>
              <a:defRPr/>
            </a:pPr>
            <a:r>
              <a:rPr lang="en-US" sz="2800" dirty="0" smtClean="0"/>
              <a:t>Critical “Benchmarks”: Tie codes to reality</a:t>
            </a:r>
          </a:p>
          <a:p>
            <a:pPr>
              <a:lnSpc>
                <a:spcPct val="80000"/>
              </a:lnSpc>
              <a:defRPr/>
            </a:pPr>
            <a:r>
              <a:rPr lang="en-US" sz="2800" dirty="0" smtClean="0"/>
              <a:t>Static criticality experiments</a:t>
            </a:r>
          </a:p>
          <a:p>
            <a:pPr lvl="1">
              <a:lnSpc>
                <a:spcPct val="80000"/>
              </a:lnSpc>
              <a:defRPr/>
            </a:pPr>
            <a:r>
              <a:rPr lang="en-US" sz="2400" dirty="0" smtClean="0"/>
              <a:t>Direct application - Requires good fit to your situation</a:t>
            </a:r>
          </a:p>
          <a:p>
            <a:pPr lvl="1">
              <a:lnSpc>
                <a:spcPct val="80000"/>
              </a:lnSpc>
              <a:defRPr/>
            </a:pPr>
            <a:r>
              <a:rPr lang="en-US" sz="2400" dirty="0" smtClean="0"/>
              <a:t>Criticality curves - Typical configurations and materials</a:t>
            </a:r>
          </a:p>
          <a:p>
            <a:pPr lvl="1">
              <a:lnSpc>
                <a:spcPct val="80000"/>
              </a:lnSpc>
              <a:defRPr/>
            </a:pPr>
            <a:r>
              <a:rPr lang="en-US" sz="2400" dirty="0" smtClean="0"/>
              <a:t>Validation of computer codes: Finding area of applicability</a:t>
            </a:r>
          </a:p>
          <a:p>
            <a:pPr lvl="2">
              <a:lnSpc>
                <a:spcPct val="80000"/>
              </a:lnSpc>
              <a:defRPr/>
            </a:pPr>
            <a:r>
              <a:rPr lang="en-US" sz="2000" dirty="0" smtClean="0"/>
              <a:t>Interpolation</a:t>
            </a:r>
          </a:p>
          <a:p>
            <a:pPr lvl="2">
              <a:lnSpc>
                <a:spcPct val="80000"/>
              </a:lnSpc>
              <a:defRPr/>
            </a:pPr>
            <a:r>
              <a:rPr lang="en-US" sz="2000" dirty="0" smtClean="0"/>
              <a:t>“Bracketing”</a:t>
            </a:r>
          </a:p>
          <a:p>
            <a:pPr>
              <a:lnSpc>
                <a:spcPct val="80000"/>
              </a:lnSpc>
              <a:defRPr/>
            </a:pPr>
            <a:r>
              <a:rPr lang="en-US" sz="2800" dirty="0" smtClean="0"/>
              <a:t>Dynamic criticality experiments</a:t>
            </a:r>
          </a:p>
          <a:p>
            <a:pPr lvl="1">
              <a:lnSpc>
                <a:spcPct val="80000"/>
              </a:lnSpc>
              <a:defRPr/>
            </a:pPr>
            <a:r>
              <a:rPr lang="en-US" sz="2400" dirty="0" smtClean="0"/>
              <a:t>Fission yields</a:t>
            </a:r>
          </a:p>
          <a:p>
            <a:pPr lvl="1">
              <a:lnSpc>
                <a:spcPct val="80000"/>
              </a:lnSpc>
              <a:defRPr/>
            </a:pPr>
            <a:r>
              <a:rPr lang="en-US" sz="2400" dirty="0" smtClean="0"/>
              <a:t>What stops the accident?</a:t>
            </a:r>
          </a:p>
          <a:p>
            <a:pPr lvl="2">
              <a:lnSpc>
                <a:spcPct val="80000"/>
              </a:lnSpc>
              <a:defRPr/>
            </a:pPr>
            <a:r>
              <a:rPr lang="en-US" sz="2000" dirty="0" smtClean="0"/>
              <a:t>Temperature (metals)</a:t>
            </a:r>
          </a:p>
          <a:p>
            <a:pPr lvl="2">
              <a:lnSpc>
                <a:spcPct val="80000"/>
              </a:lnSpc>
              <a:defRPr/>
            </a:pPr>
            <a:r>
              <a:rPr lang="en-US" sz="2000" dirty="0" smtClean="0"/>
              <a:t>Boiling</a:t>
            </a:r>
          </a:p>
          <a:p>
            <a:pPr lvl="2">
              <a:lnSpc>
                <a:spcPct val="80000"/>
              </a:lnSpc>
              <a:defRPr/>
            </a:pPr>
            <a:r>
              <a:rPr lang="en-US" sz="2000" dirty="0" smtClean="0"/>
              <a:t>Material ejection</a:t>
            </a:r>
          </a:p>
          <a:p>
            <a:pPr lvl="2">
              <a:lnSpc>
                <a:spcPct val="80000"/>
              </a:lnSpc>
              <a:defRPr/>
            </a:pPr>
            <a:r>
              <a:rPr lang="en-US" sz="2000" dirty="0" smtClean="0"/>
              <a:t>Human reaction (very slow)</a:t>
            </a:r>
          </a:p>
        </p:txBody>
      </p:sp>
    </p:spTree>
    <p:extLst>
      <p:ext uri="{BB962C8B-B14F-4D97-AF65-F5344CB8AC3E}">
        <p14:creationId xmlns:p14="http://schemas.microsoft.com/office/powerpoint/2010/main" val="17321566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a:defRPr/>
            </a:pPr>
            <a:r>
              <a:rPr lang="en-US" smtClean="0"/>
              <a:t>Important Considerations for Benchmarks</a:t>
            </a:r>
          </a:p>
        </p:txBody>
      </p:sp>
      <p:sp>
        <p:nvSpPr>
          <p:cNvPr id="128003" name="Rectangle 3"/>
          <p:cNvSpPr>
            <a:spLocks noGrp="1" noChangeArrowheads="1"/>
          </p:cNvSpPr>
          <p:nvPr>
            <p:ph type="body" idx="1"/>
          </p:nvPr>
        </p:nvSpPr>
        <p:spPr>
          <a:xfrm>
            <a:off x="736600" y="1905000"/>
            <a:ext cx="7772400" cy="4114800"/>
          </a:xfrm>
        </p:spPr>
        <p:txBody>
          <a:bodyPr/>
          <a:lstStyle/>
          <a:p>
            <a:pPr>
              <a:defRPr/>
            </a:pPr>
            <a:r>
              <a:rPr lang="en-US" sz="3600" smtClean="0"/>
              <a:t>Well defined compositions</a:t>
            </a:r>
          </a:p>
          <a:p>
            <a:pPr>
              <a:defRPr/>
            </a:pPr>
            <a:r>
              <a:rPr lang="en-US" sz="3600" smtClean="0"/>
              <a:t>Precise dimensions</a:t>
            </a:r>
          </a:p>
          <a:p>
            <a:pPr>
              <a:defRPr/>
            </a:pPr>
            <a:r>
              <a:rPr lang="en-US" sz="3600" smtClean="0"/>
              <a:t>Regular geometries (for modeling)</a:t>
            </a:r>
          </a:p>
          <a:p>
            <a:pPr lvl="1">
              <a:defRPr/>
            </a:pPr>
            <a:r>
              <a:rPr lang="en-US" sz="3200" smtClean="0"/>
              <a:t>Requires some isolation from “rest of the world” = piping, tables, floors, etc.</a:t>
            </a:r>
            <a:endParaRPr lang="en-US" smtClean="0"/>
          </a:p>
        </p:txBody>
      </p:sp>
    </p:spTree>
    <p:extLst>
      <p:ext uri="{BB962C8B-B14F-4D97-AF65-F5344CB8AC3E}">
        <p14:creationId xmlns:p14="http://schemas.microsoft.com/office/powerpoint/2010/main" val="33875942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defRPr/>
            </a:pPr>
            <a:r>
              <a:rPr lang="en-US" smtClean="0"/>
              <a:t>Nature of Experiments</a:t>
            </a:r>
          </a:p>
        </p:txBody>
      </p:sp>
      <p:sp>
        <p:nvSpPr>
          <p:cNvPr id="130051" name="Rectangle 3"/>
          <p:cNvSpPr>
            <a:spLocks noGrp="1" noChangeArrowheads="1"/>
          </p:cNvSpPr>
          <p:nvPr>
            <p:ph type="body" idx="1"/>
          </p:nvPr>
        </p:nvSpPr>
        <p:spPr>
          <a:xfrm>
            <a:off x="1076325" y="1804988"/>
            <a:ext cx="7183438" cy="3524250"/>
          </a:xfrm>
        </p:spPr>
        <p:txBody>
          <a:bodyPr/>
          <a:lstStyle/>
          <a:p>
            <a:pPr>
              <a:lnSpc>
                <a:spcPct val="90000"/>
              </a:lnSpc>
              <a:defRPr/>
            </a:pPr>
            <a:r>
              <a:rPr lang="en-US" sz="2800" smtClean="0"/>
              <a:t>Critical dimensions</a:t>
            </a:r>
          </a:p>
          <a:p>
            <a:pPr lvl="1">
              <a:lnSpc>
                <a:spcPct val="90000"/>
              </a:lnSpc>
              <a:defRPr/>
            </a:pPr>
            <a:r>
              <a:rPr lang="en-US" sz="2400" smtClean="0"/>
              <a:t>Height of solutions</a:t>
            </a:r>
          </a:p>
          <a:p>
            <a:pPr lvl="1">
              <a:lnSpc>
                <a:spcPct val="90000"/>
              </a:lnSpc>
              <a:defRPr/>
            </a:pPr>
            <a:r>
              <a:rPr lang="en-US" sz="2400" smtClean="0"/>
              <a:t>Radius of spheres</a:t>
            </a:r>
          </a:p>
          <a:p>
            <a:pPr lvl="1">
              <a:lnSpc>
                <a:spcPct val="90000"/>
              </a:lnSpc>
              <a:defRPr/>
            </a:pPr>
            <a:r>
              <a:rPr lang="en-US" sz="2400" smtClean="0"/>
              <a:t>Thickness of slabs</a:t>
            </a:r>
          </a:p>
          <a:p>
            <a:pPr>
              <a:lnSpc>
                <a:spcPct val="90000"/>
              </a:lnSpc>
              <a:defRPr/>
            </a:pPr>
            <a:r>
              <a:rPr lang="en-US" sz="2800" smtClean="0"/>
              <a:t>Critical spacing of arrays</a:t>
            </a:r>
          </a:p>
          <a:p>
            <a:pPr>
              <a:lnSpc>
                <a:spcPct val="90000"/>
              </a:lnSpc>
              <a:defRPr/>
            </a:pPr>
            <a:r>
              <a:rPr lang="en-US" sz="2800" smtClean="0"/>
              <a:t>Various material effects</a:t>
            </a:r>
          </a:p>
          <a:p>
            <a:pPr lvl="1">
              <a:lnSpc>
                <a:spcPct val="90000"/>
              </a:lnSpc>
              <a:defRPr/>
            </a:pPr>
            <a:r>
              <a:rPr lang="en-US" sz="2400" smtClean="0"/>
              <a:t>Reflection</a:t>
            </a:r>
          </a:p>
          <a:p>
            <a:pPr lvl="1">
              <a:lnSpc>
                <a:spcPct val="90000"/>
              </a:lnSpc>
              <a:defRPr/>
            </a:pPr>
            <a:r>
              <a:rPr lang="en-US" sz="2400" smtClean="0"/>
              <a:t>Poisons</a:t>
            </a:r>
          </a:p>
          <a:p>
            <a:pPr lvl="1">
              <a:lnSpc>
                <a:spcPct val="90000"/>
              </a:lnSpc>
              <a:defRPr/>
            </a:pPr>
            <a:r>
              <a:rPr lang="en-US" sz="2400" smtClean="0"/>
              <a:t>Moderators</a:t>
            </a:r>
          </a:p>
          <a:p>
            <a:pPr>
              <a:lnSpc>
                <a:spcPct val="90000"/>
              </a:lnSpc>
              <a:defRPr/>
            </a:pPr>
            <a:r>
              <a:rPr lang="en-US" sz="2800" smtClean="0"/>
              <a:t>Inverse multiplication</a:t>
            </a:r>
          </a:p>
          <a:p>
            <a:pPr lvl="1">
              <a:lnSpc>
                <a:spcPct val="90000"/>
              </a:lnSpc>
              <a:defRPr/>
            </a:pPr>
            <a:r>
              <a:rPr lang="en-US" sz="2400" smtClean="0"/>
              <a:t>Approach to critical</a:t>
            </a:r>
          </a:p>
        </p:txBody>
      </p:sp>
    </p:spTree>
    <p:extLst>
      <p:ext uri="{BB962C8B-B14F-4D97-AF65-F5344CB8AC3E}">
        <p14:creationId xmlns:p14="http://schemas.microsoft.com/office/powerpoint/2010/main" val="10086297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a:defRPr/>
            </a:pPr>
            <a:r>
              <a:rPr lang="en-US" smtClean="0"/>
              <a:t>Subcritical in-situ Experiments</a:t>
            </a:r>
          </a:p>
        </p:txBody>
      </p:sp>
      <p:sp>
        <p:nvSpPr>
          <p:cNvPr id="132099" name="Rectangle 3"/>
          <p:cNvSpPr>
            <a:spLocks noGrp="1" noChangeArrowheads="1"/>
          </p:cNvSpPr>
          <p:nvPr>
            <p:ph type="body" idx="1"/>
          </p:nvPr>
        </p:nvSpPr>
        <p:spPr/>
        <p:txBody>
          <a:bodyPr/>
          <a:lstStyle/>
          <a:p>
            <a:pPr>
              <a:defRPr/>
            </a:pPr>
            <a:r>
              <a:rPr lang="en-US" smtClean="0"/>
              <a:t>Best of all = Test the actual materials, geometry, environment (ANSI/ANS 8.6)</a:t>
            </a:r>
          </a:p>
          <a:p>
            <a:pPr>
              <a:defRPr/>
            </a:pPr>
            <a:r>
              <a:rPr lang="en-US" smtClean="0"/>
              <a:t>Hard to model all accident conditions</a:t>
            </a:r>
          </a:p>
          <a:p>
            <a:pPr lvl="1">
              <a:defRPr/>
            </a:pPr>
            <a:r>
              <a:rPr lang="en-US" smtClean="0"/>
              <a:t>Chernobyl was an in-situ experiment</a:t>
            </a:r>
          </a:p>
        </p:txBody>
      </p:sp>
    </p:spTree>
    <p:extLst>
      <p:ext uri="{BB962C8B-B14F-4D97-AF65-F5344CB8AC3E}">
        <p14:creationId xmlns:p14="http://schemas.microsoft.com/office/powerpoint/2010/main" val="20061125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defRPr/>
            </a:pPr>
            <a:r>
              <a:rPr lang="en-US" smtClean="0"/>
              <a:t>Objectives</a:t>
            </a:r>
          </a:p>
        </p:txBody>
      </p:sp>
      <p:sp>
        <p:nvSpPr>
          <p:cNvPr id="140291" name="Rectangle 3"/>
          <p:cNvSpPr>
            <a:spLocks noGrp="1" noChangeArrowheads="1"/>
          </p:cNvSpPr>
          <p:nvPr>
            <p:ph type="body" idx="1"/>
          </p:nvPr>
        </p:nvSpPr>
        <p:spPr>
          <a:xfrm>
            <a:off x="685800" y="1981200"/>
            <a:ext cx="7772400" cy="3913188"/>
          </a:xfrm>
        </p:spPr>
        <p:txBody>
          <a:bodyPr/>
          <a:lstStyle/>
          <a:p>
            <a:pPr marL="533400" indent="-533400">
              <a:lnSpc>
                <a:spcPct val="90000"/>
              </a:lnSpc>
              <a:buFont typeface="Wingdings" pitchFamily="2" charset="2"/>
              <a:buNone/>
              <a:defRPr/>
            </a:pPr>
            <a:endParaRPr lang="en-US" smtClean="0"/>
          </a:p>
          <a:p>
            <a:pPr marL="533400" indent="-533400">
              <a:lnSpc>
                <a:spcPct val="90000"/>
              </a:lnSpc>
              <a:buFont typeface="Wingdings" pitchFamily="2" charset="2"/>
              <a:buNone/>
              <a:defRPr/>
            </a:pPr>
            <a:r>
              <a:rPr lang="en-US" smtClean="0"/>
              <a:t>Overview of </a:t>
            </a:r>
          </a:p>
          <a:p>
            <a:pPr marL="533400" indent="-533400">
              <a:lnSpc>
                <a:spcPct val="90000"/>
              </a:lnSpc>
              <a:buFont typeface="Wingdings" pitchFamily="2" charset="2"/>
              <a:buNone/>
              <a:defRPr/>
            </a:pPr>
            <a:r>
              <a:rPr lang="en-US" smtClean="0"/>
              <a:t>International </a:t>
            </a:r>
          </a:p>
          <a:p>
            <a:pPr marL="533400" indent="-533400">
              <a:lnSpc>
                <a:spcPct val="90000"/>
              </a:lnSpc>
              <a:buFont typeface="Wingdings" pitchFamily="2" charset="2"/>
              <a:buNone/>
              <a:defRPr/>
            </a:pPr>
            <a:r>
              <a:rPr lang="en-US" smtClean="0"/>
              <a:t>Handbook of</a:t>
            </a:r>
          </a:p>
          <a:p>
            <a:pPr marL="533400" indent="-533400">
              <a:lnSpc>
                <a:spcPct val="90000"/>
              </a:lnSpc>
              <a:buFont typeface="Wingdings" pitchFamily="2" charset="2"/>
              <a:buNone/>
              <a:defRPr/>
            </a:pPr>
            <a:r>
              <a:rPr lang="en-US" smtClean="0"/>
              <a:t>Evaluated</a:t>
            </a:r>
          </a:p>
          <a:p>
            <a:pPr marL="533400" indent="-533400">
              <a:lnSpc>
                <a:spcPct val="90000"/>
              </a:lnSpc>
              <a:buFont typeface="Wingdings" pitchFamily="2" charset="2"/>
              <a:buNone/>
              <a:defRPr/>
            </a:pPr>
            <a:r>
              <a:rPr lang="en-US" smtClean="0"/>
              <a:t>Criticality</a:t>
            </a:r>
          </a:p>
          <a:p>
            <a:pPr marL="533400" indent="-533400">
              <a:lnSpc>
                <a:spcPct val="90000"/>
              </a:lnSpc>
              <a:buFont typeface="Wingdings" pitchFamily="2" charset="2"/>
              <a:buNone/>
              <a:defRPr/>
            </a:pPr>
            <a:r>
              <a:rPr lang="en-US" smtClean="0"/>
              <a:t>Safety</a:t>
            </a:r>
          </a:p>
          <a:p>
            <a:pPr marL="533400" indent="-533400">
              <a:lnSpc>
                <a:spcPct val="90000"/>
              </a:lnSpc>
              <a:buFont typeface="Wingdings" pitchFamily="2" charset="2"/>
              <a:buNone/>
              <a:defRPr/>
            </a:pPr>
            <a:r>
              <a:rPr lang="en-US" smtClean="0"/>
              <a:t>Benchmark</a:t>
            </a:r>
          </a:p>
          <a:p>
            <a:pPr marL="533400" indent="-533400">
              <a:lnSpc>
                <a:spcPct val="90000"/>
              </a:lnSpc>
              <a:buFont typeface="Wingdings" pitchFamily="2" charset="2"/>
              <a:buNone/>
              <a:defRPr/>
            </a:pPr>
            <a:r>
              <a:rPr lang="en-US" smtClean="0"/>
              <a:t>Experiments</a:t>
            </a:r>
          </a:p>
          <a:p>
            <a:pPr marL="914400" lvl="1" indent="-457200">
              <a:lnSpc>
                <a:spcPct val="90000"/>
              </a:lnSpc>
              <a:buFont typeface="Wingdings" pitchFamily="2" charset="2"/>
              <a:buNone/>
              <a:defRPr/>
            </a:pPr>
            <a:endParaRPr lang="en-US" sz="2400" smtClean="0"/>
          </a:p>
        </p:txBody>
      </p:sp>
      <p:pic>
        <p:nvPicPr>
          <p:cNvPr id="11268" name="Picture 4"/>
          <p:cNvPicPr>
            <a:picLocks noChangeAspect="1" noChangeArrowheads="1"/>
          </p:cNvPicPr>
          <p:nvPr/>
        </p:nvPicPr>
        <p:blipFill>
          <a:blip r:embed="rId3" cstate="print"/>
          <a:srcRect/>
          <a:stretch>
            <a:fillRect/>
          </a:stretch>
        </p:blipFill>
        <p:spPr bwMode="auto">
          <a:xfrm>
            <a:off x="4449763" y="784225"/>
            <a:ext cx="4694237" cy="6073775"/>
          </a:xfrm>
          <a:prstGeom prst="rect">
            <a:avLst/>
          </a:prstGeom>
          <a:noFill/>
          <a:ln w="9525">
            <a:noFill/>
            <a:miter lim="800000"/>
            <a:headEnd/>
            <a:tailEnd/>
          </a:ln>
        </p:spPr>
      </p:pic>
    </p:spTree>
    <p:extLst>
      <p:ext uri="{BB962C8B-B14F-4D97-AF65-F5344CB8AC3E}">
        <p14:creationId xmlns:p14="http://schemas.microsoft.com/office/powerpoint/2010/main" val="9487172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defRPr/>
            </a:pPr>
            <a:r>
              <a:rPr lang="en-US" smtClean="0"/>
              <a:t>What?</a:t>
            </a:r>
          </a:p>
        </p:txBody>
      </p:sp>
      <p:sp>
        <p:nvSpPr>
          <p:cNvPr id="142339" name="Rectangle 3"/>
          <p:cNvSpPr>
            <a:spLocks noGrp="1" noChangeArrowheads="1"/>
          </p:cNvSpPr>
          <p:nvPr>
            <p:ph type="body" idx="1"/>
          </p:nvPr>
        </p:nvSpPr>
        <p:spPr>
          <a:xfrm>
            <a:off x="685800" y="1257300"/>
            <a:ext cx="8458200" cy="3913188"/>
          </a:xfrm>
        </p:spPr>
        <p:txBody>
          <a:bodyPr/>
          <a:lstStyle/>
          <a:p>
            <a:pPr marL="533400" indent="-533400">
              <a:defRPr/>
            </a:pPr>
            <a:r>
              <a:rPr lang="en-US" sz="2800" smtClean="0"/>
              <a:t>Collection of EVALUATED benchmark critical, subcritical, and (some) alarm placement experiments</a:t>
            </a:r>
          </a:p>
          <a:p>
            <a:pPr marL="914400" lvl="1" indent="-457200">
              <a:defRPr/>
            </a:pPr>
            <a:r>
              <a:rPr lang="en-US" smtClean="0"/>
              <a:t>Someone did and published the experiment (You hope!)</a:t>
            </a:r>
          </a:p>
          <a:p>
            <a:pPr marL="914400" lvl="1" indent="-457200">
              <a:defRPr/>
            </a:pPr>
            <a:r>
              <a:rPr lang="en-US" smtClean="0"/>
              <a:t>Someone else (you?) writes it up and submits to the Benchmark Book</a:t>
            </a:r>
          </a:p>
          <a:p>
            <a:pPr marL="914400" lvl="1" indent="-457200">
              <a:defRPr/>
            </a:pPr>
            <a:r>
              <a:rPr lang="en-US" smtClean="0"/>
              <a:t>Reviewed</a:t>
            </a:r>
          </a:p>
          <a:p>
            <a:pPr marL="914400" lvl="1" indent="-457200">
              <a:defRPr/>
            </a:pPr>
            <a:r>
              <a:rPr lang="en-US" smtClean="0"/>
              <a:t>Included in next revision of BB</a:t>
            </a:r>
          </a:p>
          <a:p>
            <a:pPr marL="533400" indent="-533400">
              <a:defRPr/>
            </a:pPr>
            <a:r>
              <a:rPr lang="en-US" sz="2800" smtClean="0"/>
              <a:t>Suitable for reproduction to validate computer code </a:t>
            </a:r>
          </a:p>
          <a:p>
            <a:pPr marL="533400" indent="-533400">
              <a:defRPr/>
            </a:pPr>
            <a:r>
              <a:rPr lang="en-US" sz="2800" smtClean="0"/>
              <a:t>All sorts of fissile materials, absorbers, geometries, interactions, etc.</a:t>
            </a:r>
          </a:p>
        </p:txBody>
      </p:sp>
    </p:spTree>
    <p:extLst>
      <p:ext uri="{BB962C8B-B14F-4D97-AF65-F5344CB8AC3E}">
        <p14:creationId xmlns:p14="http://schemas.microsoft.com/office/powerpoint/2010/main" val="42719249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defRPr/>
            </a:pPr>
            <a:r>
              <a:rPr lang="en-US" smtClean="0"/>
              <a:t>Who?</a:t>
            </a:r>
          </a:p>
        </p:txBody>
      </p:sp>
      <p:sp>
        <p:nvSpPr>
          <p:cNvPr id="144387" name="Rectangle 3"/>
          <p:cNvSpPr>
            <a:spLocks noGrp="1" noChangeArrowheads="1"/>
          </p:cNvSpPr>
          <p:nvPr>
            <p:ph type="body" idx="1"/>
          </p:nvPr>
        </p:nvSpPr>
        <p:spPr>
          <a:xfrm>
            <a:off x="685800" y="1504950"/>
            <a:ext cx="7772400" cy="3913188"/>
          </a:xfrm>
        </p:spPr>
        <p:txBody>
          <a:bodyPr/>
          <a:lstStyle/>
          <a:p>
            <a:pPr marL="533400" indent="-533400">
              <a:buFont typeface="Wingdings" pitchFamily="2" charset="2"/>
              <a:buNone/>
              <a:defRPr/>
            </a:pPr>
            <a:endParaRPr lang="en-US" smtClean="0"/>
          </a:p>
          <a:p>
            <a:pPr marL="533400" indent="-533400">
              <a:defRPr/>
            </a:pPr>
            <a:r>
              <a:rPr lang="en-US" smtClean="0"/>
              <a:t>Sponsored by OECD-NEA</a:t>
            </a:r>
          </a:p>
          <a:p>
            <a:pPr marL="533400" indent="-533400">
              <a:defRPr/>
            </a:pPr>
            <a:r>
              <a:rPr lang="en-US" smtClean="0"/>
              <a:t>Put together by Dr. Blair Briggs of INEL</a:t>
            </a:r>
          </a:p>
          <a:p>
            <a:pPr marL="533400" indent="-533400">
              <a:defRPr/>
            </a:pPr>
            <a:r>
              <a:rPr lang="en-US" smtClean="0"/>
              <a:t>Hundreds of participants world-wide from multiple countries</a:t>
            </a:r>
            <a:endParaRPr lang="en-US" sz="2800" smtClean="0"/>
          </a:p>
        </p:txBody>
      </p:sp>
    </p:spTree>
    <p:extLst>
      <p:ext uri="{BB962C8B-B14F-4D97-AF65-F5344CB8AC3E}">
        <p14:creationId xmlns:p14="http://schemas.microsoft.com/office/powerpoint/2010/main" val="26295932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defRPr/>
            </a:pPr>
            <a:r>
              <a:rPr lang="en-US" smtClean="0"/>
              <a:t>Why?</a:t>
            </a:r>
          </a:p>
        </p:txBody>
      </p:sp>
      <p:sp>
        <p:nvSpPr>
          <p:cNvPr id="146435" name="Rectangle 3"/>
          <p:cNvSpPr>
            <a:spLocks noGrp="1" noChangeArrowheads="1"/>
          </p:cNvSpPr>
          <p:nvPr>
            <p:ph type="body" idx="1"/>
          </p:nvPr>
        </p:nvSpPr>
        <p:spPr>
          <a:xfrm>
            <a:off x="685800" y="1162050"/>
            <a:ext cx="8458200" cy="3913188"/>
          </a:xfrm>
        </p:spPr>
        <p:txBody>
          <a:bodyPr/>
          <a:lstStyle/>
          <a:p>
            <a:pPr marL="533400" indent="-533400">
              <a:lnSpc>
                <a:spcPct val="80000"/>
              </a:lnSpc>
              <a:buFont typeface="Wingdings" pitchFamily="2" charset="2"/>
              <a:buNone/>
              <a:defRPr/>
            </a:pPr>
            <a:endParaRPr lang="en-US" sz="2400" smtClean="0"/>
          </a:p>
          <a:p>
            <a:pPr marL="533400" indent="-533400">
              <a:lnSpc>
                <a:spcPct val="80000"/>
              </a:lnSpc>
              <a:buFont typeface="Wingdings" pitchFamily="2" charset="2"/>
              <a:buNone/>
              <a:defRPr/>
            </a:pPr>
            <a:r>
              <a:rPr lang="en-US" sz="2400" smtClean="0"/>
              <a:t>The purposes of the International Criticality Safety Benchmark Evaluation Project (ICSBEP) Working Group are:</a:t>
            </a:r>
          </a:p>
          <a:p>
            <a:pPr marL="533400" indent="-533400">
              <a:lnSpc>
                <a:spcPct val="80000"/>
              </a:lnSpc>
              <a:buFontTx/>
              <a:buAutoNum type="arabicPeriod"/>
              <a:defRPr/>
            </a:pPr>
            <a:r>
              <a:rPr lang="en-US" sz="2400" smtClean="0"/>
              <a:t>Identify and evaluate a comprehensive set of benchmark critical and subcritical experiment data;</a:t>
            </a:r>
          </a:p>
          <a:p>
            <a:pPr marL="533400" indent="-533400">
              <a:lnSpc>
                <a:spcPct val="80000"/>
              </a:lnSpc>
              <a:buFontTx/>
              <a:buAutoNum type="arabicPeriod"/>
              <a:defRPr/>
            </a:pPr>
            <a:r>
              <a:rPr lang="en-US" sz="2400" smtClean="0"/>
              <a:t>Verify the data, to the extent possible, by reviewing original and subsequently revised documentation and by talking with experimenters or individuals who were associated with the experiments or the experimental facility;</a:t>
            </a:r>
          </a:p>
          <a:p>
            <a:pPr marL="533400" indent="-533400">
              <a:lnSpc>
                <a:spcPct val="80000"/>
              </a:lnSpc>
              <a:buFontTx/>
              <a:buAutoNum type="arabicPeriod"/>
              <a:defRPr/>
            </a:pPr>
            <a:r>
              <a:rPr lang="en-US" sz="2400" smtClean="0"/>
              <a:t>Evaluate the data and quantify overall uncertainties through various types of sensitivity analyses;</a:t>
            </a:r>
          </a:p>
          <a:p>
            <a:pPr marL="533400" indent="-533400">
              <a:lnSpc>
                <a:spcPct val="80000"/>
              </a:lnSpc>
              <a:buFontTx/>
              <a:buAutoNum type="arabicPeriod"/>
              <a:defRPr/>
            </a:pPr>
            <a:r>
              <a:rPr lang="en-US" sz="2400" smtClean="0"/>
              <a:t>Compile the data into a standardized format;</a:t>
            </a:r>
          </a:p>
          <a:p>
            <a:pPr marL="533400" indent="-533400">
              <a:lnSpc>
                <a:spcPct val="80000"/>
              </a:lnSpc>
              <a:buFontTx/>
              <a:buAutoNum type="arabicPeriod"/>
              <a:defRPr/>
            </a:pPr>
            <a:r>
              <a:rPr lang="en-US" sz="2400" smtClean="0"/>
              <a:t>Perform sample calculations of each experiment with standardized criticality safety neutronics codes; and</a:t>
            </a:r>
          </a:p>
          <a:p>
            <a:pPr marL="533400" indent="-533400">
              <a:lnSpc>
                <a:spcPct val="80000"/>
              </a:lnSpc>
              <a:buFontTx/>
              <a:buAutoNum type="arabicPeriod"/>
              <a:defRPr/>
            </a:pPr>
            <a:r>
              <a:rPr lang="en-US" sz="2400" smtClean="0"/>
              <a:t>Formally document the work into a single source of verified and extensively peer reviewed benchmark critical data.</a:t>
            </a:r>
          </a:p>
        </p:txBody>
      </p:sp>
    </p:spTree>
    <p:extLst>
      <p:ext uri="{BB962C8B-B14F-4D97-AF65-F5344CB8AC3E}">
        <p14:creationId xmlns:p14="http://schemas.microsoft.com/office/powerpoint/2010/main" val="3168163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p:txBody>
          <a:bodyPr/>
          <a:lstStyle/>
          <a:p>
            <a:pPr>
              <a:defRPr/>
            </a:pPr>
            <a:r>
              <a:rPr lang="en-US" smtClean="0">
                <a:latin typeface="Arial" charset="0"/>
              </a:rPr>
              <a:t>SCALE input: Material descriptions</a:t>
            </a:r>
          </a:p>
        </p:txBody>
      </p:sp>
      <p:sp>
        <p:nvSpPr>
          <p:cNvPr id="596995" name="Rectangle 3"/>
          <p:cNvSpPr>
            <a:spLocks noGrp="1" noChangeArrowheads="1"/>
          </p:cNvSpPr>
          <p:nvPr>
            <p:ph type="body" idx="1"/>
          </p:nvPr>
        </p:nvSpPr>
        <p:spPr/>
        <p:txBody>
          <a:bodyPr/>
          <a:lstStyle/>
          <a:p>
            <a:pPr>
              <a:defRPr/>
            </a:pPr>
            <a:r>
              <a:rPr lang="en-US" sz="2800" smtClean="0">
                <a:latin typeface="Arial" charset="0"/>
              </a:rPr>
              <a:t>Several ways to specify materials</a:t>
            </a:r>
          </a:p>
          <a:p>
            <a:pPr lvl="1">
              <a:defRPr/>
            </a:pPr>
            <a:r>
              <a:rPr lang="en-US" sz="2400" smtClean="0">
                <a:latin typeface="Arial" charset="0"/>
              </a:rPr>
              <a:t>Pre-mixed mixtures</a:t>
            </a:r>
          </a:p>
          <a:p>
            <a:pPr lvl="1">
              <a:defRPr/>
            </a:pPr>
            <a:r>
              <a:rPr lang="en-US" sz="2400" smtClean="0">
                <a:latin typeface="Arial" charset="0"/>
              </a:rPr>
              <a:t>Natural elements (with modification allowed)</a:t>
            </a:r>
          </a:p>
          <a:p>
            <a:pPr lvl="1">
              <a:defRPr/>
            </a:pPr>
            <a:r>
              <a:rPr lang="en-US" sz="2400" smtClean="0">
                <a:latin typeface="Arial" charset="0"/>
              </a:rPr>
              <a:t>By isotope (be careful with densities)</a:t>
            </a:r>
          </a:p>
          <a:p>
            <a:pPr>
              <a:defRPr/>
            </a:pPr>
            <a:r>
              <a:rPr lang="en-US" sz="2800" smtClean="0">
                <a:latin typeface="Arial" charset="0"/>
              </a:rPr>
              <a:t>Can have several lines to define a single material--Use VF to mix</a:t>
            </a:r>
          </a:p>
          <a:p>
            <a:pPr>
              <a:defRPr/>
            </a:pPr>
            <a:r>
              <a:rPr lang="en-US" sz="2800" smtClean="0">
                <a:latin typeface="Arial" charset="0"/>
              </a:rPr>
              <a:t>Example of using the manual description</a:t>
            </a:r>
          </a:p>
          <a:p>
            <a:pPr>
              <a:defRPr/>
            </a:pPr>
            <a:endParaRPr lang="en-US" sz="2800" smtClean="0">
              <a:latin typeface="Arial" charset="0"/>
            </a:endParaRPr>
          </a:p>
        </p:txBody>
      </p:sp>
    </p:spTree>
    <p:extLst>
      <p:ext uri="{BB962C8B-B14F-4D97-AF65-F5344CB8AC3E}">
        <p14:creationId xmlns:p14="http://schemas.microsoft.com/office/powerpoint/2010/main" val="2469362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a:defRPr/>
            </a:pPr>
            <a:r>
              <a:rPr lang="en-US" smtClean="0"/>
              <a:t>Get it on your computer</a:t>
            </a:r>
          </a:p>
        </p:txBody>
      </p:sp>
      <p:sp>
        <p:nvSpPr>
          <p:cNvPr id="148483" name="Rectangle 3"/>
          <p:cNvSpPr>
            <a:spLocks noGrp="1" noChangeArrowheads="1"/>
          </p:cNvSpPr>
          <p:nvPr>
            <p:ph type="body" idx="1"/>
          </p:nvPr>
        </p:nvSpPr>
        <p:spPr>
          <a:xfrm>
            <a:off x="685800" y="1981200"/>
            <a:ext cx="7772400" cy="3913188"/>
          </a:xfrm>
        </p:spPr>
        <p:txBody>
          <a:bodyPr/>
          <a:lstStyle/>
          <a:p>
            <a:pPr marL="533400" indent="-533400">
              <a:buFont typeface="Wingdings" pitchFamily="2" charset="2"/>
              <a:buNone/>
              <a:defRPr/>
            </a:pPr>
            <a:endParaRPr lang="en-US" smtClean="0"/>
          </a:p>
          <a:p>
            <a:pPr marL="533400" indent="-533400">
              <a:defRPr/>
            </a:pPr>
            <a:r>
              <a:rPr lang="en-US" smtClean="0"/>
              <a:t>Not a controlled document</a:t>
            </a:r>
          </a:p>
          <a:p>
            <a:pPr marL="533400" indent="-533400">
              <a:defRPr/>
            </a:pPr>
            <a:r>
              <a:rPr lang="en-US" smtClean="0"/>
              <a:t>Can be freely distributed</a:t>
            </a:r>
          </a:p>
          <a:p>
            <a:pPr marL="533400" indent="-533400">
              <a:defRPr/>
            </a:pPr>
            <a:r>
              <a:rPr lang="en-US" smtClean="0"/>
              <a:t>415 experiments</a:t>
            </a:r>
          </a:p>
          <a:p>
            <a:pPr marL="533400" indent="-533400">
              <a:defRPr/>
            </a:pPr>
            <a:r>
              <a:rPr lang="en-US" smtClean="0"/>
              <a:t>I recommend that you Google it and sign up (not required for this course, but it doesn’t matter)</a:t>
            </a:r>
            <a:endParaRPr lang="en-US" sz="2800" smtClean="0"/>
          </a:p>
        </p:txBody>
      </p:sp>
    </p:spTree>
    <p:extLst>
      <p:ext uri="{BB962C8B-B14F-4D97-AF65-F5344CB8AC3E}">
        <p14:creationId xmlns:p14="http://schemas.microsoft.com/office/powerpoint/2010/main" val="1945484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a:defRPr/>
            </a:pPr>
            <a:r>
              <a:rPr lang="en-US" smtClean="0"/>
              <a:t>Benchmark book sections</a:t>
            </a:r>
          </a:p>
        </p:txBody>
      </p:sp>
      <p:sp>
        <p:nvSpPr>
          <p:cNvPr id="150531" name="Rectangle 3"/>
          <p:cNvSpPr>
            <a:spLocks noGrp="1" noChangeArrowheads="1"/>
          </p:cNvSpPr>
          <p:nvPr>
            <p:ph type="body" idx="1"/>
          </p:nvPr>
        </p:nvSpPr>
        <p:spPr>
          <a:xfrm>
            <a:off x="304800" y="6057900"/>
            <a:ext cx="8408988" cy="457200"/>
          </a:xfrm>
        </p:spPr>
        <p:txBody>
          <a:bodyPr/>
          <a:lstStyle/>
          <a:p>
            <a:pPr marL="533400" indent="-533400">
              <a:lnSpc>
                <a:spcPct val="80000"/>
              </a:lnSpc>
              <a:buFont typeface="Wingdings" pitchFamily="2" charset="2"/>
              <a:buNone/>
              <a:defRPr/>
            </a:pPr>
            <a:endParaRPr lang="en-US" sz="2000" smtClean="0"/>
          </a:p>
          <a:p>
            <a:pPr marL="533400" indent="-533400">
              <a:lnSpc>
                <a:spcPct val="80000"/>
              </a:lnSpc>
              <a:defRPr/>
            </a:pPr>
            <a:r>
              <a:rPr lang="en-US" sz="900" smtClean="0"/>
              <a:t>From “Study and Perspectives of the OECD/NEA Working Party on Nuclear Criticality Safety Projects,” M.C. Brady-Rapp, et al., 1999.</a:t>
            </a:r>
          </a:p>
        </p:txBody>
      </p:sp>
      <p:pic>
        <p:nvPicPr>
          <p:cNvPr id="16388" name="Picture 4"/>
          <p:cNvPicPr>
            <a:picLocks noChangeAspect="1" noChangeArrowheads="1"/>
          </p:cNvPicPr>
          <p:nvPr/>
        </p:nvPicPr>
        <p:blipFill>
          <a:blip r:embed="rId3" cstate="print"/>
          <a:srcRect/>
          <a:stretch>
            <a:fillRect/>
          </a:stretch>
        </p:blipFill>
        <p:spPr bwMode="auto">
          <a:xfrm>
            <a:off x="1066800" y="1200150"/>
            <a:ext cx="7086600" cy="5026025"/>
          </a:xfrm>
          <a:prstGeom prst="rect">
            <a:avLst/>
          </a:prstGeom>
          <a:noFill/>
          <a:ln w="12700">
            <a:noFill/>
            <a:miter lim="800000"/>
            <a:headEnd type="none" w="sm" len="sm"/>
            <a:tailEnd type="none" w="sm" len="sm"/>
          </a:ln>
        </p:spPr>
      </p:pic>
    </p:spTree>
    <p:extLst>
      <p:ext uri="{BB962C8B-B14F-4D97-AF65-F5344CB8AC3E}">
        <p14:creationId xmlns:p14="http://schemas.microsoft.com/office/powerpoint/2010/main" val="27875131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a:defRPr/>
            </a:pPr>
            <a:r>
              <a:rPr lang="en-US" smtClean="0"/>
              <a:t>Benchmark book sections (2)</a:t>
            </a:r>
          </a:p>
        </p:txBody>
      </p:sp>
      <p:sp>
        <p:nvSpPr>
          <p:cNvPr id="152579" name="Rectangle 3"/>
          <p:cNvSpPr>
            <a:spLocks noGrp="1" noChangeArrowheads="1"/>
          </p:cNvSpPr>
          <p:nvPr>
            <p:ph type="body" idx="1"/>
          </p:nvPr>
        </p:nvSpPr>
        <p:spPr>
          <a:xfrm>
            <a:off x="304800" y="5943600"/>
            <a:ext cx="8408988" cy="457200"/>
          </a:xfrm>
        </p:spPr>
        <p:txBody>
          <a:bodyPr/>
          <a:lstStyle/>
          <a:p>
            <a:pPr marL="533400" indent="-533400">
              <a:lnSpc>
                <a:spcPct val="80000"/>
              </a:lnSpc>
              <a:buFont typeface="Wingdings" pitchFamily="2" charset="2"/>
              <a:buNone/>
              <a:defRPr/>
            </a:pPr>
            <a:endParaRPr lang="en-US" sz="2000" smtClean="0"/>
          </a:p>
          <a:p>
            <a:pPr marL="533400" indent="-533400">
              <a:lnSpc>
                <a:spcPct val="80000"/>
              </a:lnSpc>
              <a:defRPr/>
            </a:pPr>
            <a:r>
              <a:rPr lang="en-US" sz="900" smtClean="0"/>
              <a:t>From “Study and Perspectives of the OECD/NEA Working Party on Nuclear Criticality Safety Projects,” M.C. Brady-Rapp, et al., 1999.</a:t>
            </a:r>
          </a:p>
        </p:txBody>
      </p:sp>
      <p:pic>
        <p:nvPicPr>
          <p:cNvPr id="17412" name="Picture 4"/>
          <p:cNvPicPr>
            <a:picLocks noChangeAspect="1" noChangeArrowheads="1"/>
          </p:cNvPicPr>
          <p:nvPr/>
        </p:nvPicPr>
        <p:blipFill>
          <a:blip r:embed="rId3" cstate="print"/>
          <a:srcRect/>
          <a:stretch>
            <a:fillRect/>
          </a:stretch>
        </p:blipFill>
        <p:spPr bwMode="auto">
          <a:xfrm>
            <a:off x="1219200" y="1447800"/>
            <a:ext cx="7086600" cy="4365625"/>
          </a:xfrm>
          <a:prstGeom prst="rect">
            <a:avLst/>
          </a:prstGeom>
          <a:noFill/>
          <a:ln w="12700">
            <a:noFill/>
            <a:miter lim="800000"/>
            <a:headEnd type="none" w="sm" len="sm"/>
            <a:tailEnd type="none" w="sm" len="sm"/>
          </a:ln>
        </p:spPr>
      </p:pic>
    </p:spTree>
    <p:extLst>
      <p:ext uri="{BB962C8B-B14F-4D97-AF65-F5344CB8AC3E}">
        <p14:creationId xmlns:p14="http://schemas.microsoft.com/office/powerpoint/2010/main" val="3565396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p:txBody>
          <a:bodyPr/>
          <a:lstStyle/>
          <a:p>
            <a:pPr>
              <a:defRPr/>
            </a:pPr>
            <a:r>
              <a:rPr lang="en-US" smtClean="0">
                <a:latin typeface="Arial" charset="0"/>
              </a:rPr>
              <a:t>Sample CSAS1X input</a:t>
            </a:r>
          </a:p>
        </p:txBody>
      </p:sp>
      <p:sp>
        <p:nvSpPr>
          <p:cNvPr id="29699" name="Rectangle 3"/>
          <p:cNvSpPr>
            <a:spLocks noGrp="1" noChangeArrowheads="1"/>
          </p:cNvSpPr>
          <p:nvPr>
            <p:ph type="body" idx="1"/>
          </p:nvPr>
        </p:nvSpPr>
        <p:spPr>
          <a:xfrm>
            <a:off x="700088" y="1411288"/>
            <a:ext cx="8443912" cy="5446712"/>
          </a:xfrm>
        </p:spPr>
        <p:txBody>
          <a:bodyPr/>
          <a:lstStyle/>
          <a:p>
            <a:pPr>
              <a:lnSpc>
                <a:spcPct val="80000"/>
              </a:lnSpc>
              <a:spcBef>
                <a:spcPts val="500"/>
              </a:spcBef>
              <a:spcAft>
                <a:spcPts val="500"/>
              </a:spcAft>
              <a:buFont typeface="Wingdings" pitchFamily="2" charset="2"/>
              <a:buNone/>
            </a:pPr>
            <a:r>
              <a:rPr lang="en-US" sz="1800" smtClean="0">
                <a:effectLst/>
                <a:latin typeface="Courier New" pitchFamily="49" charset="0"/>
              </a:rPr>
              <a:t>=csas1 parm=(nitawl)</a:t>
            </a:r>
          </a:p>
          <a:p>
            <a:pPr>
              <a:lnSpc>
                <a:spcPct val="80000"/>
              </a:lnSpc>
              <a:spcBef>
                <a:spcPts val="500"/>
              </a:spcBef>
              <a:spcAft>
                <a:spcPts val="500"/>
              </a:spcAft>
              <a:buFont typeface="Wingdings" pitchFamily="2" charset="2"/>
              <a:buNone/>
            </a:pPr>
            <a:r>
              <a:rPr lang="en-US" sz="1800" smtClean="0">
                <a:effectLst/>
                <a:latin typeface="Courier New" pitchFamily="49" charset="0"/>
              </a:rPr>
              <a:t>fig. 2-2, point 1</a:t>
            </a:r>
          </a:p>
          <a:p>
            <a:pPr>
              <a:lnSpc>
                <a:spcPct val="80000"/>
              </a:lnSpc>
              <a:spcBef>
                <a:spcPts val="500"/>
              </a:spcBef>
              <a:spcAft>
                <a:spcPts val="500"/>
              </a:spcAft>
              <a:buFont typeface="Wingdings" pitchFamily="2" charset="2"/>
              <a:buNone/>
            </a:pPr>
            <a:r>
              <a:rPr lang="en-US" sz="1800" smtClean="0">
                <a:effectLst/>
                <a:latin typeface="Courier New" pitchFamily="49" charset="0"/>
              </a:rPr>
              <a:t>44groupndf5</a:t>
            </a:r>
          </a:p>
          <a:p>
            <a:pPr>
              <a:lnSpc>
                <a:spcPct val="80000"/>
              </a:lnSpc>
              <a:spcBef>
                <a:spcPts val="500"/>
              </a:spcBef>
              <a:spcAft>
                <a:spcPts val="500"/>
              </a:spcAft>
              <a:buFont typeface="Wingdings" pitchFamily="2" charset="2"/>
              <a:buNone/>
            </a:pPr>
            <a:r>
              <a:rPr lang="en-US" sz="1800" smtClean="0">
                <a:effectLst/>
                <a:latin typeface="Courier New" pitchFamily="49" charset="0"/>
              </a:rPr>
              <a:t>read composition</a:t>
            </a:r>
          </a:p>
          <a:p>
            <a:pPr>
              <a:lnSpc>
                <a:spcPct val="80000"/>
              </a:lnSpc>
              <a:spcBef>
                <a:spcPts val="500"/>
              </a:spcBef>
              <a:spcAft>
                <a:spcPts val="500"/>
              </a:spcAft>
              <a:buFont typeface="Wingdings" pitchFamily="2" charset="2"/>
              <a:buNone/>
            </a:pPr>
            <a:r>
              <a:rPr lang="en-US" sz="1800" smtClean="0">
                <a:effectLst/>
                <a:latin typeface="Courier New" pitchFamily="49" charset="0"/>
              </a:rPr>
              <a:t>pu 1 1 293 94239 100 end</a:t>
            </a:r>
          </a:p>
          <a:p>
            <a:pPr>
              <a:lnSpc>
                <a:spcPct val="80000"/>
              </a:lnSpc>
              <a:spcBef>
                <a:spcPts val="500"/>
              </a:spcBef>
              <a:spcAft>
                <a:spcPts val="500"/>
              </a:spcAft>
              <a:buFont typeface="Wingdings" pitchFamily="2" charset="2"/>
              <a:buNone/>
            </a:pPr>
            <a:r>
              <a:rPr lang="en-US" sz="1800" smtClean="0">
                <a:effectLst/>
                <a:latin typeface="Courier New" pitchFamily="49" charset="0"/>
              </a:rPr>
              <a:t>h2o 2 1 293 end</a:t>
            </a:r>
          </a:p>
          <a:p>
            <a:pPr>
              <a:lnSpc>
                <a:spcPct val="80000"/>
              </a:lnSpc>
              <a:spcBef>
                <a:spcPts val="500"/>
              </a:spcBef>
              <a:spcAft>
                <a:spcPts val="500"/>
              </a:spcAft>
              <a:buFont typeface="Wingdings" pitchFamily="2" charset="2"/>
              <a:buNone/>
            </a:pPr>
            <a:r>
              <a:rPr lang="en-US" sz="1800" smtClean="0">
                <a:effectLst/>
                <a:latin typeface="Courier New" pitchFamily="49" charset="0"/>
              </a:rPr>
              <a:t>end composition</a:t>
            </a:r>
          </a:p>
          <a:p>
            <a:pPr>
              <a:lnSpc>
                <a:spcPct val="80000"/>
              </a:lnSpc>
              <a:spcBef>
                <a:spcPts val="500"/>
              </a:spcBef>
              <a:spcAft>
                <a:spcPts val="500"/>
              </a:spcAft>
              <a:buFont typeface="Wingdings" pitchFamily="2" charset="2"/>
              <a:buNone/>
            </a:pPr>
            <a:r>
              <a:rPr lang="en-US" sz="1800" smtClean="0">
                <a:effectLst/>
                <a:latin typeface="Courier New" pitchFamily="49" charset="0"/>
              </a:rPr>
              <a:t>read celldata</a:t>
            </a:r>
          </a:p>
          <a:p>
            <a:pPr>
              <a:lnSpc>
                <a:spcPct val="80000"/>
              </a:lnSpc>
              <a:spcBef>
                <a:spcPts val="500"/>
              </a:spcBef>
              <a:spcAft>
                <a:spcPts val="500"/>
              </a:spcAft>
              <a:buFont typeface="Wingdings" pitchFamily="2" charset="2"/>
              <a:buNone/>
            </a:pPr>
            <a:r>
              <a:rPr lang="en-US" sz="1800" smtClean="0">
                <a:effectLst/>
                <a:latin typeface="Courier New" pitchFamily="49" charset="0"/>
              </a:rPr>
              <a:t>multiregion spherical left_bdy=reflected right_bdy=vacuum</a:t>
            </a:r>
          </a:p>
          <a:p>
            <a:pPr>
              <a:lnSpc>
                <a:spcPct val="80000"/>
              </a:lnSpc>
              <a:spcBef>
                <a:spcPts val="500"/>
              </a:spcBef>
              <a:spcAft>
                <a:spcPts val="500"/>
              </a:spcAft>
              <a:buFont typeface="Wingdings" pitchFamily="2" charset="2"/>
              <a:buNone/>
            </a:pPr>
            <a:r>
              <a:rPr lang="en-US" sz="1800" smtClean="0">
                <a:effectLst/>
                <a:latin typeface="Courier New" pitchFamily="49" charset="0"/>
              </a:rPr>
              <a:t>cellmix=500 end</a:t>
            </a:r>
          </a:p>
          <a:p>
            <a:pPr>
              <a:lnSpc>
                <a:spcPct val="80000"/>
              </a:lnSpc>
              <a:spcBef>
                <a:spcPts val="500"/>
              </a:spcBef>
              <a:spcAft>
                <a:spcPts val="500"/>
              </a:spcAft>
              <a:buFont typeface="Wingdings" pitchFamily="2" charset="2"/>
              <a:buNone/>
            </a:pPr>
            <a:r>
              <a:rPr lang="en-US" sz="1800" smtClean="0">
                <a:effectLst/>
                <a:latin typeface="Courier New" pitchFamily="49" charset="0"/>
              </a:rPr>
              <a:t>1 5</a:t>
            </a:r>
          </a:p>
          <a:p>
            <a:pPr>
              <a:lnSpc>
                <a:spcPct val="80000"/>
              </a:lnSpc>
              <a:spcBef>
                <a:spcPts val="500"/>
              </a:spcBef>
              <a:spcAft>
                <a:spcPts val="500"/>
              </a:spcAft>
              <a:buFont typeface="Wingdings" pitchFamily="2" charset="2"/>
              <a:buNone/>
            </a:pPr>
            <a:r>
              <a:rPr lang="en-US" sz="1800" smtClean="0">
                <a:effectLst/>
                <a:latin typeface="Courier New" pitchFamily="49" charset="0"/>
              </a:rPr>
              <a:t>end zone</a:t>
            </a:r>
          </a:p>
          <a:p>
            <a:pPr>
              <a:lnSpc>
                <a:spcPct val="80000"/>
              </a:lnSpc>
              <a:spcBef>
                <a:spcPts val="500"/>
              </a:spcBef>
              <a:spcAft>
                <a:spcPts val="500"/>
              </a:spcAft>
              <a:buFont typeface="Wingdings" pitchFamily="2" charset="2"/>
              <a:buNone/>
            </a:pPr>
            <a:r>
              <a:rPr lang="en-US" sz="1800" smtClean="0">
                <a:effectLst/>
                <a:latin typeface="Courier New" pitchFamily="49" charset="0"/>
              </a:rPr>
              <a:t>end celldata</a:t>
            </a:r>
          </a:p>
          <a:p>
            <a:pPr>
              <a:lnSpc>
                <a:spcPct val="80000"/>
              </a:lnSpc>
              <a:spcBef>
                <a:spcPts val="500"/>
              </a:spcBef>
              <a:spcAft>
                <a:spcPts val="500"/>
              </a:spcAft>
              <a:buFont typeface="Wingdings" pitchFamily="2" charset="2"/>
              <a:buNone/>
            </a:pPr>
            <a:r>
              <a:rPr lang="en-US" sz="1800" smtClean="0">
                <a:effectLst/>
                <a:latin typeface="Courier New" pitchFamily="49" charset="0"/>
              </a:rPr>
              <a:t>end</a:t>
            </a:r>
          </a:p>
        </p:txBody>
      </p:sp>
    </p:spTree>
    <p:extLst>
      <p:ext uri="{BB962C8B-B14F-4D97-AF65-F5344CB8AC3E}">
        <p14:creationId xmlns:p14="http://schemas.microsoft.com/office/powerpoint/2010/main" val="1470554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a:defRPr/>
            </a:pPr>
            <a:r>
              <a:rPr lang="en-US"/>
              <a:t>CSAS1X output</a:t>
            </a:r>
          </a:p>
        </p:txBody>
      </p:sp>
      <p:sp>
        <p:nvSpPr>
          <p:cNvPr id="138243" name="Rectangle 3"/>
          <p:cNvSpPr>
            <a:spLocks noGrp="1" noChangeArrowheads="1"/>
          </p:cNvSpPr>
          <p:nvPr>
            <p:ph type="body" idx="1"/>
          </p:nvPr>
        </p:nvSpPr>
        <p:spPr>
          <a:xfrm>
            <a:off x="409575" y="1990725"/>
            <a:ext cx="7772400" cy="4114800"/>
          </a:xfrm>
        </p:spPr>
        <p:txBody>
          <a:bodyPr/>
          <a:lstStyle/>
          <a:p>
            <a:pPr>
              <a:buFont typeface="Wingdings" pitchFamily="2" charset="2"/>
              <a:buNone/>
              <a:defRPr/>
            </a:pPr>
            <a:r>
              <a:rPr lang="en-US" sz="900">
                <a:latin typeface="Courier New" pitchFamily="49" charset="0"/>
                <a:ea typeface="MS Mincho" pitchFamily="49" charset="-128"/>
              </a:rPr>
              <a:t> </a:t>
            </a:r>
            <a:r>
              <a:rPr lang="en-US" sz="1000">
                <a:latin typeface="Courier New" pitchFamily="49" charset="0"/>
                <a:ea typeface="MS Mincho" pitchFamily="49" charset="-128"/>
              </a:rPr>
              <a:t>PRIMARY MODULE ACCESS AND INPUT RECORD ( SCALE DRIVER - 95/03/29 - 09:06:37 )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MODULE CSAS1X   WILL BE CALLED</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HW PROBLEM #1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27GROUPNDF4                 MULTIREGION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URANIUM        1  0.985 293 92234 1 92235 93.2 92236 .2 92238 5.6 END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END COMP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SPHERICAL VACUUM REFLECTED 0  END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1  8.72   END ZONE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SECONDARY MODULE O0O008   HAS BEEN CALLED.</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MODULE O0O008   IS FINISHED. COMPLETION CODE     0. CPU TIME USED     0.88 (SECONDS).</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SECONDARY MODULE O0O002   HAS BEEN CALLED.</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MODULE O0O002   IS FINISHED. COMPLETION CODE     0. CPU TIME USED    23.01 (SECONDS).</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SECONDARY MODULE O0O001   HAS BEEN CALLED.</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MODULE O0O001   IS FINISHED. COMPLETION CODE     0. CPU TIME USED    32.30 (SECONDS).</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a:t>
            </a:r>
            <a:endParaRPr lang="en-US" sz="1000">
              <a:latin typeface="Courier New" pitchFamily="49" charset="0"/>
              <a:cs typeface="Courier New" pitchFamily="49" charset="0"/>
            </a:endParaRPr>
          </a:p>
          <a:p>
            <a:pPr>
              <a:buFont typeface="Wingdings" pitchFamily="2" charset="2"/>
              <a:buNone/>
              <a:defRPr/>
            </a:pPr>
            <a:r>
              <a:rPr lang="en-US" sz="1000">
                <a:latin typeface="Courier New" pitchFamily="49" charset="0"/>
                <a:ea typeface="MS Mincho" pitchFamily="49" charset="-128"/>
              </a:rPr>
              <a:t>   MODULE CSAS1X   IS FINISHED. COMPLETION CODE     0. CPU TIME USED    58.77 (SECONDS).</a:t>
            </a:r>
            <a:endParaRPr lang="en-US" sz="1000">
              <a:latin typeface="Courier New" pitchFamily="49" charset="0"/>
              <a:cs typeface="Courier New" pitchFamily="49" charset="0"/>
            </a:endParaRPr>
          </a:p>
          <a:p>
            <a:pPr>
              <a:buFont typeface="Wingdings" pitchFamily="2" charset="2"/>
              <a:buNone/>
              <a:defRPr/>
            </a:pPr>
            <a:endParaRPr lang="en-US" sz="1000">
              <a:latin typeface="Courier New" pitchFamily="49" charset="0"/>
            </a:endParaRPr>
          </a:p>
        </p:txBody>
      </p:sp>
      <p:sp>
        <p:nvSpPr>
          <p:cNvPr id="138244" name="Rectangle 4"/>
          <p:cNvSpPr>
            <a:spLocks noChangeArrowheads="1"/>
          </p:cNvSpPr>
          <p:nvPr/>
        </p:nvSpPr>
        <p:spPr bwMode="auto">
          <a:xfrm>
            <a:off x="476250" y="1857375"/>
            <a:ext cx="7772400" cy="4114800"/>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900">
                <a:effectLst>
                  <a:outerShdw blurRad="38100" dist="38100" dir="2700000" algn="tl">
                    <a:srgbClr val="C0C0C0"/>
                  </a:outerShdw>
                </a:effectLst>
                <a:latin typeface="Courier New" pitchFamily="49" charset="0"/>
                <a:ea typeface="MS Mincho" pitchFamily="49" charset="-128"/>
              </a:rPr>
              <a:t> </a:t>
            </a:r>
            <a:endParaRPr lang="en-US" sz="1800">
              <a:effectLst>
                <a:outerShdw blurRad="38100" dist="38100" dir="2700000" algn="tl">
                  <a:srgbClr val="C0C0C0"/>
                </a:outerShdw>
              </a:effectLst>
              <a:latin typeface="Times New Roman" pitchFamily="18" charset="0"/>
            </a:endParaRPr>
          </a:p>
        </p:txBody>
      </p:sp>
      <p:sp>
        <p:nvSpPr>
          <p:cNvPr id="138245" name="Rectangle 5"/>
          <p:cNvSpPr>
            <a:spLocks noChangeArrowheads="1"/>
          </p:cNvSpPr>
          <p:nvPr/>
        </p:nvSpPr>
        <p:spPr bwMode="auto">
          <a:xfrm>
            <a:off x="504825" y="1419225"/>
            <a:ext cx="7772400" cy="542925"/>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1800">
                <a:effectLst>
                  <a:outerShdw blurRad="38100" dist="38100" dir="2700000" algn="tl">
                    <a:srgbClr val="C0C0C0"/>
                  </a:outerShdw>
                </a:effectLst>
                <a:latin typeface="Times New Roman" pitchFamily="18" charset="0"/>
              </a:rPr>
              <a:t>Part 1: Repeat of input file</a:t>
            </a:r>
          </a:p>
        </p:txBody>
      </p:sp>
    </p:spTree>
    <p:extLst>
      <p:ext uri="{BB962C8B-B14F-4D97-AF65-F5344CB8AC3E}">
        <p14:creationId xmlns:p14="http://schemas.microsoft.com/office/powerpoint/2010/main" val="2216927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a:defRPr/>
            </a:pPr>
            <a:r>
              <a:rPr lang="en-US"/>
              <a:t>CSAS1X output, cont’d</a:t>
            </a:r>
          </a:p>
        </p:txBody>
      </p:sp>
      <p:sp>
        <p:nvSpPr>
          <p:cNvPr id="139267" name="Rectangle 3"/>
          <p:cNvSpPr>
            <a:spLocks noGrp="1" noChangeArrowheads="1"/>
          </p:cNvSpPr>
          <p:nvPr>
            <p:ph type="body" idx="1"/>
          </p:nvPr>
        </p:nvSpPr>
        <p:spPr>
          <a:xfrm>
            <a:off x="409575" y="1847850"/>
            <a:ext cx="8115300" cy="4114800"/>
          </a:xfrm>
        </p:spPr>
        <p:txBody>
          <a:bodyPr/>
          <a:lstStyle/>
          <a:p>
            <a:pPr>
              <a:lnSpc>
                <a:spcPct val="90000"/>
              </a:lnSpc>
              <a:buFont typeface="Wingdings" pitchFamily="2" charset="2"/>
              <a:buNone/>
              <a:defRPr/>
            </a:pPr>
            <a:r>
              <a:rPr lang="en-US" sz="800">
                <a:latin typeface="Courier New" pitchFamily="49" charset="0"/>
                <a:ea typeface="MS Mincho" pitchFamily="49" charset="-128"/>
              </a:rPr>
              <a:t>  BBBBBBBBBBBB     OOOOOOOOOOO    NN          NN                    AAAAAAAAA     MM          MM  IIIIIIIIIIII     22222222222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BBBBBBBBBBBBB   OOOOOOOOOOOOO   NNN         NN                   AAAAAAAAAAA    MMM        MMM  IIIIIIIIIIII    2222222222222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BB         BB   OO         OO   NNNN        NN                  AA         AA   MMMM      MMMM       II         22         22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BB         BB   OO         OO   NN NN       NN                  AA         AA   MM MM    MM MM       II                    22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BB         BB   OO         OO   NN   NN     NN                  AA         AA   MM   MM MM  MM       II                    22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BBBBBBBBBBBB    OO         OO   NN    NN    NN  -------------   AAAAAAAAAAAAA   MM    MMM   MM       II                  22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BBBBBBBBBBBB    OO         OO   NN     NN   NN  -------------   AAAAAAAAAAAAA   MM     M    MM       II                22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BB         BB   OO         OO   NN      NN  NN                  AA         AA   MM          MM       II              22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BB         BB   OO         OO   NN       NN NN                  AA         AA   MM          MM       II            22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BB         BB   OO         OO   NN        NNNN                  AA         AA   MM          MM       II          22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BBBBBBBBBBBBB   OOOOOOOOOOOOO   NN         NNN                  AA         AA   MM          MM  IIIIIIIIIIII    2222222222222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BBBBBBBBBBB      OOOOOOOOOOO    NN          NN                  AA         AA   MM          MM  IIIIIIIIIIII    2222222222222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SSSSSSSSSSS     CCCCCCCCCCC      AAAAAAAAA     LL              EEEEEEEEEEEEE                   PPPPPPPPPPPP     CCCCCCCCCCC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SSSSSSSSSSSSS   CCCCCCCCCCCCC    AAAAAAAAAAA    LL              EEEEEEEEEEEEE                   PPPPPPPPPPPPP   CCCCCCCCCCCCC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SS         SS   CC         CC   AA         AA   LL              EE                              PP         PP   CC         CC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SS              CC              AA         AA   LL              EE                              PP         PP   CC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SS              CC              AA         AA   LL              EE                              PP         PP   CC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SSSSSSSSSSSS    CC              AAAAAAAAAAAAA   LL              EEEEEEEEE       -------------   PPPPPPPPPPPPP   CC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SSSSSSSSSSSS   CC              AAAAAAAAAAAAA   LL              EEEEEEEEE       -------------   PPPPPPPPPPPP    CC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SS   CC              AA         AA   LL              EE                              PP              CC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SS   CC              AA         AA   LL              EE                              PP              CC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SS         SS   CC         CC   AA         AA   LL              EE                              PP              CC         CC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SSSSSSSSSSSSS   CCCCCCCCCCCCC   AA         AA   LLLLLLLLLLLLL   EEEEEEEEEEEEE                   PP              CCCCCCCCCCCCC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SSSSSSSSSSS     CCCCCCCCCCC    AA         AA   LLLLLLLLLLLLL   EEEEEEEEEEEEE                   PP               CCCCCCCCCCC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0000000       99999999999                //   22222222222             44                 //   99999999999    7777777777777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000000000     9999999999999              //   2222222222222           444                //   9999999999999   777777777777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00       00    99         99             //    22         22          4444               //    99         99   77        77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00         00   99         99            //                22         44 44              //     99         99            77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endParaRPr>
          </a:p>
        </p:txBody>
      </p:sp>
      <p:sp>
        <p:nvSpPr>
          <p:cNvPr id="139268" name="Rectangle 4"/>
          <p:cNvSpPr>
            <a:spLocks noChangeArrowheads="1"/>
          </p:cNvSpPr>
          <p:nvPr/>
        </p:nvSpPr>
        <p:spPr bwMode="auto">
          <a:xfrm>
            <a:off x="476250" y="1857375"/>
            <a:ext cx="7772400" cy="4114800"/>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900">
                <a:effectLst>
                  <a:outerShdw blurRad="38100" dist="38100" dir="2700000" algn="tl">
                    <a:srgbClr val="C0C0C0"/>
                  </a:outerShdw>
                </a:effectLst>
                <a:latin typeface="Courier New" pitchFamily="49" charset="0"/>
                <a:ea typeface="MS Mincho" pitchFamily="49" charset="-128"/>
              </a:rPr>
              <a:t> </a:t>
            </a:r>
            <a:endParaRPr lang="en-US" sz="1800">
              <a:effectLst>
                <a:outerShdw blurRad="38100" dist="38100" dir="2700000" algn="tl">
                  <a:srgbClr val="C0C0C0"/>
                </a:outerShdw>
              </a:effectLst>
              <a:latin typeface="Times New Roman" pitchFamily="18" charset="0"/>
            </a:endParaRPr>
          </a:p>
        </p:txBody>
      </p:sp>
      <p:sp>
        <p:nvSpPr>
          <p:cNvPr id="139269" name="Rectangle 5"/>
          <p:cNvSpPr>
            <a:spLocks noChangeArrowheads="1"/>
          </p:cNvSpPr>
          <p:nvPr/>
        </p:nvSpPr>
        <p:spPr bwMode="auto">
          <a:xfrm>
            <a:off x="238125" y="1371600"/>
            <a:ext cx="7772400" cy="542925"/>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1800">
                <a:effectLst>
                  <a:outerShdw blurRad="38100" dist="38100" dir="2700000" algn="tl">
                    <a:srgbClr val="C0C0C0"/>
                  </a:outerShdw>
                </a:effectLst>
                <a:latin typeface="Times New Roman" pitchFamily="18" charset="0"/>
              </a:rPr>
              <a:t>Part 2: BONAMI output: Check input</a:t>
            </a:r>
          </a:p>
        </p:txBody>
      </p:sp>
    </p:spTree>
    <p:extLst>
      <p:ext uri="{BB962C8B-B14F-4D97-AF65-F5344CB8AC3E}">
        <p14:creationId xmlns:p14="http://schemas.microsoft.com/office/powerpoint/2010/main" val="348440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defRPr/>
            </a:pPr>
            <a:r>
              <a:rPr lang="en-US"/>
              <a:t>CSAS1X output, cont’d</a:t>
            </a:r>
          </a:p>
        </p:txBody>
      </p:sp>
      <p:sp>
        <p:nvSpPr>
          <p:cNvPr id="140291" name="Rectangle 3"/>
          <p:cNvSpPr>
            <a:spLocks noGrp="1" noChangeArrowheads="1"/>
          </p:cNvSpPr>
          <p:nvPr>
            <p:ph type="body" idx="1"/>
          </p:nvPr>
        </p:nvSpPr>
        <p:spPr>
          <a:xfrm>
            <a:off x="409575" y="1847850"/>
            <a:ext cx="8115300" cy="4114800"/>
          </a:xfrm>
        </p:spPr>
        <p:txBody>
          <a:bodyPr/>
          <a:lstStyle/>
          <a:p>
            <a:pPr>
              <a:lnSpc>
                <a:spcPct val="90000"/>
              </a:lnSpc>
              <a:buFont typeface="Wingdings" pitchFamily="2" charset="2"/>
              <a:buNone/>
              <a:defRPr/>
            </a:pPr>
            <a:r>
              <a:rPr lang="en-US" sz="800">
                <a:latin typeface="Courier New" pitchFamily="49" charset="0"/>
                <a:ea typeface="MS Mincho" pitchFamily="49" charset="-128"/>
              </a:rPr>
              <a:t>P R O B L E M   D E S C R I P T I O N</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IGR--GEOMETRY (0/1/2/3--INF MED/SLAB/CYL/SPHERE               3</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IZM--NUMBER OF ZONES OR MATERIAL REGIONS                      1</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MS--MIXING TABLE LENGTH                                       4</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IBL--SHIELDED CROSS SECTION EDIT OPTION (0/1--NO/YES)         0</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IBR--BONDARENKO FACTOR EDIT OPTION (0/1--NO/YES)              0</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ISSOPT--DANCOFF FACTOR OPTION                                 0</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CONVERGENCE CRITERION    1.00000E-03</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GEOMETRY CORRECTION FACTOR FOR WIGNER RATIONAL APPROXIMATION  1.350E+00</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M I X I N G   T A B L E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ENTRY   MIXTURE   ISOTOPE   NUMBER DENSITY   NEW IDENTIFIER</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1       1        92234     4.82827E-04           1092234</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2       1        92235     4.48073E-02           1092235</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3       1        92236     9.57449E-05           1092236</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4       1        92238     2.65827E-03           1092238</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GEOMETRY AND MATERIAL DESCRIPTION</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ZONE   MIXTURE   OUTER DIMENSION   TEMPERATURE       EXTRA XS   TYPE (0/1--FUEL/MOD)</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1      1          8.72000E+00    2.93000E+02    9.08249E-02             0</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1787 LOCATIONS OF   100000 AVAILABLE ARE REQUIRED TO MAKE A NEW MASTER CONTAINING THE SELF-SHIELDED VALUES</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NO NUCLIDES IN YOUR PROBLEM HAVE BONDARENKO FACTOR DATA**BONAMI WILL COPY FROM LOGICAL 11 TO LOGICAL  1</a:t>
            </a:r>
            <a:endParaRPr lang="en-US" sz="800">
              <a:latin typeface="Courier New" pitchFamily="49" charset="0"/>
              <a:cs typeface="Times New Roman" pitchFamily="18"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Times New Roman" pitchFamily="18" charset="0"/>
            </a:endParaRPr>
          </a:p>
        </p:txBody>
      </p:sp>
      <p:sp>
        <p:nvSpPr>
          <p:cNvPr id="140292" name="Rectangle 4"/>
          <p:cNvSpPr>
            <a:spLocks noChangeArrowheads="1"/>
          </p:cNvSpPr>
          <p:nvPr/>
        </p:nvSpPr>
        <p:spPr bwMode="auto">
          <a:xfrm>
            <a:off x="476250" y="1857375"/>
            <a:ext cx="7772400" cy="4114800"/>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900">
                <a:effectLst>
                  <a:outerShdw blurRad="38100" dist="38100" dir="2700000" algn="tl">
                    <a:srgbClr val="C0C0C0"/>
                  </a:outerShdw>
                </a:effectLst>
                <a:latin typeface="Courier New" pitchFamily="49" charset="0"/>
                <a:ea typeface="MS Mincho" pitchFamily="49" charset="-128"/>
              </a:rPr>
              <a:t> </a:t>
            </a:r>
            <a:endParaRPr lang="en-US" sz="1800">
              <a:effectLst>
                <a:outerShdw blurRad="38100" dist="38100" dir="2700000" algn="tl">
                  <a:srgbClr val="C0C0C0"/>
                </a:outerShdw>
              </a:effectLst>
              <a:latin typeface="Times New Roman" pitchFamily="18" charset="0"/>
            </a:endParaRPr>
          </a:p>
        </p:txBody>
      </p:sp>
      <p:sp>
        <p:nvSpPr>
          <p:cNvPr id="140293" name="Rectangle 5"/>
          <p:cNvSpPr>
            <a:spLocks noChangeArrowheads="1"/>
          </p:cNvSpPr>
          <p:nvPr/>
        </p:nvSpPr>
        <p:spPr bwMode="auto">
          <a:xfrm>
            <a:off x="238125" y="1371600"/>
            <a:ext cx="7772400" cy="542925"/>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1800">
                <a:effectLst>
                  <a:outerShdw blurRad="38100" dist="38100" dir="2700000" algn="tl">
                    <a:srgbClr val="C0C0C0"/>
                  </a:outerShdw>
                </a:effectLst>
                <a:latin typeface="Times New Roman" pitchFamily="18" charset="0"/>
              </a:rPr>
              <a:t>BONAMI input, cont’d</a:t>
            </a:r>
          </a:p>
        </p:txBody>
      </p:sp>
    </p:spTree>
    <p:extLst>
      <p:ext uri="{BB962C8B-B14F-4D97-AF65-F5344CB8AC3E}">
        <p14:creationId xmlns:p14="http://schemas.microsoft.com/office/powerpoint/2010/main" val="410283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a:defRPr/>
            </a:pPr>
            <a:r>
              <a:rPr lang="en-US"/>
              <a:t>CSAS1X output, cont’d</a:t>
            </a:r>
          </a:p>
        </p:txBody>
      </p:sp>
      <p:sp>
        <p:nvSpPr>
          <p:cNvPr id="141315" name="Rectangle 3"/>
          <p:cNvSpPr>
            <a:spLocks noGrp="1" noChangeArrowheads="1"/>
          </p:cNvSpPr>
          <p:nvPr>
            <p:ph type="body" idx="1"/>
          </p:nvPr>
        </p:nvSpPr>
        <p:spPr>
          <a:xfrm>
            <a:off x="342900" y="1600200"/>
            <a:ext cx="8115300" cy="4114800"/>
          </a:xfrm>
        </p:spPr>
        <p:txBody>
          <a:bodyPr/>
          <a:lstStyle/>
          <a:p>
            <a:pPr>
              <a:lnSpc>
                <a:spcPct val="90000"/>
              </a:lnSpc>
              <a:buFont typeface="Wingdings" pitchFamily="2" charset="2"/>
              <a:buNone/>
              <a:defRPr/>
            </a:pPr>
            <a:r>
              <a:rPr lang="en-US" sz="800">
                <a:latin typeface="Courier New" pitchFamily="49" charset="0"/>
                <a:ea typeface="MS Mincho" pitchFamily="49" charset="-128"/>
              </a:rPr>
              <a:t> NUCLIDES FROM XSDRN TAPE</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     URANIUM-234    ENDF/B-IV MAT 1043                      UPDATED 08/12/94     1092234</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2     URANIUM-235    ENDF/B-IV MAT 1261                      UPDATED 08/12/94     1092235</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3    U-236 1163 SIGO=5+4 NEWXLACS P-3 293K F-1/E-M(1.+5)     UPDATED 08/12/94     1092236</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4     URANIUM-238    ENDF/B-IV MAT 1262                      UPDATED 08/12/94     1092238</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URANIUM-234    ENDF/B-IV MAT 1043                      UPDATED 08/12/94   1092234     TEMPERATURE=   293.00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RESONANCE DATA FOR THIS NUCLIDE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MASS NUMBER (A)          =   232.029               TEMPERATURE(KELVIN)       =   293.000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POTENTIAL SCATTER SIGMA  =    10.021               LUMPED NUCLEAR DENSITY    = 4.8282678E-04</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SPIN FACTOR (G)          =  6948.450               LUMP DIMENSION (A-BAR)    = 8.7200003E+00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INNER RADIUS             = 0.0000000E+00           DANCOFF CORRECTION (C)    = 0.0000000E+00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THE ABSORBER WILL BE TREATED BY THE NORDHEIM INTEGRAL METHOD.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MASS OF MODERATOR-1    =   235.044               SIGMA(PER ABSORBER ATOM)= 1.1045741E+03</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MODERATOR-1 WILL BE TREATED BY THE NORDHEIM INTEGRAL METHOD.</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MASS OF MODERATOR-2    =   237.981               SIGMA(PER ABSORBER ATOM)= 7.0298355E+01</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MODERATOR-2 WILL BE TREATED BY THE NORDHEIM INTEGRAL METHOD.</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THIS RESONANCE MATERIAL WILL BE TREATED AS A 3-DIMENSIONAL OBJECT.</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VOLUME FRACTION OF LUMP IN CELL USED TO ACCOUNT FOR SPATIAL SELF-SHIELDING=1.00000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GROUP        RES ABS         RES FISS        RES SCAT</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11      -4.204316E+00    0.000000E+00   -9.995241E+00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12      -2.380825E+01    0.000000E+00   -1.001363E+01</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13      -8.898667E-03    0.000000E+00    2.751244E-02</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14      -4.214681E+02    0.000000E+00   -6.774578E+01</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15      -8.457773E-05    0.000000E+00    8.805284E-05</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EXCESS RESONANCE INTEGRALS</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RESOLVED</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ABSORPTION       6.32210E+01</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FISSION          0.00000E+00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PROCESS NUMBER 1007 IS AT TEMPERATURE=   293.00</a:t>
            </a:r>
            <a:endParaRPr lang="en-US" sz="800">
              <a:latin typeface="Courier New" pitchFamily="49" charset="0"/>
              <a:cs typeface="Courier New" pitchFamily="49" charset="0"/>
            </a:endParaRPr>
          </a:p>
          <a:p>
            <a:pPr>
              <a:lnSpc>
                <a:spcPct val="90000"/>
              </a:lnSpc>
              <a:buFont typeface="Wingdings" pitchFamily="2" charset="2"/>
              <a:buNone/>
              <a:defRPr/>
            </a:pPr>
            <a:r>
              <a:rPr lang="en-US" sz="800">
                <a:latin typeface="Courier New" pitchFamily="49" charset="0"/>
                <a:ea typeface="MS Mincho" pitchFamily="49" charset="-128"/>
              </a:rPr>
              <a:t> </a:t>
            </a:r>
            <a:endParaRPr lang="en-US" sz="800">
              <a:latin typeface="Courier New" pitchFamily="49" charset="0"/>
              <a:cs typeface="Courier New" pitchFamily="49" charset="0"/>
            </a:endParaRPr>
          </a:p>
          <a:p>
            <a:pPr>
              <a:lnSpc>
                <a:spcPct val="90000"/>
              </a:lnSpc>
              <a:buFont typeface="Wingdings" pitchFamily="2" charset="2"/>
              <a:buNone/>
              <a:defRPr/>
            </a:pPr>
            <a:endParaRPr lang="en-US" sz="800">
              <a:cs typeface="Times New Roman" pitchFamily="18" charset="0"/>
            </a:endParaRPr>
          </a:p>
        </p:txBody>
      </p:sp>
      <p:sp>
        <p:nvSpPr>
          <p:cNvPr id="141316" name="Rectangle 4"/>
          <p:cNvSpPr>
            <a:spLocks noChangeArrowheads="1"/>
          </p:cNvSpPr>
          <p:nvPr/>
        </p:nvSpPr>
        <p:spPr bwMode="auto">
          <a:xfrm>
            <a:off x="476250" y="1857375"/>
            <a:ext cx="7772400" cy="4114800"/>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900">
                <a:effectLst>
                  <a:outerShdw blurRad="38100" dist="38100" dir="2700000" algn="tl">
                    <a:srgbClr val="C0C0C0"/>
                  </a:outerShdw>
                </a:effectLst>
                <a:latin typeface="Courier New" pitchFamily="49" charset="0"/>
                <a:ea typeface="MS Mincho" pitchFamily="49" charset="-128"/>
              </a:rPr>
              <a:t> </a:t>
            </a:r>
            <a:endParaRPr lang="en-US" sz="1800">
              <a:effectLst>
                <a:outerShdw blurRad="38100" dist="38100" dir="2700000" algn="tl">
                  <a:srgbClr val="C0C0C0"/>
                </a:outerShdw>
              </a:effectLst>
              <a:latin typeface="Times New Roman" pitchFamily="18" charset="0"/>
            </a:endParaRPr>
          </a:p>
        </p:txBody>
      </p:sp>
      <p:sp>
        <p:nvSpPr>
          <p:cNvPr id="141317" name="Rectangle 5"/>
          <p:cNvSpPr>
            <a:spLocks noChangeArrowheads="1"/>
          </p:cNvSpPr>
          <p:nvPr/>
        </p:nvSpPr>
        <p:spPr bwMode="auto">
          <a:xfrm>
            <a:off x="238125" y="1295400"/>
            <a:ext cx="7772400" cy="542925"/>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1800">
                <a:effectLst>
                  <a:outerShdw blurRad="38100" dist="38100" dir="2700000" algn="tl">
                    <a:srgbClr val="C0C0C0"/>
                  </a:outerShdw>
                </a:effectLst>
                <a:latin typeface="Times New Roman" pitchFamily="18" charset="0"/>
              </a:rPr>
              <a:t>Part 2: NITAWL output: Check input</a:t>
            </a:r>
          </a:p>
        </p:txBody>
      </p:sp>
    </p:spTree>
    <p:extLst>
      <p:ext uri="{BB962C8B-B14F-4D97-AF65-F5344CB8AC3E}">
        <p14:creationId xmlns:p14="http://schemas.microsoft.com/office/powerpoint/2010/main" val="2248190333"/>
      </p:ext>
    </p:extLst>
  </p:cSld>
  <p:clrMapOvr>
    <a:masterClrMapping/>
  </p:clrMapOvr>
</p:sld>
</file>

<file path=ppt/theme/theme1.xml><?xml version="1.0" encoding="utf-8"?>
<a:theme xmlns:a="http://schemas.openxmlformats.org/drawingml/2006/main" name="Sparkle">
  <a:themeElements>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fontScheme name="Spark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parkle 1">
        <a:dk1>
          <a:srgbClr val="000000"/>
        </a:dk1>
        <a:lt1>
          <a:srgbClr val="DDDDDD"/>
        </a:lt1>
        <a:dk2>
          <a:srgbClr val="0000FF"/>
        </a:dk2>
        <a:lt2>
          <a:srgbClr val="00CCCC"/>
        </a:lt2>
        <a:accent1>
          <a:srgbClr val="B2B2B2"/>
        </a:accent1>
        <a:accent2>
          <a:srgbClr val="FF9933"/>
        </a:accent2>
        <a:accent3>
          <a:srgbClr val="AAAAFF"/>
        </a:accent3>
        <a:accent4>
          <a:srgbClr val="BDBDBD"/>
        </a:accent4>
        <a:accent5>
          <a:srgbClr val="D5D5D5"/>
        </a:accent5>
        <a:accent6>
          <a:srgbClr val="E78A2D"/>
        </a:accent6>
        <a:hlink>
          <a:srgbClr val="CC00CC"/>
        </a:hlink>
        <a:folHlink>
          <a:srgbClr val="9999FF"/>
        </a:folHlink>
      </a:clrScheme>
      <a:clrMap bg1="dk2" tx1="lt1" bg2="dk1" tx2="lt2" accent1="accent1" accent2="accent2" accent3="accent3" accent4="accent4" accent5="accent5" accent6="accent6" hlink="hlink" folHlink="folHlink"/>
    </a:extraClrScheme>
    <a:extraClrScheme>
      <a:clrScheme name="Sparkle 2">
        <a:dk1>
          <a:srgbClr val="000000"/>
        </a:dk1>
        <a:lt1>
          <a:srgbClr val="CCCCFF"/>
        </a:lt1>
        <a:dk2>
          <a:srgbClr val="003399"/>
        </a:dk2>
        <a:lt2>
          <a:srgbClr val="76E0E6"/>
        </a:lt2>
        <a:accent1>
          <a:srgbClr val="66CCFF"/>
        </a:accent1>
        <a:accent2>
          <a:srgbClr val="6666FF"/>
        </a:accent2>
        <a:accent3>
          <a:srgbClr val="E2E2FF"/>
        </a:accent3>
        <a:accent4>
          <a:srgbClr val="000000"/>
        </a:accent4>
        <a:accent5>
          <a:srgbClr val="B8E2FF"/>
        </a:accent5>
        <a:accent6>
          <a:srgbClr val="5C5CE7"/>
        </a:accent6>
        <a:hlink>
          <a:srgbClr val="00CCCC"/>
        </a:hlink>
        <a:folHlink>
          <a:srgbClr val="9999FF"/>
        </a:folHlink>
      </a:clrScheme>
      <a:clrMap bg1="lt1" tx1="dk1" bg2="lt2" tx2="dk2" accent1="accent1" accent2="accent2" accent3="accent3" accent4="accent4" accent5="accent5" accent6="accent6" hlink="hlink" folHlink="folHlink"/>
    </a:extraClrScheme>
    <a:extraClrScheme>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C:\MSOffice95\Templates\Presentation Designs\Sparkle.pot</Template>
  <TotalTime>1634</TotalTime>
  <Words>1435</Words>
  <Application>Microsoft Office PowerPoint</Application>
  <PresentationFormat>On-screen Show (4:3)</PresentationFormat>
  <Paragraphs>480</Paragraphs>
  <Slides>42</Slides>
  <Notes>21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45" baseType="lpstr">
      <vt:lpstr>Sparkle</vt:lpstr>
      <vt:lpstr>Document</vt:lpstr>
      <vt:lpstr>WordPad Document</vt:lpstr>
      <vt:lpstr>Lesson 6: Experments, etc.</vt:lpstr>
      <vt:lpstr>PowerPoint Presentation</vt:lpstr>
      <vt:lpstr>SCALE overview</vt:lpstr>
      <vt:lpstr>SCALE input: Material descriptions</vt:lpstr>
      <vt:lpstr>Sample CSAS1X input</vt:lpstr>
      <vt:lpstr>CSAS1X output</vt:lpstr>
      <vt:lpstr>CSAS1X output, cont’d</vt:lpstr>
      <vt:lpstr>CSAS1X output, cont’d</vt:lpstr>
      <vt:lpstr>CSAS1X output, cont’d</vt:lpstr>
      <vt:lpstr>CSAS1X output, cont’d</vt:lpstr>
      <vt:lpstr>CSAS1X output, cont’d</vt:lpstr>
      <vt:lpstr>CSAS1X output, cont’d</vt:lpstr>
      <vt:lpstr>CSAS1X output, cont’d</vt:lpstr>
      <vt:lpstr>CSAS1X output, cont’d</vt:lpstr>
      <vt:lpstr>Parametric studies #1-#3</vt:lpstr>
      <vt:lpstr>PS#1: Homog. H/U</vt:lpstr>
      <vt:lpstr>PS#2: Adding more U235  (to 6.5 cm radius U235 Sphere)</vt:lpstr>
      <vt:lpstr>PS#3: Adding water reflect’r  (to 6.5 cm radius U235 Sphere)</vt:lpstr>
      <vt:lpstr>PS#4: Mixing water into U235             (fixed size sphere)</vt:lpstr>
      <vt:lpstr>PS#5: Mixing water to sphere  (fixed U content = water balloon)</vt:lpstr>
      <vt:lpstr>PS#6: Test of Reflectors</vt:lpstr>
      <vt:lpstr>PS#7: Effect of gaps</vt:lpstr>
      <vt:lpstr>PS#7: Adding void gap  (to reflected 6.36 cm U235 Sphere)</vt:lpstr>
      <vt:lpstr>PowerPoint Presentation</vt:lpstr>
      <vt:lpstr>New SCALE features</vt:lpstr>
      <vt:lpstr>CSAS25 input: KENO geometry</vt:lpstr>
      <vt:lpstr>Fig. 2-2 results</vt:lpstr>
      <vt:lpstr>CTS Tokai input</vt:lpstr>
      <vt:lpstr>PowerPoint Presentation</vt:lpstr>
      <vt:lpstr>CSAS25: Where is the answer?</vt:lpstr>
      <vt:lpstr>More complicated KENO example</vt:lpstr>
      <vt:lpstr>Discussion of Experiments</vt:lpstr>
      <vt:lpstr>Important Considerations for Benchmarks</vt:lpstr>
      <vt:lpstr>Nature of Experiments</vt:lpstr>
      <vt:lpstr>Subcritical in-situ Experiments</vt:lpstr>
      <vt:lpstr>Objectives</vt:lpstr>
      <vt:lpstr>What?</vt:lpstr>
      <vt:lpstr>Who?</vt:lpstr>
      <vt:lpstr>Why?</vt:lpstr>
      <vt:lpstr>Get it on your computer</vt:lpstr>
      <vt:lpstr>Benchmark book sections</vt:lpstr>
      <vt:lpstr>Benchmark book sections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Criticality Safety and Radiation Shielding Team</dc:title>
  <dc:creator>Ronald E. Pevey</dc:creator>
  <cp:lastModifiedBy>Pevey, Ronald E</cp:lastModifiedBy>
  <cp:revision>96</cp:revision>
  <cp:lastPrinted>1999-08-30T19:39:18Z</cp:lastPrinted>
  <dcterms:created xsi:type="dcterms:W3CDTF">1995-05-28T16:29:18Z</dcterms:created>
  <dcterms:modified xsi:type="dcterms:W3CDTF">2016-10-13T20:40:00Z</dcterms:modified>
</cp:coreProperties>
</file>