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0" r:id="rId2"/>
    <p:sldId id="665" r:id="rId3"/>
    <p:sldId id="670" r:id="rId4"/>
    <p:sldId id="671" r:id="rId5"/>
    <p:sldId id="672" r:id="rId6"/>
    <p:sldId id="654" r:id="rId7"/>
    <p:sldId id="663" r:id="rId8"/>
    <p:sldId id="674" r:id="rId9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104" d="100"/>
          <a:sy n="104" d="100"/>
        </p:scale>
        <p:origin x="142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99302-F36F-4C7D-8E2D-FA31D2724090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72D0-EFAB-4F23-A4C6-509F8D2D6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12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6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02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7BE5706-A039-41BA-B4E7-4B060D7C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Lesson 5: </a:t>
            </a:r>
            <a:r>
              <a:rPr lang="en-US" dirty="0"/>
              <a:t>Computer method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93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Neutron transport overview</a:t>
            </a:r>
          </a:p>
          <a:p>
            <a:pPr lvl="1">
              <a:defRPr/>
            </a:pPr>
            <a:r>
              <a:rPr lang="en-US" dirty="0"/>
              <a:t>Comparison of deterministic vs. Monte Carlo</a:t>
            </a:r>
          </a:p>
          <a:p>
            <a:pPr>
              <a:defRPr/>
            </a:pPr>
            <a:r>
              <a:rPr lang="en-US" dirty="0"/>
              <a:t>User-level knowledge of Monte Carlo</a:t>
            </a:r>
          </a:p>
          <a:p>
            <a:pPr>
              <a:defRPr/>
            </a:pPr>
            <a:r>
              <a:rPr lang="en-US" dirty="0"/>
              <a:t>Advantages and disadvantages of each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Neutron balance equation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590550"/>
          </a:xfrm>
        </p:spPr>
        <p:txBody>
          <a:bodyPr/>
          <a:lstStyle/>
          <a:p>
            <a:r>
              <a:rPr lang="en-US"/>
              <a:t>Scalar flux/current balance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85800" y="4191000"/>
            <a:ext cx="777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Used in shielding, reactor theory, crit. safety, kinetics</a:t>
            </a: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87325" y="3009900"/>
          <a:ext cx="857091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3009900"/>
                        <a:ext cx="857091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Neutron transport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5668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Scalar vs. angular flux</a:t>
            </a:r>
          </a:p>
          <a:p>
            <a:pPr>
              <a:lnSpc>
                <a:spcPct val="90000"/>
              </a:lnSpc>
            </a:pPr>
            <a:r>
              <a:rPr lang="en-US" sz="2800"/>
              <a:t>Boltzmann transport equation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Neutron accounting balance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General terms of a balance in energy, angle, space</a:t>
            </a:r>
          </a:p>
          <a:p>
            <a:pPr>
              <a:lnSpc>
                <a:spcPct val="90000"/>
              </a:lnSpc>
            </a:pPr>
            <a:r>
              <a:rPr lang="en-US" sz="2800"/>
              <a:t>Deterministic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Subdivide energy, angle, space and solve equation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Get k-effective and flux</a:t>
            </a:r>
          </a:p>
          <a:p>
            <a:pPr>
              <a:lnSpc>
                <a:spcPct val="90000"/>
              </a:lnSpc>
            </a:pPr>
            <a:r>
              <a:rPr lang="en-US" sz="2800"/>
              <a:t>Monte Carlo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Numerical simulation of transport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Get particular flux-related answers, not flux everywhere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85750"/>
            <a:ext cx="7162800" cy="1143000"/>
          </a:xfrm>
        </p:spPr>
        <p:txBody>
          <a:bodyPr/>
          <a:lstStyle/>
          <a:p>
            <a:r>
              <a:rPr lang="en-US" dirty="0"/>
              <a:t>Deterministic solution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306513"/>
            <a:ext cx="7772400" cy="104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Subdivide everything: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Energy: </a:t>
            </a:r>
            <a:r>
              <a:rPr lang="en-US" sz="2400" dirty="0" err="1"/>
              <a:t>Multigroup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Space: Chop up space into “mesh cells”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Angle: Only allow particles to travel in particular directions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balance condition to figure out (and save) the flux as a function of space, energy, direction</a:t>
            </a:r>
          </a:p>
        </p:txBody>
      </p:sp>
      <p:grpSp>
        <p:nvGrpSpPr>
          <p:cNvPr id="2" name="Group 476"/>
          <p:cNvGrpSpPr>
            <a:grpSpLocks/>
          </p:cNvGrpSpPr>
          <p:nvPr/>
        </p:nvGrpSpPr>
        <p:grpSpPr bwMode="auto">
          <a:xfrm>
            <a:off x="1136650" y="4127500"/>
            <a:ext cx="5346700" cy="2800350"/>
            <a:chOff x="800" y="2336"/>
            <a:chExt cx="3368" cy="1764"/>
          </a:xfrm>
        </p:grpSpPr>
        <p:sp>
          <p:nvSpPr>
            <p:cNvPr id="102404" name="Rectangle 4"/>
            <p:cNvSpPr>
              <a:spLocks noChangeArrowheads="1"/>
            </p:cNvSpPr>
            <p:nvPr/>
          </p:nvSpPr>
          <p:spPr bwMode="auto">
            <a:xfrm>
              <a:off x="1456" y="3024"/>
              <a:ext cx="904" cy="6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6" name="Rectangle 6"/>
            <p:cNvSpPr>
              <a:spLocks noChangeArrowheads="1"/>
            </p:cNvSpPr>
            <p:nvPr/>
          </p:nvSpPr>
          <p:spPr bwMode="auto">
            <a:xfrm>
              <a:off x="1456" y="2336"/>
              <a:ext cx="904" cy="6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Rectangle 7"/>
            <p:cNvSpPr>
              <a:spLocks noChangeArrowheads="1"/>
            </p:cNvSpPr>
            <p:nvPr/>
          </p:nvSpPr>
          <p:spPr bwMode="auto">
            <a:xfrm>
              <a:off x="2360" y="3024"/>
              <a:ext cx="904" cy="6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Rectangle 8"/>
            <p:cNvSpPr>
              <a:spLocks noChangeArrowheads="1"/>
            </p:cNvSpPr>
            <p:nvPr/>
          </p:nvSpPr>
          <p:spPr bwMode="auto">
            <a:xfrm>
              <a:off x="2360" y="2336"/>
              <a:ext cx="904" cy="6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Rectangle 9"/>
            <p:cNvSpPr>
              <a:spLocks noChangeArrowheads="1"/>
            </p:cNvSpPr>
            <p:nvPr/>
          </p:nvSpPr>
          <p:spPr bwMode="auto">
            <a:xfrm>
              <a:off x="3264" y="3024"/>
              <a:ext cx="904" cy="6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3264" y="2336"/>
              <a:ext cx="904" cy="6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8"/>
            <p:cNvGrpSpPr>
              <a:grpSpLocks/>
            </p:cNvGrpSpPr>
            <p:nvPr/>
          </p:nvGrpSpPr>
          <p:grpSpPr bwMode="auto">
            <a:xfrm>
              <a:off x="2681" y="3208"/>
              <a:ext cx="270" cy="293"/>
              <a:chOff x="1393" y="2518"/>
              <a:chExt cx="426" cy="431"/>
            </a:xfrm>
          </p:grpSpPr>
          <p:grpSp>
            <p:nvGrpSpPr>
              <p:cNvPr id="4" name="Group 79"/>
              <p:cNvGrpSpPr>
                <a:grpSpLocks/>
              </p:cNvGrpSpPr>
              <p:nvPr/>
            </p:nvGrpSpPr>
            <p:grpSpPr bwMode="auto">
              <a:xfrm>
                <a:off x="1393" y="2518"/>
                <a:ext cx="426" cy="248"/>
                <a:chOff x="1393" y="2518"/>
                <a:chExt cx="426" cy="248"/>
              </a:xfrm>
            </p:grpSpPr>
            <p:grpSp>
              <p:nvGrpSpPr>
                <p:cNvPr id="5" name="Group 80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481" name="Line 81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82" name="Line 82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83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484" name="Line 84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85" name="Line 85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86"/>
              <p:cNvGrpSpPr>
                <a:grpSpLocks/>
              </p:cNvGrpSpPr>
              <p:nvPr/>
            </p:nvGrpSpPr>
            <p:grpSpPr bwMode="auto">
              <a:xfrm flipV="1">
                <a:off x="1393" y="2701"/>
                <a:ext cx="426" cy="248"/>
                <a:chOff x="1393" y="2518"/>
                <a:chExt cx="426" cy="248"/>
              </a:xfrm>
            </p:grpSpPr>
            <p:grpSp>
              <p:nvGrpSpPr>
                <p:cNvPr id="8" name="Group 87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488" name="Line 88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89" name="Line 89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90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491" name="Line 91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92" name="Line 92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1703" y="3172"/>
              <a:ext cx="426" cy="431"/>
              <a:chOff x="1393" y="2518"/>
              <a:chExt cx="426" cy="431"/>
            </a:xfrm>
          </p:grpSpPr>
          <p:grpSp>
            <p:nvGrpSpPr>
              <p:cNvPr id="11" name="Group 94"/>
              <p:cNvGrpSpPr>
                <a:grpSpLocks/>
              </p:cNvGrpSpPr>
              <p:nvPr/>
            </p:nvGrpSpPr>
            <p:grpSpPr bwMode="auto">
              <a:xfrm>
                <a:off x="1393" y="2518"/>
                <a:ext cx="426" cy="248"/>
                <a:chOff x="1393" y="2518"/>
                <a:chExt cx="426" cy="248"/>
              </a:xfrm>
            </p:grpSpPr>
            <p:grpSp>
              <p:nvGrpSpPr>
                <p:cNvPr id="12" name="Group 95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496" name="Line 96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497" name="Line 97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98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499" name="Line 99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500" name="Line 100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" name="Group 101"/>
              <p:cNvGrpSpPr>
                <a:grpSpLocks/>
              </p:cNvGrpSpPr>
              <p:nvPr/>
            </p:nvGrpSpPr>
            <p:grpSpPr bwMode="auto">
              <a:xfrm flipV="1">
                <a:off x="1393" y="2701"/>
                <a:ext cx="426" cy="248"/>
                <a:chOff x="1393" y="2518"/>
                <a:chExt cx="426" cy="248"/>
              </a:xfrm>
            </p:grpSpPr>
            <p:grpSp>
              <p:nvGrpSpPr>
                <p:cNvPr id="15" name="Group 102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503" name="Line 103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504" name="Line 104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105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506" name="Line 106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507" name="Line 107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7" name="Group 336"/>
            <p:cNvGrpSpPr>
              <a:grpSpLocks/>
            </p:cNvGrpSpPr>
            <p:nvPr/>
          </p:nvGrpSpPr>
          <p:grpSpPr bwMode="auto">
            <a:xfrm>
              <a:off x="1781" y="2506"/>
              <a:ext cx="270" cy="293"/>
              <a:chOff x="1393" y="2518"/>
              <a:chExt cx="426" cy="431"/>
            </a:xfrm>
          </p:grpSpPr>
          <p:grpSp>
            <p:nvGrpSpPr>
              <p:cNvPr id="18" name="Group 337"/>
              <p:cNvGrpSpPr>
                <a:grpSpLocks/>
              </p:cNvGrpSpPr>
              <p:nvPr/>
            </p:nvGrpSpPr>
            <p:grpSpPr bwMode="auto">
              <a:xfrm>
                <a:off x="1393" y="2518"/>
                <a:ext cx="426" cy="248"/>
                <a:chOff x="1393" y="2518"/>
                <a:chExt cx="426" cy="248"/>
              </a:xfrm>
            </p:grpSpPr>
            <p:grpSp>
              <p:nvGrpSpPr>
                <p:cNvPr id="19" name="Group 338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39" name="Line 339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40" name="Line 340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341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42" name="Line 342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43" name="Line 343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" name="Group 344"/>
              <p:cNvGrpSpPr>
                <a:grpSpLocks/>
              </p:cNvGrpSpPr>
              <p:nvPr/>
            </p:nvGrpSpPr>
            <p:grpSpPr bwMode="auto">
              <a:xfrm flipV="1">
                <a:off x="1393" y="2701"/>
                <a:ext cx="426" cy="248"/>
                <a:chOff x="1393" y="2518"/>
                <a:chExt cx="426" cy="248"/>
              </a:xfrm>
            </p:grpSpPr>
            <p:grpSp>
              <p:nvGrpSpPr>
                <p:cNvPr id="22" name="Group 345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46" name="Line 346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47" name="Line 347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348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49" name="Line 349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50" name="Line 350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4" name="Group 351"/>
            <p:cNvGrpSpPr>
              <a:grpSpLocks/>
            </p:cNvGrpSpPr>
            <p:nvPr/>
          </p:nvGrpSpPr>
          <p:grpSpPr bwMode="auto">
            <a:xfrm>
              <a:off x="3653" y="3262"/>
              <a:ext cx="168" cy="173"/>
              <a:chOff x="1393" y="2518"/>
              <a:chExt cx="426" cy="431"/>
            </a:xfrm>
          </p:grpSpPr>
          <p:grpSp>
            <p:nvGrpSpPr>
              <p:cNvPr id="25" name="Group 352"/>
              <p:cNvGrpSpPr>
                <a:grpSpLocks/>
              </p:cNvGrpSpPr>
              <p:nvPr/>
            </p:nvGrpSpPr>
            <p:grpSpPr bwMode="auto">
              <a:xfrm>
                <a:off x="1393" y="2518"/>
                <a:ext cx="426" cy="248"/>
                <a:chOff x="1393" y="2518"/>
                <a:chExt cx="426" cy="248"/>
              </a:xfrm>
            </p:grpSpPr>
            <p:grpSp>
              <p:nvGrpSpPr>
                <p:cNvPr id="26" name="Group 353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54" name="Line 354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55" name="Line 355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356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57" name="Line 357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58" name="Line 358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8" name="Group 359"/>
              <p:cNvGrpSpPr>
                <a:grpSpLocks/>
              </p:cNvGrpSpPr>
              <p:nvPr/>
            </p:nvGrpSpPr>
            <p:grpSpPr bwMode="auto">
              <a:xfrm flipV="1">
                <a:off x="1393" y="2701"/>
                <a:ext cx="426" cy="248"/>
                <a:chOff x="1393" y="2518"/>
                <a:chExt cx="426" cy="248"/>
              </a:xfrm>
            </p:grpSpPr>
            <p:grpSp>
              <p:nvGrpSpPr>
                <p:cNvPr id="29" name="Group 360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61" name="Line 361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62" name="Line 362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Group 363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64" name="Line 364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65" name="Line 365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1" name="Group 366"/>
            <p:cNvGrpSpPr>
              <a:grpSpLocks/>
            </p:cNvGrpSpPr>
            <p:nvPr/>
          </p:nvGrpSpPr>
          <p:grpSpPr bwMode="auto">
            <a:xfrm>
              <a:off x="2705" y="2584"/>
              <a:ext cx="168" cy="173"/>
              <a:chOff x="1393" y="2518"/>
              <a:chExt cx="426" cy="431"/>
            </a:xfrm>
          </p:grpSpPr>
          <p:grpSp>
            <p:nvGrpSpPr>
              <p:cNvPr id="102400" name="Group 367"/>
              <p:cNvGrpSpPr>
                <a:grpSpLocks/>
              </p:cNvGrpSpPr>
              <p:nvPr/>
            </p:nvGrpSpPr>
            <p:grpSpPr bwMode="auto">
              <a:xfrm>
                <a:off x="1393" y="2518"/>
                <a:ext cx="426" cy="248"/>
                <a:chOff x="1393" y="2518"/>
                <a:chExt cx="426" cy="248"/>
              </a:xfrm>
            </p:grpSpPr>
            <p:grpSp>
              <p:nvGrpSpPr>
                <p:cNvPr id="102401" name="Group 368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69" name="Line 369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70" name="Line 370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405" name="Group 371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72" name="Line 372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73" name="Line 373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2411" name="Group 374"/>
              <p:cNvGrpSpPr>
                <a:grpSpLocks/>
              </p:cNvGrpSpPr>
              <p:nvPr/>
            </p:nvGrpSpPr>
            <p:grpSpPr bwMode="auto">
              <a:xfrm flipV="1">
                <a:off x="1393" y="2701"/>
                <a:ext cx="426" cy="248"/>
                <a:chOff x="1393" y="2518"/>
                <a:chExt cx="426" cy="248"/>
              </a:xfrm>
            </p:grpSpPr>
            <p:grpSp>
              <p:nvGrpSpPr>
                <p:cNvPr id="102412" name="Group 375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76" name="Line 376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77" name="Line 377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413" name="Group 378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79" name="Line 379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80" name="Line 380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2414" name="Group 381"/>
            <p:cNvGrpSpPr>
              <a:grpSpLocks/>
            </p:cNvGrpSpPr>
            <p:nvPr/>
          </p:nvGrpSpPr>
          <p:grpSpPr bwMode="auto">
            <a:xfrm>
              <a:off x="3671" y="2608"/>
              <a:ext cx="132" cy="149"/>
              <a:chOff x="1393" y="2518"/>
              <a:chExt cx="426" cy="431"/>
            </a:xfrm>
          </p:grpSpPr>
          <p:grpSp>
            <p:nvGrpSpPr>
              <p:cNvPr id="102415" name="Group 382"/>
              <p:cNvGrpSpPr>
                <a:grpSpLocks/>
              </p:cNvGrpSpPr>
              <p:nvPr/>
            </p:nvGrpSpPr>
            <p:grpSpPr bwMode="auto">
              <a:xfrm>
                <a:off x="1393" y="2518"/>
                <a:ext cx="426" cy="248"/>
                <a:chOff x="1393" y="2518"/>
                <a:chExt cx="426" cy="248"/>
              </a:xfrm>
            </p:grpSpPr>
            <p:grpSp>
              <p:nvGrpSpPr>
                <p:cNvPr id="102416" name="Group 383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84" name="Line 384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85" name="Line 385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417" name="Group 386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87" name="Line 387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88" name="Line 388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2418" name="Group 389"/>
              <p:cNvGrpSpPr>
                <a:grpSpLocks/>
              </p:cNvGrpSpPr>
              <p:nvPr/>
            </p:nvGrpSpPr>
            <p:grpSpPr bwMode="auto">
              <a:xfrm flipV="1">
                <a:off x="1393" y="2701"/>
                <a:ext cx="426" cy="248"/>
                <a:chOff x="1393" y="2518"/>
                <a:chExt cx="426" cy="248"/>
              </a:xfrm>
            </p:grpSpPr>
            <p:grpSp>
              <p:nvGrpSpPr>
                <p:cNvPr id="102419" name="Group 390"/>
                <p:cNvGrpSpPr>
                  <a:grpSpLocks/>
                </p:cNvGrpSpPr>
                <p:nvPr/>
              </p:nvGrpSpPr>
              <p:grpSpPr bwMode="auto">
                <a:xfrm>
                  <a:off x="1588" y="2523"/>
                  <a:ext cx="231" cy="243"/>
                  <a:chOff x="1588" y="2523"/>
                  <a:chExt cx="231" cy="243"/>
                </a:xfrm>
              </p:grpSpPr>
              <p:sp>
                <p:nvSpPr>
                  <p:cNvPr id="102791" name="Line 391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92" name="Line 392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420" name="Group 393"/>
                <p:cNvGrpSpPr>
                  <a:grpSpLocks/>
                </p:cNvGrpSpPr>
                <p:nvPr/>
              </p:nvGrpSpPr>
              <p:grpSpPr bwMode="auto">
                <a:xfrm rot="-5400000">
                  <a:off x="1399" y="2512"/>
                  <a:ext cx="231" cy="243"/>
                  <a:chOff x="1588" y="2523"/>
                  <a:chExt cx="231" cy="243"/>
                </a:xfrm>
              </p:grpSpPr>
              <p:sp>
                <p:nvSpPr>
                  <p:cNvPr id="102794" name="Line 394"/>
                  <p:cNvSpPr>
                    <a:spLocks noChangeShapeType="1"/>
                  </p:cNvSpPr>
                  <p:nvPr/>
                </p:nvSpPr>
                <p:spPr bwMode="auto">
                  <a:xfrm rot="20970512" flipV="1">
                    <a:off x="1588" y="2523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95" name="Line 395"/>
                  <p:cNvSpPr>
                    <a:spLocks noChangeShapeType="1"/>
                  </p:cNvSpPr>
                  <p:nvPr/>
                </p:nvSpPr>
                <p:spPr bwMode="auto">
                  <a:xfrm rot="1003678" flipV="1">
                    <a:off x="1627" y="2574"/>
                    <a:ext cx="192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2871" name="Text Box 471"/>
            <p:cNvSpPr txBox="1">
              <a:spLocks noChangeArrowheads="1"/>
            </p:cNvSpPr>
            <p:nvPr/>
          </p:nvSpPr>
          <p:spPr bwMode="auto">
            <a:xfrm>
              <a:off x="1848" y="3774"/>
              <a:ext cx="1980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Spatial and angular flux for Group 1 (10 MeV-20 MeV)</a:t>
              </a:r>
            </a:p>
          </p:txBody>
        </p:sp>
        <p:sp>
          <p:nvSpPr>
            <p:cNvPr id="102874" name="Text Box 474"/>
            <p:cNvSpPr txBox="1">
              <a:spLocks noChangeArrowheads="1"/>
            </p:cNvSpPr>
            <p:nvPr/>
          </p:nvSpPr>
          <p:spPr bwMode="auto">
            <a:xfrm>
              <a:off x="800" y="3224"/>
              <a:ext cx="70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Source</a:t>
              </a:r>
            </a:p>
          </p:txBody>
        </p:sp>
        <p:sp>
          <p:nvSpPr>
            <p:cNvPr id="102875" name="Line 475"/>
            <p:cNvSpPr>
              <a:spLocks noChangeShapeType="1"/>
            </p:cNvSpPr>
            <p:nvPr/>
          </p:nvSpPr>
          <p:spPr bwMode="auto">
            <a:xfrm>
              <a:off x="1320" y="3328"/>
              <a:ext cx="208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42900"/>
            <a:ext cx="7467600" cy="1143000"/>
          </a:xfrm>
        </p:spPr>
        <p:txBody>
          <a:bodyPr/>
          <a:lstStyle/>
          <a:p>
            <a:r>
              <a:rPr lang="en-US" sz="4000" dirty="0"/>
              <a:t>Statistical solution (“simulation”)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782763"/>
            <a:ext cx="7772400" cy="104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Continuous in Energy, Space, Angle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Sample (poll) by following “typical” neutrons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Drop a million neutrons into the system and see how many new neutrons are created: ratio is k-effective</a:t>
            </a:r>
          </a:p>
        </p:txBody>
      </p:sp>
      <p:sp>
        <p:nvSpPr>
          <p:cNvPr id="103525" name="Text Box 101"/>
          <p:cNvSpPr txBox="1">
            <a:spLocks noChangeArrowheads="1"/>
          </p:cNvSpPr>
          <p:nvPr/>
        </p:nvSpPr>
        <p:spPr bwMode="auto">
          <a:xfrm>
            <a:off x="2933700" y="6067425"/>
            <a:ext cx="314325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Particle track of two 10 MeV fission neutrons</a:t>
            </a:r>
          </a:p>
        </p:txBody>
      </p:sp>
      <p:sp>
        <p:nvSpPr>
          <p:cNvPr id="103528" name="Rectangle 104"/>
          <p:cNvSpPr>
            <a:spLocks noChangeArrowheads="1"/>
          </p:cNvSpPr>
          <p:nvPr/>
        </p:nvSpPr>
        <p:spPr bwMode="auto">
          <a:xfrm>
            <a:off x="2311400" y="3784600"/>
            <a:ext cx="4191000" cy="218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103527" name="Rectangle 103"/>
          <p:cNvSpPr>
            <a:spLocks noChangeArrowheads="1"/>
          </p:cNvSpPr>
          <p:nvPr/>
        </p:nvSpPr>
        <p:spPr bwMode="auto">
          <a:xfrm>
            <a:off x="2311400" y="4876800"/>
            <a:ext cx="1435100" cy="1092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24" name="Text Box 200"/>
          <p:cNvSpPr txBox="1">
            <a:spLocks noChangeArrowheads="1"/>
          </p:cNvSpPr>
          <p:nvPr/>
        </p:nvSpPr>
        <p:spPr bwMode="auto">
          <a:xfrm>
            <a:off x="1422400" y="5194300"/>
            <a:ext cx="1117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Fissile</a:t>
            </a:r>
          </a:p>
        </p:txBody>
      </p:sp>
      <p:sp>
        <p:nvSpPr>
          <p:cNvPr id="103625" name="Line 201"/>
          <p:cNvSpPr>
            <a:spLocks noChangeShapeType="1"/>
          </p:cNvSpPr>
          <p:nvPr/>
        </p:nvSpPr>
        <p:spPr bwMode="auto">
          <a:xfrm>
            <a:off x="2095500" y="5359400"/>
            <a:ext cx="330200" cy="5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26" name="Line 202"/>
          <p:cNvSpPr>
            <a:spLocks noChangeShapeType="1"/>
          </p:cNvSpPr>
          <p:nvPr/>
        </p:nvSpPr>
        <p:spPr bwMode="auto">
          <a:xfrm flipV="1">
            <a:off x="2946400" y="4305300"/>
            <a:ext cx="571500" cy="113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27" name="Line 203"/>
          <p:cNvSpPr>
            <a:spLocks noChangeShapeType="1"/>
          </p:cNvSpPr>
          <p:nvPr/>
        </p:nvSpPr>
        <p:spPr bwMode="auto">
          <a:xfrm>
            <a:off x="3505200" y="4318000"/>
            <a:ext cx="62230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28" name="Line 204"/>
          <p:cNvSpPr>
            <a:spLocks noChangeShapeType="1"/>
          </p:cNvSpPr>
          <p:nvPr/>
        </p:nvSpPr>
        <p:spPr bwMode="auto">
          <a:xfrm flipV="1">
            <a:off x="4114800" y="4572000"/>
            <a:ext cx="73660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29" name="Line 205"/>
          <p:cNvSpPr>
            <a:spLocks noChangeShapeType="1"/>
          </p:cNvSpPr>
          <p:nvPr/>
        </p:nvSpPr>
        <p:spPr bwMode="auto">
          <a:xfrm flipH="1" flipV="1">
            <a:off x="4749800" y="4343400"/>
            <a:ext cx="12700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0" name="Line 206"/>
          <p:cNvSpPr>
            <a:spLocks noChangeShapeType="1"/>
          </p:cNvSpPr>
          <p:nvPr/>
        </p:nvSpPr>
        <p:spPr bwMode="auto">
          <a:xfrm flipV="1">
            <a:off x="4762500" y="4292600"/>
            <a:ext cx="1143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3" name="Text Box 209"/>
          <p:cNvSpPr txBox="1">
            <a:spLocks noChangeArrowheads="1"/>
          </p:cNvSpPr>
          <p:nvPr/>
        </p:nvSpPr>
        <p:spPr bwMode="auto">
          <a:xfrm>
            <a:off x="4797425" y="4160838"/>
            <a:ext cx="833438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Absorbed</a:t>
            </a:r>
          </a:p>
        </p:txBody>
      </p:sp>
      <p:sp>
        <p:nvSpPr>
          <p:cNvPr id="103634" name="Line 210"/>
          <p:cNvSpPr>
            <a:spLocks noChangeShapeType="1"/>
          </p:cNvSpPr>
          <p:nvPr/>
        </p:nvSpPr>
        <p:spPr bwMode="auto">
          <a:xfrm flipV="1">
            <a:off x="3136900" y="5080000"/>
            <a:ext cx="4826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5" name="Line 211"/>
          <p:cNvSpPr>
            <a:spLocks noChangeShapeType="1"/>
          </p:cNvSpPr>
          <p:nvPr/>
        </p:nvSpPr>
        <p:spPr bwMode="auto">
          <a:xfrm>
            <a:off x="3619500" y="5105400"/>
            <a:ext cx="482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6" name="Line 212"/>
          <p:cNvSpPr>
            <a:spLocks noChangeShapeType="1"/>
          </p:cNvSpPr>
          <p:nvPr/>
        </p:nvSpPr>
        <p:spPr bwMode="auto">
          <a:xfrm flipH="1">
            <a:off x="3937000" y="5245100"/>
            <a:ext cx="13970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39" name="Line 215"/>
          <p:cNvSpPr>
            <a:spLocks noChangeShapeType="1"/>
          </p:cNvSpPr>
          <p:nvPr/>
        </p:nvSpPr>
        <p:spPr bwMode="auto">
          <a:xfrm flipH="1">
            <a:off x="3632200" y="5499100"/>
            <a:ext cx="31750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40" name="Text Box 216"/>
          <p:cNvSpPr txBox="1">
            <a:spLocks noChangeArrowheads="1"/>
          </p:cNvSpPr>
          <p:nvPr/>
        </p:nvSpPr>
        <p:spPr bwMode="auto">
          <a:xfrm>
            <a:off x="3260725" y="5608638"/>
            <a:ext cx="665163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Fission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Overview of MC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800225"/>
            <a:ext cx="7772400" cy="4114800"/>
          </a:xfrm>
        </p:spPr>
        <p:txBody>
          <a:bodyPr/>
          <a:lstStyle/>
          <a:p>
            <a:r>
              <a:rPr lang="en-US" sz="2800" dirty="0"/>
              <a:t>Monte Carlo: Stochastic approach</a:t>
            </a:r>
          </a:p>
          <a:p>
            <a:pPr lvl="1"/>
            <a:r>
              <a:rPr lang="en-US" dirty="0"/>
              <a:t>Statistical simulation of individual particle histories</a:t>
            </a:r>
          </a:p>
          <a:p>
            <a:pPr lvl="1"/>
            <a:r>
              <a:rPr lang="en-US" dirty="0"/>
              <a:t>Keep score of quantities you care about (for us MOSTLY k-effective, but we also want to know where fission is occurring)</a:t>
            </a:r>
          </a:p>
          <a:p>
            <a:pPr lvl="1"/>
            <a:r>
              <a:rPr lang="en-US" dirty="0"/>
              <a:t>Gives results PLUS standard deviation = statistical measure of how reliable the answer 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Special input variables user must provide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Must deal w/ “generations”=outer iteration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Fix a fission source spatial shape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Find new fission source shape and </a:t>
            </a:r>
            <a:r>
              <a:rPr lang="en-US" sz="2400" dirty="0" err="1"/>
              <a:t>eigenvalue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User must specify # of generations AND # of histories per generation AND # of generation to “skip”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Skipped generations allow the original lousy spatial fission distribution to improve before we really start keeping “score”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KENO defaults: 203 generations of 1000 histories per generation, skipping first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each</a:t>
            </a:r>
          </a:p>
        </p:txBody>
      </p:sp>
      <p:graphicFrame>
        <p:nvGraphicFramePr>
          <p:cNvPr id="104529" name="Group 81"/>
          <p:cNvGraphicFramePr>
            <a:graphicFrameLocks noGrp="1"/>
          </p:cNvGraphicFramePr>
          <p:nvPr/>
        </p:nvGraphicFramePr>
        <p:xfrm>
          <a:off x="800100" y="1739900"/>
          <a:ext cx="7670800" cy="4728337"/>
        </p:xfrm>
        <a:graphic>
          <a:graphicData uri="http://schemas.openxmlformats.org/drawingml/2006/table">
            <a:tbl>
              <a:tblPr/>
              <a:tblGrid>
                <a:gridCol w="2557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Discrete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Ordinates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(deterministic)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Fast (1D, 2D)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Accurate for simple geometries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Delivers answer everywhere: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= Complete spatial, energy,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  angular map of the flux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1/N (or better) error convergence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Slow (3D)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Multigroup energy required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Geometry must be approximated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Large computer memory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   requirements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User must determine accuracy by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repeated calculations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Monte Carlo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(stochastic)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“Exact” geometry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Continuous energy possible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Estimate of accuracy given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Slow (1,2,3D)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Large computer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   requirements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1/N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1/2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error convergence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C:\MSOffice95\Templates\Presentation Designs\Sparkle.pot</Template>
  <TotalTime>1788</TotalTime>
  <Words>463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Monotype Sorts</vt:lpstr>
      <vt:lpstr>Times New Roman</vt:lpstr>
      <vt:lpstr>Wingdings</vt:lpstr>
      <vt:lpstr>Sparkle</vt:lpstr>
      <vt:lpstr>Equation</vt:lpstr>
      <vt:lpstr>Lesson 5: Computer method overview</vt:lpstr>
      <vt:lpstr>Neutron balance equation</vt:lpstr>
      <vt:lpstr>Neutron transport</vt:lpstr>
      <vt:lpstr>Deterministic solution</vt:lpstr>
      <vt:lpstr>Statistical solution (“simulation”)</vt:lpstr>
      <vt:lpstr>General Overview of MC</vt:lpstr>
      <vt:lpstr>Special input variables user must provide</vt:lpstr>
      <vt:lpstr>Advantages and disadvantages of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116</cp:revision>
  <cp:lastPrinted>1999-08-30T19:39:18Z</cp:lastPrinted>
  <dcterms:created xsi:type="dcterms:W3CDTF">1995-05-28T16:29:18Z</dcterms:created>
  <dcterms:modified xsi:type="dcterms:W3CDTF">2020-09-10T19:09:59Z</dcterms:modified>
</cp:coreProperties>
</file>