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sldIdLst>
    <p:sldId id="280" r:id="rId2"/>
    <p:sldId id="282" r:id="rId3"/>
    <p:sldId id="313" r:id="rId4"/>
    <p:sldId id="314" r:id="rId5"/>
    <p:sldId id="315" r:id="rId6"/>
    <p:sldId id="285" r:id="rId7"/>
    <p:sldId id="286" r:id="rId8"/>
    <p:sldId id="287" r:id="rId9"/>
    <p:sldId id="288" r:id="rId10"/>
    <p:sldId id="289" r:id="rId11"/>
    <p:sldId id="290" r:id="rId12"/>
    <p:sldId id="303" r:id="rId13"/>
    <p:sldId id="304" r:id="rId14"/>
    <p:sldId id="305" r:id="rId15"/>
    <p:sldId id="306" r:id="rId16"/>
    <p:sldId id="307" r:id="rId17"/>
    <p:sldId id="308" r:id="rId18"/>
    <p:sldId id="309" r:id="rId19"/>
    <p:sldId id="310" r:id="rId20"/>
    <p:sldId id="311" r:id="rId21"/>
    <p:sldId id="312" r:id="rId22"/>
    <p:sldId id="291" r:id="rId23"/>
    <p:sldId id="292" r:id="rId24"/>
    <p:sldId id="293" r:id="rId25"/>
    <p:sldId id="294" r:id="rId26"/>
    <p:sldId id="295" r:id="rId27"/>
    <p:sldId id="296" r:id="rId28"/>
    <p:sldId id="297" r:id="rId29"/>
    <p:sldId id="298" r:id="rId30"/>
    <p:sldId id="299" r:id="rId31"/>
    <p:sldId id="300" r:id="rId32"/>
    <p:sldId id="301" r:id="rId33"/>
    <p:sldId id="302" r:id="rId34"/>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mn-cs"/>
      </a:defRPr>
    </a:lvl1pPr>
    <a:lvl2pPr marL="457200" algn="l" rtl="0" eaLnBrk="0" fontAlgn="base" hangingPunct="0">
      <a:spcBef>
        <a:spcPct val="0"/>
      </a:spcBef>
      <a:spcAft>
        <a:spcPct val="0"/>
      </a:spcAft>
      <a:defRPr sz="2400" kern="1200">
        <a:solidFill>
          <a:schemeClr val="tx1"/>
        </a:solidFill>
        <a:latin typeface="Arial" charset="0"/>
        <a:ea typeface="+mn-ea"/>
        <a:cs typeface="+mn-cs"/>
      </a:defRPr>
    </a:lvl2pPr>
    <a:lvl3pPr marL="914400" algn="l" rtl="0" eaLnBrk="0" fontAlgn="base" hangingPunct="0">
      <a:spcBef>
        <a:spcPct val="0"/>
      </a:spcBef>
      <a:spcAft>
        <a:spcPct val="0"/>
      </a:spcAft>
      <a:defRPr sz="2400" kern="1200">
        <a:solidFill>
          <a:schemeClr val="tx1"/>
        </a:solidFill>
        <a:latin typeface="Arial" charset="0"/>
        <a:ea typeface="+mn-ea"/>
        <a:cs typeface="+mn-cs"/>
      </a:defRPr>
    </a:lvl3pPr>
    <a:lvl4pPr marL="1371600" algn="l" rtl="0" eaLnBrk="0" fontAlgn="base" hangingPunct="0">
      <a:spcBef>
        <a:spcPct val="0"/>
      </a:spcBef>
      <a:spcAft>
        <a:spcPct val="0"/>
      </a:spcAft>
      <a:defRPr sz="2400" kern="1200">
        <a:solidFill>
          <a:schemeClr val="tx1"/>
        </a:solidFill>
        <a:latin typeface="Arial" charset="0"/>
        <a:ea typeface="+mn-ea"/>
        <a:cs typeface="+mn-cs"/>
      </a:defRPr>
    </a:lvl4pPr>
    <a:lvl5pPr marL="1828800" algn="l" rtl="0" eaLnBrk="0" fontAlgn="base" hangingPunct="0">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FF00"/>
    <a:srgbClr val="FF8200"/>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snapToGrid="0">
      <p:cViewPr varScale="1">
        <p:scale>
          <a:sx n="104" d="100"/>
          <a:sy n="104" d="100"/>
        </p:scale>
        <p:origin x="1422"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7513521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2253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a:lstStyle/>
          <a:p>
            <a:endParaRPr lang="en-US"/>
          </a:p>
        </p:txBody>
      </p:sp>
    </p:spTree>
    <p:extLst>
      <p:ext uri="{BB962C8B-B14F-4D97-AF65-F5344CB8AC3E}">
        <p14:creationId xmlns:p14="http://schemas.microsoft.com/office/powerpoint/2010/main" val="36109869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481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26799130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072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30702294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584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41374154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686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41106546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789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133578720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891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27266241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993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72851447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096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1543336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198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9933897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301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389845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62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249210355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403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115934775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450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34601592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072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14229236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072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12102161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072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396627476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072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180851097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174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41604287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174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384624432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277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36674605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379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1365550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62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249210355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481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27460570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481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180952264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481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343213331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481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27220954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62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24921035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96259"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24921035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0723"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1544124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1747"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4139094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2771"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27994733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33795" name="Rectangle 3"/>
          <p:cNvSpPr>
            <a:spLocks noGrp="1" noChangeArrowheads="1"/>
          </p:cNvSpPr>
          <p:nvPr>
            <p:ph type="body" idx="1"/>
          </p:nvPr>
        </p:nvSpPr>
        <p:spPr bwMode="auto">
          <a:xfrm>
            <a:off x="685800" y="4343400"/>
            <a:ext cx="5486400" cy="4114800"/>
          </a:xfrm>
          <a:prstGeom prst="rect">
            <a:avLst/>
          </a:prstGeom>
          <a:noFill/>
          <a:ln>
            <a:miter lim="800000"/>
            <a:headEnd/>
            <a:tailEnd/>
          </a:ln>
        </p:spPr>
        <p:txBody>
          <a:bodyPr lIns="91435" tIns="45718" rIns="91435" bIns="45718"/>
          <a:lstStyle/>
          <a:p>
            <a:endParaRPr lang="en-US"/>
          </a:p>
        </p:txBody>
      </p:sp>
    </p:spTree>
    <p:extLst>
      <p:ext uri="{BB962C8B-B14F-4D97-AF65-F5344CB8AC3E}">
        <p14:creationId xmlns:p14="http://schemas.microsoft.com/office/powerpoint/2010/main" val="24270378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p:cNvPicPr>
            <a:picLocks noChangeArrowheads="1"/>
          </p:cNvPicPr>
          <p:nvPr/>
        </p:nvPicPr>
        <p:blipFill>
          <a:blip r:embed="rId2" cstate="print"/>
          <a:srcRect/>
          <a:stretch>
            <a:fillRect/>
          </a:stretch>
        </p:blipFill>
        <p:spPr bwMode="auto">
          <a:xfrm>
            <a:off x="381000" y="304800"/>
            <a:ext cx="1447800" cy="822325"/>
          </a:xfrm>
          <a:prstGeom prst="rect">
            <a:avLst/>
          </a:prstGeom>
          <a:noFill/>
          <a:ln w="9525">
            <a:noFill/>
            <a:miter lim="800000"/>
            <a:headEnd/>
            <a:tailEnd/>
          </a:ln>
        </p:spPr>
      </p:pic>
      <p:sp>
        <p:nvSpPr>
          <p:cNvPr id="3074" name="Rectangle 2"/>
          <p:cNvSpPr>
            <a:spLocks noGrp="1" noChangeArrowheads="1"/>
          </p:cNvSpPr>
          <p:nvPr>
            <p:ph type="ctrTitle" sz="quarter"/>
          </p:nvPr>
        </p:nvSpPr>
        <p:spPr>
          <a:xfrm>
            <a:off x="1219200" y="1905000"/>
            <a:ext cx="7772400" cy="1143000"/>
          </a:xfrm>
        </p:spPr>
        <p:txBody>
          <a:bodyPr/>
          <a:lstStyle>
            <a:lvl1pPr>
              <a:defRPr/>
            </a:lvl1pPr>
          </a:lstStyle>
          <a:p>
            <a:r>
              <a:rPr lang="en-US"/>
              <a:t>Click to edit Master title style</a:t>
            </a:r>
          </a:p>
        </p:txBody>
      </p:sp>
      <p:sp>
        <p:nvSpPr>
          <p:cNvPr id="3075" name="Rectangle 3"/>
          <p:cNvSpPr>
            <a:spLocks noGrp="1" noChangeArrowheads="1"/>
          </p:cNvSpPr>
          <p:nvPr>
            <p:ph type="subTitle" sz="quarter" idx="1"/>
          </p:nvPr>
        </p:nvSpPr>
        <p:spPr>
          <a:xfrm>
            <a:off x="1839913"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5" name="Date Placeholder 4"/>
          <p:cNvSpPr>
            <a:spLocks noGrp="1" noChangeArrowheads="1"/>
          </p:cNvSpPr>
          <p:nvPr>
            <p:ph type="dt" sz="quarter" idx="10"/>
          </p:nvPr>
        </p:nvSpPr>
        <p:spPr bwMode="auto">
          <a:xfrm>
            <a:off x="1212850" y="6232525"/>
            <a:ext cx="19050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defRPr sz="1400">
                <a:effectLst>
                  <a:outerShdw blurRad="38100" dist="38100" dir="2700000" algn="tl">
                    <a:srgbClr val="C0C0C0"/>
                  </a:outerShdw>
                </a:effectLst>
              </a:defRPr>
            </a:lvl1pPr>
          </a:lstStyle>
          <a:p>
            <a:pPr>
              <a:defRPr/>
            </a:pPr>
            <a:endParaRPr lang="en-US"/>
          </a:p>
        </p:txBody>
      </p:sp>
      <p:sp>
        <p:nvSpPr>
          <p:cNvPr id="6" name="Footer Placeholder 5"/>
          <p:cNvSpPr>
            <a:spLocks noGrp="1" noChangeArrowheads="1"/>
          </p:cNvSpPr>
          <p:nvPr>
            <p:ph type="ftr" sz="quarter" idx="11"/>
          </p:nvPr>
        </p:nvSpPr>
        <p:spPr bwMode="auto">
          <a:xfrm>
            <a:off x="3651250" y="6232525"/>
            <a:ext cx="28956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ctr">
              <a:defRPr sz="1400">
                <a:effectLst>
                  <a:outerShdw blurRad="38100" dist="38100" dir="2700000" algn="tl">
                    <a:srgbClr val="C0C0C0"/>
                  </a:outerShdw>
                </a:effectLst>
              </a:defRPr>
            </a:lvl1pPr>
          </a:lstStyle>
          <a:p>
            <a:pPr>
              <a:defRPr/>
            </a:pPr>
            <a:r>
              <a:rPr lang="en-US"/>
              <a:t>NE421 Nuclear Criticality Safety</a:t>
            </a:r>
          </a:p>
        </p:txBody>
      </p:sp>
      <p:sp>
        <p:nvSpPr>
          <p:cNvPr id="7" name="Slide Number Placeholder 6"/>
          <p:cNvSpPr>
            <a:spLocks noGrp="1" noChangeArrowheads="1"/>
          </p:cNvSpPr>
          <p:nvPr>
            <p:ph type="sldNum" sz="quarter" idx="12"/>
          </p:nvPr>
        </p:nvSpPr>
        <p:spPr bwMode="auto">
          <a:xfrm>
            <a:off x="7080250" y="6232525"/>
            <a:ext cx="1905000" cy="457200"/>
          </a:xfrm>
          <a:prstGeom prst="rect">
            <a:avLst/>
          </a:prstGeom>
          <a:ln>
            <a:miter lim="800000"/>
            <a:headEnd/>
            <a:tailEnd/>
          </a:ln>
        </p:spPr>
        <p:txBody>
          <a:bodyPr vert="horz" wrap="none" lIns="92075" tIns="46038" rIns="92075" bIns="46038" numCol="1" anchor="ctr" anchorCtr="0" compatLnSpc="1">
            <a:prstTxWarp prst="textNoShape">
              <a:avLst/>
            </a:prstTxWarp>
          </a:bodyPr>
          <a:lstStyle>
            <a:lvl1pPr algn="r">
              <a:defRPr sz="1400">
                <a:effectLst>
                  <a:outerShdw blurRad="38100" dist="38100" dir="2700000" algn="tl">
                    <a:srgbClr val="C0C0C0"/>
                  </a:outerShdw>
                </a:effectLst>
              </a:defRPr>
            </a:lvl1pPr>
          </a:lstStyle>
          <a:p>
            <a:pPr>
              <a:defRPr/>
            </a:pPr>
            <a:fld id="{37BE5706-A039-41BA-B4E7-4B060D7CD46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342900"/>
            <a:ext cx="2057400" cy="57531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42900"/>
            <a:ext cx="6019800" cy="57531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752600" y="342900"/>
            <a:ext cx="7162800" cy="1143000"/>
          </a:xfrm>
          <a:prstGeom prst="rect">
            <a:avLst/>
          </a:prstGeom>
          <a:noFill/>
          <a:ln w="9525">
            <a:noFill/>
            <a:miter lim="800000"/>
            <a:headEnd/>
            <a:tailEnd/>
          </a:ln>
          <a:effectLst>
            <a:outerShdw dist="13470" dir="2700000" algn="ctr" rotWithShape="0">
              <a:schemeClr val="bg2"/>
            </a:outerShdw>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2"/>
            <a:endParaRPr lang="en-US"/>
          </a:p>
          <a:p>
            <a:pPr lvl="2"/>
            <a:endParaRPr lang="en-US"/>
          </a:p>
        </p:txBody>
      </p:sp>
      <p:pic>
        <p:nvPicPr>
          <p:cNvPr id="3076" name="Picture 4"/>
          <p:cNvPicPr>
            <a:picLocks noChangeArrowheads="1"/>
          </p:cNvPicPr>
          <p:nvPr/>
        </p:nvPicPr>
        <p:blipFill>
          <a:blip r:embed="rId13" cstate="print"/>
          <a:srcRect/>
          <a:stretch>
            <a:fillRect/>
          </a:stretch>
        </p:blipFill>
        <p:spPr bwMode="auto">
          <a:xfrm>
            <a:off x="228600" y="457200"/>
            <a:ext cx="1447800" cy="8223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3"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eaLnBrk="0" fontAlgn="base" hangingPunct="0">
        <a:spcBef>
          <a:spcPct val="0"/>
        </a:spcBef>
        <a:spcAft>
          <a:spcPct val="0"/>
        </a:spcAft>
        <a:defRPr sz="4400">
          <a:solidFill>
            <a:schemeClr val="tx2"/>
          </a:solidFill>
          <a:latin typeface="Times New Roman" pitchFamily="18" charset="0"/>
        </a:defRPr>
      </a:lvl6pPr>
      <a:lvl7pPr marL="914400" algn="l" rtl="0" eaLnBrk="0" fontAlgn="base" hangingPunct="0">
        <a:spcBef>
          <a:spcPct val="0"/>
        </a:spcBef>
        <a:spcAft>
          <a:spcPct val="0"/>
        </a:spcAft>
        <a:defRPr sz="4400">
          <a:solidFill>
            <a:schemeClr val="tx2"/>
          </a:solidFill>
          <a:latin typeface="Times New Roman" pitchFamily="18" charset="0"/>
        </a:defRPr>
      </a:lvl7pPr>
      <a:lvl8pPr marL="1371600" algn="l" rtl="0" eaLnBrk="0" fontAlgn="base" hangingPunct="0">
        <a:spcBef>
          <a:spcPct val="0"/>
        </a:spcBef>
        <a:spcAft>
          <a:spcPct val="0"/>
        </a:spcAft>
        <a:defRPr sz="4400">
          <a:solidFill>
            <a:schemeClr val="tx2"/>
          </a:solidFill>
          <a:latin typeface="Times New Roman" pitchFamily="18" charset="0"/>
        </a:defRPr>
      </a:lvl8pPr>
      <a:lvl9pPr marL="1828800" algn="l"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hlink"/>
        </a:buClr>
        <a:buSzPct val="75000"/>
        <a:buFont typeface="Wingdings" pitchFamily="2" charset="2"/>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hlink"/>
        </a:buClr>
        <a:buSzPct val="75000"/>
        <a:buFont typeface="Wingdings" pitchFamily="2" charset="2"/>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65000"/>
        <a:buChar char="•"/>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hlink"/>
        </a:buClr>
        <a:buSzPct val="65000"/>
        <a:buFont typeface="Monotype Sorts" pitchFamily="2" charset="2"/>
        <a:buChar char="ä"/>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9.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3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1.xml"/><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3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32.xml"/><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3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14350" y="2781300"/>
            <a:ext cx="8115300" cy="1143000"/>
          </a:xfrm>
        </p:spPr>
        <p:txBody>
          <a:bodyPr/>
          <a:lstStyle/>
          <a:p>
            <a:pPr>
              <a:defRPr/>
            </a:pPr>
            <a:r>
              <a:rPr lang="en-US"/>
              <a:t>Lesson 4: </a:t>
            </a:r>
            <a:r>
              <a:rPr lang="en-US" dirty="0"/>
              <a:t>ANSI/ANS standards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a:defRPr/>
            </a:pPr>
            <a:r>
              <a:rPr lang="en-US" dirty="0">
                <a:latin typeface="Arial" pitchFamily="34" charset="0"/>
                <a:cs typeface="Arial" pitchFamily="34" charset="0"/>
              </a:rPr>
              <a:t>ANS-8 standards (cont’d)</a:t>
            </a:r>
          </a:p>
        </p:txBody>
      </p:sp>
      <p:sp>
        <p:nvSpPr>
          <p:cNvPr id="121859" name="Rectangle 3"/>
          <p:cNvSpPr>
            <a:spLocks noGrp="1" noChangeArrowheads="1"/>
          </p:cNvSpPr>
          <p:nvPr>
            <p:ph type="body" idx="1"/>
          </p:nvPr>
        </p:nvSpPr>
        <p:spPr>
          <a:xfrm>
            <a:off x="342900" y="1314450"/>
            <a:ext cx="8458200" cy="5200650"/>
          </a:xfrm>
        </p:spPr>
        <p:txBody>
          <a:bodyPr/>
          <a:lstStyle/>
          <a:p>
            <a:pPr>
              <a:defRPr/>
            </a:pPr>
            <a:r>
              <a:rPr lang="en-US" dirty="0">
                <a:effectLst/>
                <a:latin typeface="Arial" pitchFamily="34" charset="0"/>
                <a:cs typeface="Arial" pitchFamily="34" charset="0"/>
              </a:rPr>
              <a:t>ANS-8.22: Nuclear Criticality Safety Based on Limiting and Controlling </a:t>
            </a:r>
            <a:r>
              <a:rPr lang="en-US" u="sng" dirty="0">
                <a:effectLst/>
                <a:latin typeface="Arial" pitchFamily="34" charset="0"/>
                <a:cs typeface="Arial" pitchFamily="34" charset="0"/>
              </a:rPr>
              <a:t>Moderators</a:t>
            </a:r>
            <a:r>
              <a:rPr lang="en-US" dirty="0">
                <a:effectLst/>
                <a:latin typeface="Arial" pitchFamily="34" charset="0"/>
                <a:cs typeface="Arial" pitchFamily="34" charset="0"/>
              </a:rPr>
              <a:t> </a:t>
            </a:r>
          </a:p>
          <a:p>
            <a:pPr>
              <a:defRPr/>
            </a:pPr>
            <a:r>
              <a:rPr lang="en-US" dirty="0">
                <a:effectLst/>
                <a:latin typeface="Arial" pitchFamily="34" charset="0"/>
                <a:cs typeface="Arial" pitchFamily="34" charset="0"/>
              </a:rPr>
              <a:t>ANS-8.23: Nuclear Criticality Accident </a:t>
            </a:r>
            <a:r>
              <a:rPr lang="en-US" u="sng" dirty="0">
                <a:effectLst/>
                <a:latin typeface="Arial" pitchFamily="34" charset="0"/>
                <a:cs typeface="Arial" pitchFamily="34" charset="0"/>
              </a:rPr>
              <a:t>Emergency Planning</a:t>
            </a:r>
            <a:r>
              <a:rPr lang="en-US" dirty="0">
                <a:effectLst/>
                <a:latin typeface="Arial" pitchFamily="34" charset="0"/>
                <a:cs typeface="Arial" pitchFamily="34" charset="0"/>
              </a:rPr>
              <a:t> and Response </a:t>
            </a:r>
          </a:p>
          <a:p>
            <a:pPr>
              <a:defRPr/>
            </a:pPr>
            <a:r>
              <a:rPr lang="en-US" dirty="0">
                <a:effectLst/>
                <a:latin typeface="Arial" pitchFamily="34" charset="0"/>
                <a:cs typeface="Arial" pitchFamily="34" charset="0"/>
              </a:rPr>
              <a:t>ANS-8.24: </a:t>
            </a:r>
            <a:r>
              <a:rPr lang="en-US" u="sng" dirty="0">
                <a:effectLst/>
                <a:latin typeface="Arial" pitchFamily="34" charset="0"/>
                <a:cs typeface="Arial" pitchFamily="34" charset="0"/>
              </a:rPr>
              <a:t>Validation</a:t>
            </a:r>
            <a:r>
              <a:rPr lang="en-US" dirty="0">
                <a:effectLst/>
                <a:latin typeface="Arial" pitchFamily="34" charset="0"/>
                <a:cs typeface="Arial" pitchFamily="34" charset="0"/>
              </a:rPr>
              <a:t> of Neutron Transport Methods for Nuclear Criticality Safety Calculations</a:t>
            </a:r>
          </a:p>
          <a:p>
            <a:pPr>
              <a:defRPr/>
            </a:pPr>
            <a:r>
              <a:rPr lang="en-US" b="1" i="1" dirty="0">
                <a:effectLst/>
                <a:latin typeface="Arial" pitchFamily="34" charset="0"/>
                <a:cs typeface="Arial" pitchFamily="34" charset="0"/>
              </a:rPr>
              <a:t>ANS-8.26 Criticality Safety Engineer Training and </a:t>
            </a:r>
            <a:r>
              <a:rPr lang="en-US" b="1" i="1" u="sng" dirty="0">
                <a:effectLst/>
                <a:latin typeface="Arial" pitchFamily="34" charset="0"/>
                <a:cs typeface="Arial" pitchFamily="34" charset="0"/>
              </a:rPr>
              <a:t>Qualification</a:t>
            </a:r>
            <a:r>
              <a:rPr lang="en-US" b="1" i="1" dirty="0">
                <a:effectLst/>
                <a:latin typeface="Arial" pitchFamily="34" charset="0"/>
                <a:cs typeface="Arial" pitchFamily="34" charset="0"/>
              </a:rPr>
              <a:t> Program</a:t>
            </a:r>
          </a:p>
          <a:p>
            <a:pPr>
              <a:defRPr/>
            </a:pPr>
            <a:r>
              <a:rPr lang="en-US" dirty="0">
                <a:effectLst/>
                <a:latin typeface="Arial" pitchFamily="34" charset="0"/>
                <a:cs typeface="Arial" pitchFamily="34" charset="0"/>
              </a:rPr>
              <a:t>ANS-8.27 </a:t>
            </a:r>
            <a:r>
              <a:rPr lang="en-US" u="sng" dirty="0">
                <a:effectLst/>
                <a:latin typeface="Arial" pitchFamily="34" charset="0"/>
                <a:cs typeface="Arial" pitchFamily="34" charset="0"/>
              </a:rPr>
              <a:t>Burnup</a:t>
            </a:r>
            <a:r>
              <a:rPr lang="en-US" dirty="0">
                <a:effectLst/>
                <a:latin typeface="Arial" pitchFamily="34" charset="0"/>
                <a:cs typeface="Arial" pitchFamily="34" charset="0"/>
              </a:rPr>
              <a:t> Credit for LWR Fuel</a:t>
            </a:r>
          </a:p>
          <a:p>
            <a:pPr>
              <a:defRPr/>
            </a:pPr>
            <a:endParaRPr lang="en-US" dirty="0">
              <a:effectLst/>
            </a:endParaRPr>
          </a:p>
          <a:p>
            <a:pPr>
              <a:defRPr/>
            </a:pPr>
            <a:endParaRPr lang="en-US" dirty="0">
              <a:effectLst/>
            </a:endParaRPr>
          </a:p>
          <a:p>
            <a:pPr>
              <a:defRPr/>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a:lnSpc>
                <a:spcPct val="90000"/>
              </a:lnSpc>
              <a:defRPr/>
            </a:pPr>
            <a:r>
              <a:rPr lang="en-US" sz="2400" b="1" i="1" dirty="0">
                <a:latin typeface="Arial" pitchFamily="34" charset="0"/>
                <a:cs typeface="Arial" pitchFamily="34" charset="0"/>
              </a:rPr>
              <a:t>ANS-8.1: Nuclear Criticality Safety in Operations with Fissionable Materials Outside Reactors</a:t>
            </a:r>
          </a:p>
        </p:txBody>
      </p:sp>
      <p:sp>
        <p:nvSpPr>
          <p:cNvPr id="113667" name="Rectangle 3"/>
          <p:cNvSpPr>
            <a:spLocks noGrp="1" noChangeArrowheads="1"/>
          </p:cNvSpPr>
          <p:nvPr>
            <p:ph type="body" idx="1"/>
          </p:nvPr>
        </p:nvSpPr>
        <p:spPr>
          <a:xfrm>
            <a:off x="685800" y="1600200"/>
            <a:ext cx="7772400" cy="4114800"/>
          </a:xfrm>
        </p:spPr>
        <p:txBody>
          <a:bodyPr/>
          <a:lstStyle/>
          <a:p>
            <a:pPr>
              <a:lnSpc>
                <a:spcPct val="90000"/>
              </a:lnSpc>
              <a:defRPr/>
            </a:pPr>
            <a:r>
              <a:rPr lang="en-US" dirty="0">
                <a:effectLst/>
                <a:latin typeface="Arial" pitchFamily="34" charset="0"/>
                <a:cs typeface="Arial" pitchFamily="34" charset="0"/>
              </a:rPr>
              <a:t>Granddaddy of them all</a:t>
            </a:r>
          </a:p>
          <a:p>
            <a:pPr lvl="1">
              <a:lnSpc>
                <a:spcPct val="90000"/>
              </a:lnSpc>
              <a:defRPr/>
            </a:pPr>
            <a:r>
              <a:rPr lang="en-US" sz="3200" dirty="0">
                <a:effectLst/>
                <a:latin typeface="Arial" pitchFamily="34" charset="0"/>
                <a:cs typeface="Arial" pitchFamily="34" charset="0"/>
              </a:rPr>
              <a:t>All others are just extensions of this one</a:t>
            </a:r>
          </a:p>
          <a:p>
            <a:pPr lvl="1">
              <a:lnSpc>
                <a:spcPct val="90000"/>
              </a:lnSpc>
              <a:defRPr/>
            </a:pPr>
            <a:r>
              <a:rPr lang="en-US" sz="3200" dirty="0">
                <a:effectLst/>
                <a:latin typeface="Arial" pitchFamily="34" charset="0"/>
                <a:cs typeface="Arial" pitchFamily="34" charset="0"/>
              </a:rPr>
              <a:t>Mixture of philosophy, rules, and data</a:t>
            </a:r>
          </a:p>
          <a:p>
            <a:pPr lvl="1">
              <a:lnSpc>
                <a:spcPct val="90000"/>
              </a:lnSpc>
              <a:defRPr/>
            </a:pPr>
            <a:r>
              <a:rPr lang="en-US" sz="3200" dirty="0">
                <a:effectLst/>
                <a:latin typeface="Arial" pitchFamily="34" charset="0"/>
                <a:cs typeface="Arial" pitchFamily="34" charset="0"/>
              </a:rPr>
              <a:t>So important we will give it special emphasis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a:defRPr/>
            </a:pPr>
            <a:r>
              <a:rPr lang="en-US" dirty="0">
                <a:latin typeface="Arial" pitchFamily="34" charset="0"/>
                <a:cs typeface="Arial" pitchFamily="34" charset="0"/>
              </a:rPr>
              <a:t>Structure of ANSI/ANS-8.1</a:t>
            </a:r>
          </a:p>
        </p:txBody>
      </p:sp>
      <p:sp>
        <p:nvSpPr>
          <p:cNvPr id="97283" name="Rectangle 3"/>
          <p:cNvSpPr>
            <a:spLocks noGrp="1" noChangeArrowheads="1"/>
          </p:cNvSpPr>
          <p:nvPr>
            <p:ph type="body" idx="1"/>
          </p:nvPr>
        </p:nvSpPr>
        <p:spPr>
          <a:xfrm>
            <a:off x="685800" y="1428750"/>
            <a:ext cx="7772400" cy="4114800"/>
          </a:xfrm>
        </p:spPr>
        <p:txBody>
          <a:bodyPr/>
          <a:lstStyle/>
          <a:p>
            <a:pPr marL="533400" indent="-533400">
              <a:lnSpc>
                <a:spcPct val="90000"/>
              </a:lnSpc>
              <a:buFont typeface="Wingdings" pitchFamily="2" charset="2"/>
              <a:buAutoNum type="arabicPeriod"/>
              <a:defRPr/>
            </a:pPr>
            <a:r>
              <a:rPr lang="en-US" dirty="0">
                <a:latin typeface="Arial" pitchFamily="34" charset="0"/>
                <a:cs typeface="Arial" pitchFamily="34" charset="0"/>
              </a:rPr>
              <a:t>Introduction: Paragraph of basic need</a:t>
            </a:r>
          </a:p>
          <a:p>
            <a:pPr marL="533400" indent="-533400">
              <a:lnSpc>
                <a:spcPct val="90000"/>
              </a:lnSpc>
              <a:buFont typeface="Wingdings" pitchFamily="2" charset="2"/>
              <a:buAutoNum type="arabicPeriod"/>
              <a:defRPr/>
            </a:pPr>
            <a:r>
              <a:rPr lang="en-US" dirty="0">
                <a:latin typeface="Arial" pitchFamily="34" charset="0"/>
                <a:cs typeface="Arial" pitchFamily="34" charset="0"/>
              </a:rPr>
              <a:t>Scope: What it is used for, NOT used for</a:t>
            </a:r>
          </a:p>
          <a:p>
            <a:pPr marL="533400" indent="-533400">
              <a:lnSpc>
                <a:spcPct val="90000"/>
              </a:lnSpc>
              <a:buFont typeface="Wingdings" pitchFamily="2" charset="2"/>
              <a:buAutoNum type="arabicPeriod"/>
              <a:defRPr/>
            </a:pPr>
            <a:r>
              <a:rPr lang="en-US" dirty="0">
                <a:latin typeface="Arial" pitchFamily="34" charset="0"/>
                <a:cs typeface="Arial" pitchFamily="34" charset="0"/>
              </a:rPr>
              <a:t>Definitions:</a:t>
            </a:r>
          </a:p>
          <a:p>
            <a:pPr marL="914400" lvl="1" indent="-457200">
              <a:lnSpc>
                <a:spcPct val="90000"/>
              </a:lnSpc>
              <a:defRPr/>
            </a:pPr>
            <a:r>
              <a:rPr lang="en-US" dirty="0">
                <a:latin typeface="Arial" pitchFamily="34" charset="0"/>
                <a:cs typeface="Arial" pitchFamily="34" charset="0"/>
              </a:rPr>
              <a:t>Limitations</a:t>
            </a:r>
          </a:p>
          <a:p>
            <a:pPr marL="914400" lvl="1" indent="-457200">
              <a:lnSpc>
                <a:spcPct val="90000"/>
              </a:lnSpc>
              <a:defRPr/>
            </a:pPr>
            <a:r>
              <a:rPr lang="en-US" dirty="0">
                <a:latin typeface="Arial" pitchFamily="34" charset="0"/>
                <a:cs typeface="Arial" pitchFamily="34" charset="0"/>
              </a:rPr>
              <a:t>Shall, should, may</a:t>
            </a:r>
          </a:p>
          <a:p>
            <a:pPr marL="914400" lvl="1" indent="-457200">
              <a:lnSpc>
                <a:spcPct val="90000"/>
              </a:lnSpc>
              <a:defRPr/>
            </a:pPr>
            <a:r>
              <a:rPr lang="en-US" dirty="0">
                <a:latin typeface="Arial" pitchFamily="34" charset="0"/>
                <a:cs typeface="Arial" pitchFamily="34" charset="0"/>
              </a:rPr>
              <a:t>Glossary of terms</a:t>
            </a:r>
          </a:p>
          <a:p>
            <a:pPr marL="1295400" lvl="2" indent="-381000">
              <a:lnSpc>
                <a:spcPct val="90000"/>
              </a:lnSpc>
              <a:defRPr/>
            </a:pPr>
            <a:r>
              <a:rPr lang="en-US" sz="2800" dirty="0">
                <a:latin typeface="Arial" pitchFamily="34" charset="0"/>
                <a:cs typeface="Arial" pitchFamily="34" charset="0"/>
              </a:rPr>
              <a:t>Area of applicability</a:t>
            </a:r>
          </a:p>
          <a:p>
            <a:pPr marL="1295400" lvl="2" indent="-381000">
              <a:lnSpc>
                <a:spcPct val="90000"/>
              </a:lnSpc>
              <a:defRPr/>
            </a:pPr>
            <a:r>
              <a:rPr lang="en-US" sz="2800" dirty="0">
                <a:latin typeface="Arial" pitchFamily="34" charset="0"/>
                <a:cs typeface="Arial" pitchFamily="34" charset="0"/>
              </a:rPr>
              <a:t>Areal density</a:t>
            </a:r>
          </a:p>
          <a:p>
            <a:pPr marL="1295400" lvl="2" indent="-381000">
              <a:lnSpc>
                <a:spcPct val="90000"/>
              </a:lnSpc>
              <a:defRPr/>
            </a:pPr>
            <a:r>
              <a:rPr lang="en-US" sz="2800" dirty="0">
                <a:latin typeface="Arial" pitchFamily="34" charset="0"/>
                <a:cs typeface="Arial" pitchFamily="34" charset="0"/>
              </a:rPr>
              <a:t>Bias</a:t>
            </a:r>
          </a:p>
          <a:p>
            <a:pPr marL="1295400" lvl="2" indent="-381000">
              <a:lnSpc>
                <a:spcPct val="90000"/>
              </a:lnSpc>
              <a:defRPr/>
            </a:pPr>
            <a:r>
              <a:rPr lang="en-US" sz="2800" dirty="0" err="1">
                <a:latin typeface="Arial" pitchFamily="34" charset="0"/>
                <a:cs typeface="Arial" pitchFamily="34" charset="0"/>
              </a:rPr>
              <a:t>Calculational</a:t>
            </a:r>
            <a:r>
              <a:rPr lang="en-US" sz="2800" dirty="0">
                <a:latin typeface="Arial" pitchFamily="34" charset="0"/>
                <a:cs typeface="Arial" pitchFamily="34" charset="0"/>
              </a:rPr>
              <a:t> method</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p:txBody>
          <a:bodyPr/>
          <a:lstStyle/>
          <a:p>
            <a:pPr>
              <a:defRPr/>
            </a:pPr>
            <a:r>
              <a:rPr lang="en-US" dirty="0">
                <a:latin typeface="Arial" pitchFamily="34" charset="0"/>
                <a:cs typeface="Arial" pitchFamily="34" charset="0"/>
              </a:rPr>
              <a:t>Structure of ANSI/ANS-8.1</a:t>
            </a:r>
          </a:p>
        </p:txBody>
      </p:sp>
      <p:sp>
        <p:nvSpPr>
          <p:cNvPr id="99331" name="Rectangle 3"/>
          <p:cNvSpPr>
            <a:spLocks noGrp="1" noChangeArrowheads="1"/>
          </p:cNvSpPr>
          <p:nvPr>
            <p:ph type="body" idx="1"/>
          </p:nvPr>
        </p:nvSpPr>
        <p:spPr>
          <a:xfrm>
            <a:off x="685800" y="1371600"/>
            <a:ext cx="7772400" cy="4114800"/>
          </a:xfrm>
        </p:spPr>
        <p:txBody>
          <a:bodyPr/>
          <a:lstStyle/>
          <a:p>
            <a:pPr marL="533400" indent="-533400">
              <a:lnSpc>
                <a:spcPct val="90000"/>
              </a:lnSpc>
              <a:buFont typeface="Wingdings" pitchFamily="2" charset="2"/>
              <a:buAutoNum type="arabicPeriod" startAt="4"/>
              <a:defRPr/>
            </a:pPr>
            <a:r>
              <a:rPr lang="en-US" dirty="0"/>
              <a:t>Nuclear Criticality Safety Practices </a:t>
            </a:r>
          </a:p>
          <a:p>
            <a:pPr marL="914400" lvl="1" indent="-457200">
              <a:lnSpc>
                <a:spcPct val="90000"/>
              </a:lnSpc>
              <a:defRPr/>
            </a:pPr>
            <a:r>
              <a:rPr lang="en-US" dirty="0"/>
              <a:t>Administrative practices</a:t>
            </a:r>
          </a:p>
          <a:p>
            <a:pPr marL="914400" lvl="1" indent="-457200">
              <a:lnSpc>
                <a:spcPct val="90000"/>
              </a:lnSpc>
              <a:defRPr/>
            </a:pPr>
            <a:r>
              <a:rPr lang="en-US" dirty="0"/>
              <a:t>Technical practices</a:t>
            </a:r>
          </a:p>
          <a:p>
            <a:pPr marL="914400" lvl="1" indent="-457200">
              <a:lnSpc>
                <a:spcPct val="90000"/>
              </a:lnSpc>
              <a:defRPr/>
            </a:pPr>
            <a:r>
              <a:rPr lang="en-US" dirty="0"/>
              <a:t>Validation of a </a:t>
            </a:r>
            <a:r>
              <a:rPr lang="en-US" dirty="0" err="1"/>
              <a:t>calculational</a:t>
            </a:r>
            <a:r>
              <a:rPr lang="en-US" dirty="0"/>
              <a:t> method</a:t>
            </a:r>
          </a:p>
          <a:p>
            <a:pPr marL="533400" indent="-533400">
              <a:lnSpc>
                <a:spcPct val="90000"/>
              </a:lnSpc>
              <a:buFont typeface="Wingdings" pitchFamily="2" charset="2"/>
              <a:buAutoNum type="arabicPeriod" startAt="5"/>
              <a:defRPr/>
            </a:pPr>
            <a:r>
              <a:rPr lang="en-US" dirty="0"/>
              <a:t>Single-parameter limits for fissile nuclides</a:t>
            </a:r>
          </a:p>
          <a:p>
            <a:pPr marL="914400" lvl="1" indent="-457200">
              <a:lnSpc>
                <a:spcPct val="90000"/>
              </a:lnSpc>
              <a:defRPr/>
            </a:pPr>
            <a:r>
              <a:rPr lang="en-US" dirty="0"/>
              <a:t>Uniform aqueous solutions</a:t>
            </a:r>
          </a:p>
          <a:p>
            <a:pPr marL="914400" lvl="1" indent="-457200">
              <a:lnSpc>
                <a:spcPct val="90000"/>
              </a:lnSpc>
              <a:defRPr/>
            </a:pPr>
            <a:r>
              <a:rPr lang="en-US" dirty="0"/>
              <a:t>Aqueous mixtures</a:t>
            </a:r>
          </a:p>
          <a:p>
            <a:pPr marL="914400" lvl="1" indent="-457200">
              <a:lnSpc>
                <a:spcPct val="90000"/>
              </a:lnSpc>
              <a:defRPr/>
            </a:pPr>
            <a:r>
              <a:rPr lang="en-US" dirty="0"/>
              <a:t>Metallic units</a:t>
            </a:r>
          </a:p>
          <a:p>
            <a:pPr marL="914400" lvl="1" indent="-457200">
              <a:lnSpc>
                <a:spcPct val="90000"/>
              </a:lnSpc>
              <a:defRPr/>
            </a:pPr>
            <a:r>
              <a:rPr lang="en-US" dirty="0"/>
              <a:t>Oxides</a:t>
            </a:r>
          </a:p>
          <a:p>
            <a:pPr marL="533400" indent="-533400">
              <a:lnSpc>
                <a:spcPct val="90000"/>
              </a:lnSpc>
              <a:buFont typeface="Wingdings" pitchFamily="2" charset="2"/>
              <a:buAutoNum type="arabicPeriod" startAt="5"/>
              <a:defRPr/>
            </a:pPr>
            <a:r>
              <a:rPr lang="en-US" dirty="0" err="1"/>
              <a:t>Multiparameter</a:t>
            </a:r>
            <a:r>
              <a:rPr lang="en-US" dirty="0"/>
              <a:t> control</a:t>
            </a:r>
          </a:p>
          <a:p>
            <a:pPr marL="533400" indent="-533400">
              <a:lnSpc>
                <a:spcPct val="90000"/>
              </a:lnSpc>
              <a:buFont typeface="Wingdings" pitchFamily="2" charset="2"/>
              <a:buAutoNum type="arabicPeriod" startAt="5"/>
              <a:defRPr/>
            </a:pPr>
            <a:r>
              <a:rPr lang="en-US" dirty="0"/>
              <a:t>References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p:txBody>
          <a:bodyPr/>
          <a:lstStyle/>
          <a:p>
            <a:pPr>
              <a:defRPr/>
            </a:pPr>
            <a:r>
              <a:rPr lang="en-US" sz="4000" dirty="0">
                <a:latin typeface="Arial" pitchFamily="34" charset="0"/>
                <a:cs typeface="Arial" pitchFamily="34" charset="0"/>
              </a:rPr>
              <a:t>Principles from ANSI/ANS-8.1</a:t>
            </a:r>
          </a:p>
        </p:txBody>
      </p:sp>
      <p:sp>
        <p:nvSpPr>
          <p:cNvPr id="101379" name="Rectangle 3"/>
          <p:cNvSpPr>
            <a:spLocks noGrp="1" noChangeArrowheads="1"/>
          </p:cNvSpPr>
          <p:nvPr>
            <p:ph type="body" idx="1"/>
          </p:nvPr>
        </p:nvSpPr>
        <p:spPr>
          <a:xfrm>
            <a:off x="558800" y="1371600"/>
            <a:ext cx="7772400" cy="4114800"/>
          </a:xfrm>
        </p:spPr>
        <p:txBody>
          <a:bodyPr/>
          <a:lstStyle/>
          <a:p>
            <a:pPr>
              <a:lnSpc>
                <a:spcPct val="90000"/>
              </a:lnSpc>
              <a:defRPr/>
            </a:pPr>
            <a:r>
              <a:rPr lang="en-US" sz="2800" dirty="0">
                <a:latin typeface="Arial" pitchFamily="34" charset="0"/>
                <a:cs typeface="Arial" pitchFamily="34" charset="0"/>
              </a:rPr>
              <a:t>Applicable to operations with fissionable material outside nuclear reactors [1]</a:t>
            </a:r>
          </a:p>
          <a:p>
            <a:pPr>
              <a:lnSpc>
                <a:spcPct val="90000"/>
              </a:lnSpc>
              <a:defRPr/>
            </a:pPr>
            <a:r>
              <a:rPr lang="en-US" sz="2800" dirty="0">
                <a:latin typeface="Arial" pitchFamily="34" charset="0"/>
                <a:cs typeface="Arial" pitchFamily="34" charset="0"/>
              </a:rPr>
              <a:t>“Shall” vs. “Should” vs. “May” [3.2]</a:t>
            </a:r>
          </a:p>
          <a:p>
            <a:pPr>
              <a:lnSpc>
                <a:spcPct val="90000"/>
              </a:lnSpc>
              <a:defRPr/>
            </a:pPr>
            <a:r>
              <a:rPr lang="en-US" sz="2800" dirty="0">
                <a:latin typeface="Arial" pitchFamily="34" charset="0"/>
                <a:cs typeface="Arial" pitchFamily="34" charset="0"/>
              </a:rPr>
              <a:t>Need for analysis: “Before a new operation with fissionable material is begun, or before an existing operation is changed, it shall be determined that the entire process will be subcritical under both normal and credible abnormal conditions” [4.1.2]</a:t>
            </a:r>
          </a:p>
          <a:p>
            <a:pPr>
              <a:lnSpc>
                <a:spcPct val="90000"/>
              </a:lnSpc>
              <a:defRPr/>
            </a:pPr>
            <a:r>
              <a:rPr lang="en-US" sz="2800" dirty="0">
                <a:latin typeface="Arial" pitchFamily="34" charset="0"/>
                <a:cs typeface="Arial" pitchFamily="34" charset="0"/>
              </a:rPr>
              <a:t>“Nuclear criticality safety is achieved by controlling one or more parameters of the system within subcritical limits and by allowances for process contingencies.” [4.2]</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pPr>
              <a:defRPr/>
            </a:pPr>
            <a:r>
              <a:rPr lang="en-US" sz="4000" dirty="0">
                <a:latin typeface="Arial" pitchFamily="34" charset="0"/>
                <a:cs typeface="Arial" pitchFamily="34" charset="0"/>
              </a:rPr>
              <a:t>ANSI/ANS-8.1 (cont’d)</a:t>
            </a:r>
          </a:p>
        </p:txBody>
      </p:sp>
      <p:sp>
        <p:nvSpPr>
          <p:cNvPr id="103427" name="Rectangle 3"/>
          <p:cNvSpPr>
            <a:spLocks noGrp="1" noChangeArrowheads="1"/>
          </p:cNvSpPr>
          <p:nvPr>
            <p:ph type="body" idx="1"/>
          </p:nvPr>
        </p:nvSpPr>
        <p:spPr>
          <a:xfrm>
            <a:off x="571500" y="1282700"/>
            <a:ext cx="7772400" cy="4114800"/>
          </a:xfrm>
        </p:spPr>
        <p:txBody>
          <a:bodyPr/>
          <a:lstStyle/>
          <a:p>
            <a:pPr>
              <a:lnSpc>
                <a:spcPct val="90000"/>
              </a:lnSpc>
              <a:defRPr/>
            </a:pPr>
            <a:r>
              <a:rPr lang="en-US" sz="2800" dirty="0">
                <a:latin typeface="Arial" pitchFamily="34" charset="0"/>
                <a:cs typeface="Arial" pitchFamily="34" charset="0"/>
              </a:rPr>
              <a:t>“All controlled parameters and their limits shall be specified” [4.2.1]</a:t>
            </a:r>
          </a:p>
          <a:p>
            <a:pPr>
              <a:lnSpc>
                <a:spcPct val="90000"/>
              </a:lnSpc>
              <a:defRPr/>
            </a:pPr>
            <a:r>
              <a:rPr lang="en-US" sz="2800" dirty="0">
                <a:latin typeface="Arial" pitchFamily="34" charset="0"/>
                <a:cs typeface="Arial" pitchFamily="34" charset="0"/>
              </a:rPr>
              <a:t>“Double contingency principle. Process designs should incorporate sufficient factors of safety to require at least two unlikely, independent, and concurrent changes in process conditions before a criticality accident is possible.” [4.2.2]</a:t>
            </a:r>
          </a:p>
          <a:p>
            <a:pPr lvl="1">
              <a:lnSpc>
                <a:spcPct val="90000"/>
              </a:lnSpc>
              <a:defRPr/>
            </a:pPr>
            <a:r>
              <a:rPr lang="en-US" sz="2400" dirty="0">
                <a:latin typeface="Arial" pitchFamily="34" charset="0"/>
                <a:cs typeface="Arial" pitchFamily="34" charset="0"/>
              </a:rPr>
              <a:t>No single mishap - regardless of probability - can result in criticality</a:t>
            </a:r>
          </a:p>
          <a:p>
            <a:pPr lvl="1">
              <a:lnSpc>
                <a:spcPct val="90000"/>
              </a:lnSpc>
              <a:defRPr/>
            </a:pPr>
            <a:r>
              <a:rPr lang="en-US" sz="2400" dirty="0">
                <a:latin typeface="Arial" pitchFamily="34" charset="0"/>
                <a:cs typeface="Arial" pitchFamily="34" charset="0"/>
              </a:rPr>
              <a:t>Criticality requires two unlikely, independent, concurrent changes [flooding, number]</a:t>
            </a:r>
          </a:p>
          <a:p>
            <a:pPr lvl="1">
              <a:lnSpc>
                <a:spcPct val="90000"/>
              </a:lnSpc>
              <a:defRPr/>
            </a:pPr>
            <a:r>
              <a:rPr lang="en-US" sz="2400" dirty="0">
                <a:latin typeface="Arial" pitchFamily="34" charset="0"/>
                <a:cs typeface="Arial" pitchFamily="34" charset="0"/>
              </a:rPr>
              <a:t>Requires common sense regarding “unlikely” [1 in 100 years].  Site specific</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p:nvPr>
        </p:nvSpPr>
        <p:spPr/>
        <p:txBody>
          <a:bodyPr/>
          <a:lstStyle/>
          <a:p>
            <a:pPr>
              <a:defRPr/>
            </a:pPr>
            <a:r>
              <a:rPr lang="en-US" sz="4000" dirty="0">
                <a:latin typeface="Arial" pitchFamily="34" charset="0"/>
                <a:cs typeface="Arial" pitchFamily="34" charset="0"/>
              </a:rPr>
              <a:t>ANSI/ANS-8.1 (cont’d)</a:t>
            </a:r>
          </a:p>
        </p:txBody>
      </p:sp>
      <p:sp>
        <p:nvSpPr>
          <p:cNvPr id="105475" name="Rectangle 3"/>
          <p:cNvSpPr>
            <a:spLocks noGrp="1" noChangeArrowheads="1"/>
          </p:cNvSpPr>
          <p:nvPr>
            <p:ph type="body" idx="1"/>
          </p:nvPr>
        </p:nvSpPr>
        <p:spPr>
          <a:xfrm>
            <a:off x="628650" y="1695450"/>
            <a:ext cx="7772400" cy="4114800"/>
          </a:xfrm>
        </p:spPr>
        <p:txBody>
          <a:bodyPr/>
          <a:lstStyle/>
          <a:p>
            <a:pPr>
              <a:lnSpc>
                <a:spcPct val="90000"/>
              </a:lnSpc>
              <a:defRPr/>
            </a:pPr>
            <a:r>
              <a:rPr lang="en-US" sz="2800" dirty="0">
                <a:latin typeface="Arial" pitchFamily="34" charset="0"/>
                <a:cs typeface="Arial" pitchFamily="34" charset="0"/>
              </a:rPr>
              <a:t>Preference order [4.2.3 &amp; 4.2.4]</a:t>
            </a:r>
          </a:p>
          <a:p>
            <a:pPr lvl="1">
              <a:lnSpc>
                <a:spcPct val="90000"/>
              </a:lnSpc>
              <a:defRPr/>
            </a:pPr>
            <a:r>
              <a:rPr lang="en-US" sz="2400" dirty="0">
                <a:latin typeface="Arial" pitchFamily="34" charset="0"/>
                <a:cs typeface="Arial" pitchFamily="34" charset="0"/>
              </a:rPr>
              <a:t>Geometry</a:t>
            </a:r>
          </a:p>
          <a:p>
            <a:pPr lvl="1">
              <a:lnSpc>
                <a:spcPct val="90000"/>
              </a:lnSpc>
              <a:defRPr/>
            </a:pPr>
            <a:r>
              <a:rPr lang="en-US" sz="2400" dirty="0">
                <a:latin typeface="Arial" pitchFamily="34" charset="0"/>
                <a:cs typeface="Arial" pitchFamily="34" charset="0"/>
              </a:rPr>
              <a:t>Neutron absorber [credit taken]</a:t>
            </a:r>
          </a:p>
          <a:p>
            <a:pPr lvl="1">
              <a:lnSpc>
                <a:spcPct val="90000"/>
              </a:lnSpc>
              <a:defRPr/>
            </a:pPr>
            <a:r>
              <a:rPr lang="en-US" sz="2400" dirty="0">
                <a:latin typeface="Arial" pitchFamily="34" charset="0"/>
                <a:cs typeface="Arial" pitchFamily="34" charset="0"/>
              </a:rPr>
              <a:t>Administrative (procedural)</a:t>
            </a:r>
          </a:p>
          <a:p>
            <a:pPr>
              <a:lnSpc>
                <a:spcPct val="90000"/>
              </a:lnSpc>
              <a:defRPr/>
            </a:pPr>
            <a:r>
              <a:rPr lang="en-US" sz="2800" dirty="0">
                <a:latin typeface="Arial" pitchFamily="34" charset="0"/>
                <a:cs typeface="Arial" pitchFamily="34" charset="0"/>
              </a:rPr>
              <a:t>Subcritical limit [3.3 &amp; 4.2.5]</a:t>
            </a:r>
          </a:p>
          <a:p>
            <a:pPr lvl="1">
              <a:lnSpc>
                <a:spcPct val="90000"/>
              </a:lnSpc>
              <a:defRPr/>
            </a:pPr>
            <a:r>
              <a:rPr lang="en-US" sz="2400" dirty="0">
                <a:latin typeface="Arial" pitchFamily="34" charset="0"/>
                <a:cs typeface="Arial" pitchFamily="34" charset="0"/>
              </a:rPr>
              <a:t>“Limiting value assigned to a controlled parameter under specified conditions”: single-parameter vs. multi-parameter</a:t>
            </a:r>
          </a:p>
          <a:p>
            <a:pPr lvl="1">
              <a:lnSpc>
                <a:spcPct val="90000"/>
              </a:lnSpc>
              <a:defRPr/>
            </a:pPr>
            <a:r>
              <a:rPr lang="en-US" sz="2400" dirty="0">
                <a:latin typeface="Arial" pitchFamily="34" charset="0"/>
                <a:cs typeface="Arial" pitchFamily="34" charset="0"/>
              </a:rPr>
              <a:t>Assures that </a:t>
            </a:r>
            <a:r>
              <a:rPr lang="en-US" sz="2400" dirty="0" err="1">
                <a:latin typeface="Arial" pitchFamily="34" charset="0"/>
                <a:cs typeface="Arial" pitchFamily="34" charset="0"/>
              </a:rPr>
              <a:t>subcriticality</a:t>
            </a:r>
            <a:r>
              <a:rPr lang="en-US" sz="2400" dirty="0">
                <a:latin typeface="Arial" pitchFamily="34" charset="0"/>
                <a:cs typeface="Arial" pitchFamily="34" charset="0"/>
              </a:rPr>
              <a:t> maintained</a:t>
            </a:r>
          </a:p>
          <a:p>
            <a:pPr lvl="1">
              <a:lnSpc>
                <a:spcPct val="90000"/>
              </a:lnSpc>
              <a:defRPr/>
            </a:pPr>
            <a:r>
              <a:rPr lang="en-US" sz="2400" dirty="0">
                <a:latin typeface="Arial" pitchFamily="34" charset="0"/>
                <a:cs typeface="Arial" pitchFamily="34" charset="0"/>
              </a:rPr>
              <a:t>“Subcritical limits shall be established on bases derived from experiments, with adequate allowance for uncertainties in the data.”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p:txBody>
          <a:bodyPr/>
          <a:lstStyle/>
          <a:p>
            <a:pPr>
              <a:defRPr/>
            </a:pPr>
            <a:r>
              <a:rPr lang="en-US" sz="4000"/>
              <a:t>ANSI/ANS-8.1 (cont’d)</a:t>
            </a:r>
          </a:p>
        </p:txBody>
      </p:sp>
      <p:sp>
        <p:nvSpPr>
          <p:cNvPr id="107523" name="Rectangle 3"/>
          <p:cNvSpPr>
            <a:spLocks noGrp="1" noChangeArrowheads="1"/>
          </p:cNvSpPr>
          <p:nvPr>
            <p:ph type="body" idx="1"/>
          </p:nvPr>
        </p:nvSpPr>
        <p:spPr>
          <a:xfrm>
            <a:off x="514350" y="1250950"/>
            <a:ext cx="7772400" cy="4114800"/>
          </a:xfrm>
        </p:spPr>
        <p:txBody>
          <a:bodyPr/>
          <a:lstStyle/>
          <a:p>
            <a:pPr>
              <a:lnSpc>
                <a:spcPct val="90000"/>
              </a:lnSpc>
              <a:defRPr/>
            </a:pPr>
            <a:r>
              <a:rPr lang="en-US" sz="2400" dirty="0">
                <a:latin typeface="Arial" pitchFamily="34" charset="0"/>
                <a:cs typeface="Arial" pitchFamily="34" charset="0"/>
              </a:rPr>
              <a:t>Validation of methods (and data)</a:t>
            </a:r>
          </a:p>
          <a:p>
            <a:pPr lvl="1">
              <a:lnSpc>
                <a:spcPct val="90000"/>
              </a:lnSpc>
              <a:defRPr/>
            </a:pPr>
            <a:r>
              <a:rPr lang="en-US" sz="2400" dirty="0">
                <a:latin typeface="Arial" pitchFamily="34" charset="0"/>
                <a:cs typeface="Arial" pitchFamily="34" charset="0"/>
              </a:rPr>
              <a:t>Establishment of bias: “Bias shall be established by correlating the results of critical and exponential experiments with results obtained for these same systems by the </a:t>
            </a:r>
            <a:r>
              <a:rPr lang="en-US" sz="2400" dirty="0" err="1">
                <a:latin typeface="Arial" pitchFamily="34" charset="0"/>
                <a:cs typeface="Arial" pitchFamily="34" charset="0"/>
              </a:rPr>
              <a:t>calculational</a:t>
            </a:r>
            <a:r>
              <a:rPr lang="en-US" sz="2400" dirty="0">
                <a:latin typeface="Arial" pitchFamily="34" charset="0"/>
                <a:cs typeface="Arial" pitchFamily="34" charset="0"/>
              </a:rPr>
              <a:t> method being validated.” [4.3.1]</a:t>
            </a:r>
          </a:p>
          <a:p>
            <a:pPr lvl="1">
              <a:lnSpc>
                <a:spcPct val="90000"/>
              </a:lnSpc>
              <a:defRPr/>
            </a:pPr>
            <a:r>
              <a:rPr lang="en-US" sz="2400" dirty="0">
                <a:latin typeface="Arial" pitchFamily="34" charset="0"/>
                <a:cs typeface="Arial" pitchFamily="34" charset="0"/>
              </a:rPr>
              <a:t>Bias uncertainties: “The uncertainty in the bias shall contain allowances for uncertainties in the experimental conditions, for lack of accuracy and precision in the </a:t>
            </a:r>
            <a:r>
              <a:rPr lang="en-US" sz="2400" dirty="0" err="1">
                <a:latin typeface="Arial" pitchFamily="34" charset="0"/>
                <a:cs typeface="Arial" pitchFamily="34" charset="0"/>
              </a:rPr>
              <a:t>calculational</a:t>
            </a:r>
            <a:r>
              <a:rPr lang="en-US" sz="2400" dirty="0">
                <a:latin typeface="Arial" pitchFamily="34" charset="0"/>
                <a:cs typeface="Arial" pitchFamily="34" charset="0"/>
              </a:rPr>
              <a:t> method and for extension of the area (or areas) of applicability.” [4.3.3]</a:t>
            </a:r>
          </a:p>
          <a:p>
            <a:pPr>
              <a:lnSpc>
                <a:spcPct val="90000"/>
              </a:lnSpc>
              <a:defRPr/>
            </a:pPr>
            <a:r>
              <a:rPr lang="en-US" sz="2400" dirty="0">
                <a:latin typeface="Arial" pitchFamily="34" charset="0"/>
                <a:cs typeface="Arial" pitchFamily="34" charset="0"/>
              </a:rPr>
              <a:t>Verification: “If the method involves a computer program, checks shall be performed to confirm that the mathematical operations are performed as intended.” [4.3.4]</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a:defRPr/>
            </a:pPr>
            <a:r>
              <a:rPr lang="en-US" dirty="0">
                <a:latin typeface="Arial" pitchFamily="34" charset="0"/>
                <a:cs typeface="Arial" pitchFamily="34" charset="0"/>
              </a:rPr>
              <a:t>Administrative practices</a:t>
            </a:r>
          </a:p>
        </p:txBody>
      </p:sp>
      <p:sp>
        <p:nvSpPr>
          <p:cNvPr id="109571" name="Rectangle 3"/>
          <p:cNvSpPr>
            <a:spLocks noGrp="1" noChangeArrowheads="1"/>
          </p:cNvSpPr>
          <p:nvPr>
            <p:ph type="body" idx="1"/>
          </p:nvPr>
        </p:nvSpPr>
        <p:spPr>
          <a:xfrm>
            <a:off x="685800" y="1524000"/>
            <a:ext cx="7772400" cy="4114800"/>
          </a:xfrm>
        </p:spPr>
        <p:txBody>
          <a:bodyPr/>
          <a:lstStyle/>
          <a:p>
            <a:pPr>
              <a:lnSpc>
                <a:spcPct val="90000"/>
              </a:lnSpc>
              <a:defRPr/>
            </a:pPr>
            <a:r>
              <a:rPr lang="en-US" sz="2800" dirty="0">
                <a:latin typeface="Arial" pitchFamily="34" charset="0"/>
                <a:cs typeface="Arial" pitchFamily="34" charset="0"/>
              </a:rPr>
              <a:t>Safety responsibility and criteria established by management</a:t>
            </a:r>
          </a:p>
          <a:p>
            <a:pPr>
              <a:lnSpc>
                <a:spcPct val="90000"/>
              </a:lnSpc>
              <a:defRPr/>
            </a:pPr>
            <a:r>
              <a:rPr lang="en-US" sz="2800" dirty="0">
                <a:latin typeface="Arial" pitchFamily="34" charset="0"/>
                <a:cs typeface="Arial" pitchFamily="34" charset="0"/>
              </a:rPr>
              <a:t>Process analysis including effects of credible abnormal conditions</a:t>
            </a:r>
          </a:p>
          <a:p>
            <a:pPr>
              <a:lnSpc>
                <a:spcPct val="90000"/>
              </a:lnSpc>
              <a:defRPr/>
            </a:pPr>
            <a:r>
              <a:rPr lang="en-US" sz="2800" dirty="0">
                <a:latin typeface="Arial" pitchFamily="34" charset="0"/>
                <a:cs typeface="Arial" pitchFamily="34" charset="0"/>
              </a:rPr>
              <a:t>Written procedure</a:t>
            </a:r>
          </a:p>
          <a:p>
            <a:pPr>
              <a:lnSpc>
                <a:spcPct val="90000"/>
              </a:lnSpc>
              <a:defRPr/>
            </a:pPr>
            <a:r>
              <a:rPr lang="en-US" sz="2800" dirty="0">
                <a:latin typeface="Arial" pitchFamily="34" charset="0"/>
                <a:cs typeface="Arial" pitchFamily="34" charset="0"/>
              </a:rPr>
              <a:t>Controlled movement of material</a:t>
            </a:r>
          </a:p>
          <a:p>
            <a:pPr>
              <a:lnSpc>
                <a:spcPct val="90000"/>
              </a:lnSpc>
              <a:defRPr/>
            </a:pPr>
            <a:r>
              <a:rPr lang="en-US" sz="2800" dirty="0">
                <a:latin typeface="Arial" pitchFamily="34" charset="0"/>
                <a:cs typeface="Arial" pitchFamily="34" charset="0"/>
              </a:rPr>
              <a:t>Prompt reporting</a:t>
            </a:r>
          </a:p>
          <a:p>
            <a:pPr>
              <a:lnSpc>
                <a:spcPct val="90000"/>
              </a:lnSpc>
              <a:defRPr/>
            </a:pPr>
            <a:r>
              <a:rPr lang="en-US" sz="2800" dirty="0">
                <a:latin typeface="Arial" pitchFamily="34" charset="0"/>
                <a:cs typeface="Arial" pitchFamily="34" charset="0"/>
              </a:rPr>
              <a:t>Frequent independent operational reviews</a:t>
            </a:r>
          </a:p>
          <a:p>
            <a:pPr>
              <a:lnSpc>
                <a:spcPct val="90000"/>
              </a:lnSpc>
              <a:defRPr/>
            </a:pPr>
            <a:r>
              <a:rPr lang="en-US" sz="2800" dirty="0">
                <a:latin typeface="Arial" pitchFamily="34" charset="0"/>
                <a:cs typeface="Arial" pitchFamily="34" charset="0"/>
              </a:rPr>
              <a:t>Emergency procedures/training</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a:defRPr/>
            </a:pPr>
            <a:r>
              <a:rPr lang="en-US" sz="3200" dirty="0">
                <a:latin typeface="Arial" pitchFamily="34" charset="0"/>
                <a:cs typeface="Arial" pitchFamily="34" charset="0"/>
              </a:rPr>
              <a:t>Single and multiple-parameter limits</a:t>
            </a:r>
          </a:p>
        </p:txBody>
      </p:sp>
      <p:sp>
        <p:nvSpPr>
          <p:cNvPr id="111619" name="Rectangle 3"/>
          <p:cNvSpPr>
            <a:spLocks noGrp="1" noChangeArrowheads="1"/>
          </p:cNvSpPr>
          <p:nvPr>
            <p:ph type="body" idx="1"/>
          </p:nvPr>
        </p:nvSpPr>
        <p:spPr>
          <a:xfrm>
            <a:off x="685800" y="1524000"/>
            <a:ext cx="7772400" cy="4114800"/>
          </a:xfrm>
        </p:spPr>
        <p:txBody>
          <a:bodyPr/>
          <a:lstStyle/>
          <a:p>
            <a:pPr>
              <a:lnSpc>
                <a:spcPct val="90000"/>
              </a:lnSpc>
              <a:defRPr/>
            </a:pPr>
            <a:r>
              <a:rPr lang="en-US" sz="2800" dirty="0">
                <a:latin typeface="Arial" pitchFamily="34" charset="0"/>
                <a:cs typeface="Arial" pitchFamily="34" charset="0"/>
              </a:rPr>
              <a:t>The standard includes limits that can be used</a:t>
            </a:r>
          </a:p>
          <a:p>
            <a:pPr>
              <a:lnSpc>
                <a:spcPct val="90000"/>
              </a:lnSpc>
              <a:defRPr/>
            </a:pPr>
            <a:r>
              <a:rPr lang="en-US" sz="2800" dirty="0">
                <a:latin typeface="Arial" pitchFamily="34" charset="0"/>
                <a:cs typeface="Arial" pitchFamily="34" charset="0"/>
              </a:rPr>
              <a:t>Example: Table 1, “Single parameter limits for uniform aqueous solutions of fissile nuclides:</a:t>
            </a:r>
          </a:p>
          <a:p>
            <a:pPr lvl="1">
              <a:lnSpc>
                <a:spcPct val="90000"/>
              </a:lnSpc>
              <a:defRPr/>
            </a:pPr>
            <a:r>
              <a:rPr lang="en-US" sz="2400" dirty="0">
                <a:latin typeface="Arial" pitchFamily="34" charset="0"/>
                <a:cs typeface="Arial" pitchFamily="34" charset="0"/>
              </a:rPr>
              <a:t>Rows: Mass, cylinder diameter, slab thickness, solution volume, concentration of fissile nuclide, H/U ratio, areal density</a:t>
            </a:r>
          </a:p>
          <a:p>
            <a:pPr lvl="1">
              <a:lnSpc>
                <a:spcPct val="90000"/>
              </a:lnSpc>
              <a:defRPr/>
            </a:pPr>
            <a:r>
              <a:rPr lang="en-US" sz="2400" dirty="0">
                <a:latin typeface="Arial" pitchFamily="34" charset="0"/>
                <a:cs typeface="Arial" pitchFamily="34" charset="0"/>
              </a:rPr>
              <a:t>Columns: </a:t>
            </a:r>
            <a:r>
              <a:rPr lang="en-US" sz="2400" baseline="30000" dirty="0">
                <a:latin typeface="Arial" pitchFamily="34" charset="0"/>
                <a:cs typeface="Arial" pitchFamily="34" charset="0"/>
              </a:rPr>
              <a:t>233</a:t>
            </a:r>
            <a:r>
              <a:rPr lang="en-US" sz="2400" dirty="0">
                <a:latin typeface="Arial" pitchFamily="34" charset="0"/>
                <a:cs typeface="Arial" pitchFamily="34" charset="0"/>
              </a:rPr>
              <a:t>UO</a:t>
            </a:r>
            <a:r>
              <a:rPr lang="en-US" sz="2400" baseline="-25000" dirty="0">
                <a:latin typeface="Arial" pitchFamily="34" charset="0"/>
                <a:cs typeface="Arial" pitchFamily="34" charset="0"/>
              </a:rPr>
              <a:t>2</a:t>
            </a:r>
            <a:r>
              <a:rPr lang="en-US" sz="2400" dirty="0">
                <a:latin typeface="Arial" pitchFamily="34" charset="0"/>
                <a:cs typeface="Arial" pitchFamily="34" charset="0"/>
              </a:rPr>
              <a:t>F</a:t>
            </a:r>
            <a:r>
              <a:rPr lang="en-US" sz="2400" baseline="-25000" dirty="0">
                <a:latin typeface="Arial" pitchFamily="34" charset="0"/>
                <a:cs typeface="Arial" pitchFamily="34" charset="0"/>
              </a:rPr>
              <a:t>2</a:t>
            </a:r>
            <a:r>
              <a:rPr lang="en-US" sz="2400" dirty="0">
                <a:latin typeface="Arial" pitchFamily="34" charset="0"/>
                <a:cs typeface="Arial" pitchFamily="34" charset="0"/>
              </a:rPr>
              <a:t>, </a:t>
            </a:r>
            <a:r>
              <a:rPr lang="en-US" sz="2400" baseline="30000" dirty="0">
                <a:latin typeface="Arial" pitchFamily="34" charset="0"/>
                <a:cs typeface="Arial" pitchFamily="34" charset="0"/>
              </a:rPr>
              <a:t>233</a:t>
            </a:r>
            <a:r>
              <a:rPr lang="en-US" sz="2400" dirty="0">
                <a:latin typeface="Arial" pitchFamily="34" charset="0"/>
                <a:cs typeface="Arial" pitchFamily="34" charset="0"/>
              </a:rPr>
              <a:t>UO</a:t>
            </a:r>
            <a:r>
              <a:rPr lang="en-US" sz="2400" baseline="-25000" dirty="0">
                <a:latin typeface="Arial" pitchFamily="34" charset="0"/>
                <a:cs typeface="Arial" pitchFamily="34" charset="0"/>
              </a:rPr>
              <a:t>2 </a:t>
            </a:r>
            <a:r>
              <a:rPr lang="en-US" sz="2400" dirty="0">
                <a:latin typeface="Arial" pitchFamily="34" charset="0"/>
                <a:cs typeface="Arial" pitchFamily="34" charset="0"/>
              </a:rPr>
              <a:t>(NO3)</a:t>
            </a:r>
            <a:r>
              <a:rPr lang="en-US" sz="2400" baseline="-25000" dirty="0">
                <a:latin typeface="Arial" pitchFamily="34" charset="0"/>
                <a:cs typeface="Arial" pitchFamily="34" charset="0"/>
              </a:rPr>
              <a:t> 2</a:t>
            </a:r>
            <a:r>
              <a:rPr lang="en-US" sz="2400" dirty="0">
                <a:latin typeface="Arial" pitchFamily="34" charset="0"/>
                <a:cs typeface="Arial" pitchFamily="34" charset="0"/>
              </a:rPr>
              <a:t>, </a:t>
            </a:r>
            <a:r>
              <a:rPr lang="en-US" sz="2400" baseline="30000" dirty="0">
                <a:latin typeface="Arial" pitchFamily="34" charset="0"/>
                <a:cs typeface="Arial" pitchFamily="34" charset="0"/>
              </a:rPr>
              <a:t>235</a:t>
            </a:r>
            <a:r>
              <a:rPr lang="en-US" sz="2400" dirty="0">
                <a:latin typeface="Arial" pitchFamily="34" charset="0"/>
                <a:cs typeface="Arial" pitchFamily="34" charset="0"/>
              </a:rPr>
              <a:t>UO</a:t>
            </a:r>
            <a:r>
              <a:rPr lang="en-US" sz="2400" baseline="-25000" dirty="0">
                <a:latin typeface="Arial" pitchFamily="34" charset="0"/>
                <a:cs typeface="Arial" pitchFamily="34" charset="0"/>
              </a:rPr>
              <a:t>2</a:t>
            </a:r>
            <a:r>
              <a:rPr lang="en-US" sz="2400" dirty="0">
                <a:latin typeface="Arial" pitchFamily="34" charset="0"/>
                <a:cs typeface="Arial" pitchFamily="34" charset="0"/>
              </a:rPr>
              <a:t>F</a:t>
            </a:r>
            <a:r>
              <a:rPr lang="en-US" sz="2400" baseline="-25000" dirty="0">
                <a:latin typeface="Arial" pitchFamily="34" charset="0"/>
                <a:cs typeface="Arial" pitchFamily="34" charset="0"/>
              </a:rPr>
              <a:t>2</a:t>
            </a:r>
            <a:r>
              <a:rPr lang="en-US" sz="2400" dirty="0">
                <a:latin typeface="Arial" pitchFamily="34" charset="0"/>
                <a:cs typeface="Arial" pitchFamily="34" charset="0"/>
              </a:rPr>
              <a:t>,</a:t>
            </a:r>
            <a:r>
              <a:rPr lang="en-US" sz="2400" baseline="30000" dirty="0">
                <a:latin typeface="Arial" pitchFamily="34" charset="0"/>
                <a:cs typeface="Arial" pitchFamily="34" charset="0"/>
              </a:rPr>
              <a:t> 235</a:t>
            </a:r>
            <a:r>
              <a:rPr lang="en-US" sz="2400" dirty="0">
                <a:latin typeface="Arial" pitchFamily="34" charset="0"/>
                <a:cs typeface="Arial" pitchFamily="34" charset="0"/>
              </a:rPr>
              <a:t>UO</a:t>
            </a:r>
            <a:r>
              <a:rPr lang="en-US" sz="2400" baseline="-25000" dirty="0">
                <a:latin typeface="Arial" pitchFamily="34" charset="0"/>
                <a:cs typeface="Arial" pitchFamily="34" charset="0"/>
              </a:rPr>
              <a:t>2 </a:t>
            </a:r>
            <a:r>
              <a:rPr lang="en-US" sz="2400" dirty="0">
                <a:latin typeface="Arial" pitchFamily="34" charset="0"/>
                <a:cs typeface="Arial" pitchFamily="34" charset="0"/>
              </a:rPr>
              <a:t>(NO</a:t>
            </a:r>
            <a:r>
              <a:rPr lang="en-US" sz="2400" baseline="-25000" dirty="0">
                <a:latin typeface="Arial" pitchFamily="34" charset="0"/>
                <a:cs typeface="Arial" pitchFamily="34" charset="0"/>
              </a:rPr>
              <a:t>3</a:t>
            </a:r>
            <a:r>
              <a:rPr lang="en-US" sz="2400" dirty="0">
                <a:latin typeface="Arial" pitchFamily="34" charset="0"/>
                <a:cs typeface="Arial" pitchFamily="34" charset="0"/>
              </a:rPr>
              <a:t>)</a:t>
            </a:r>
            <a:r>
              <a:rPr lang="en-US" sz="2400" baseline="-25000" dirty="0">
                <a:latin typeface="Arial" pitchFamily="34" charset="0"/>
                <a:cs typeface="Arial" pitchFamily="34" charset="0"/>
              </a:rPr>
              <a:t> 2</a:t>
            </a:r>
            <a:r>
              <a:rPr lang="en-US" sz="2400" dirty="0">
                <a:latin typeface="Arial" pitchFamily="34" charset="0"/>
                <a:cs typeface="Arial" pitchFamily="34" charset="0"/>
              </a:rPr>
              <a:t>,</a:t>
            </a:r>
            <a:r>
              <a:rPr lang="en-US" sz="2400" baseline="30000" dirty="0">
                <a:latin typeface="Arial" pitchFamily="34" charset="0"/>
                <a:cs typeface="Arial" pitchFamily="34" charset="0"/>
              </a:rPr>
              <a:t> 239</a:t>
            </a:r>
            <a:r>
              <a:rPr lang="en-US" sz="2400" dirty="0">
                <a:latin typeface="Arial" pitchFamily="34" charset="0"/>
                <a:cs typeface="Arial" pitchFamily="34" charset="0"/>
              </a:rPr>
              <a:t>Pu (NO</a:t>
            </a:r>
            <a:r>
              <a:rPr lang="en-US" sz="2400" baseline="-25000" dirty="0">
                <a:latin typeface="Arial" pitchFamily="34" charset="0"/>
                <a:cs typeface="Arial" pitchFamily="34" charset="0"/>
              </a:rPr>
              <a:t>3</a:t>
            </a:r>
            <a:r>
              <a:rPr lang="en-US" sz="2400" dirty="0">
                <a:latin typeface="Arial" pitchFamily="34" charset="0"/>
                <a:cs typeface="Arial" pitchFamily="34" charset="0"/>
              </a:rPr>
              <a:t>)</a:t>
            </a:r>
            <a:r>
              <a:rPr lang="en-US" sz="2400" baseline="-25000" dirty="0">
                <a:latin typeface="Arial" pitchFamily="34" charset="0"/>
                <a:cs typeface="Arial" pitchFamily="34" charset="0"/>
              </a:rPr>
              <a:t> 4</a:t>
            </a:r>
            <a:endParaRPr lang="en-US" sz="2400" dirty="0">
              <a:latin typeface="Arial" pitchFamily="34" charset="0"/>
              <a:cs typeface="Arial" pitchFamily="34" charset="0"/>
            </a:endParaRPr>
          </a:p>
          <a:p>
            <a:pPr>
              <a:lnSpc>
                <a:spcPct val="90000"/>
              </a:lnSpc>
              <a:defRPr/>
            </a:pPr>
            <a:r>
              <a:rPr lang="en-US" sz="2800" dirty="0">
                <a:latin typeface="Arial" pitchFamily="34" charset="0"/>
                <a:cs typeface="Arial" pitchFamily="34" charset="0"/>
              </a:rPr>
              <a:t>Other single: U235 enrichment limits, Metal limits (mass, enrichment, diameter, thickness)</a:t>
            </a:r>
          </a:p>
          <a:p>
            <a:pPr>
              <a:lnSpc>
                <a:spcPct val="90000"/>
              </a:lnSpc>
              <a:defRPr/>
            </a:pPr>
            <a:r>
              <a:rPr lang="en-US" sz="2800" dirty="0">
                <a:latin typeface="Arial" pitchFamily="34" charset="0"/>
                <a:cs typeface="Arial" pitchFamily="34" charset="0"/>
              </a:rPr>
              <a:t>Multiple parameter limits: Mass </a:t>
            </a:r>
            <a:r>
              <a:rPr lang="en-US" sz="2800" dirty="0" err="1">
                <a:latin typeface="Arial" pitchFamily="34" charset="0"/>
                <a:cs typeface="Arial" pitchFamily="34" charset="0"/>
              </a:rPr>
              <a:t>vs</a:t>
            </a:r>
            <a:r>
              <a:rPr lang="en-US" sz="2800" dirty="0">
                <a:latin typeface="Arial" pitchFamily="34" charset="0"/>
                <a:cs typeface="Arial" pitchFamily="34" charset="0"/>
              </a:rPr>
              <a:t> enrichment, Volume vs. enrichment, Radius vs. enrichment</a:t>
            </a:r>
          </a:p>
          <a:p>
            <a:pPr lvl="1">
              <a:lnSpc>
                <a:spcPct val="90000"/>
              </a:lnSpc>
              <a:defRPr/>
            </a:pPr>
            <a:endParaRPr lang="en-US"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t>Organizations</a:t>
            </a:r>
          </a:p>
        </p:txBody>
      </p:sp>
      <p:sp>
        <p:nvSpPr>
          <p:cNvPr id="95235" name="Rectangle 3"/>
          <p:cNvSpPr>
            <a:spLocks noGrp="1" noChangeArrowheads="1"/>
          </p:cNvSpPr>
          <p:nvPr>
            <p:ph type="body" idx="1"/>
          </p:nvPr>
        </p:nvSpPr>
        <p:spPr/>
        <p:txBody>
          <a:bodyPr/>
          <a:lstStyle/>
          <a:p>
            <a:pPr>
              <a:lnSpc>
                <a:spcPct val="90000"/>
              </a:lnSpc>
            </a:pPr>
            <a:r>
              <a:rPr lang="en-US"/>
              <a:t>American National Standards Institute (ANSI)</a:t>
            </a:r>
          </a:p>
          <a:p>
            <a:pPr lvl="1">
              <a:lnSpc>
                <a:spcPct val="90000"/>
              </a:lnSpc>
            </a:pPr>
            <a:r>
              <a:rPr lang="en-US"/>
              <a:t>Promulgation of standards</a:t>
            </a:r>
          </a:p>
          <a:p>
            <a:pPr lvl="1">
              <a:lnSpc>
                <a:spcPct val="90000"/>
              </a:lnSpc>
            </a:pPr>
            <a:r>
              <a:rPr lang="en-US"/>
              <a:t>Nation’s point guard for international standardization (ISO)</a:t>
            </a:r>
          </a:p>
          <a:p>
            <a:pPr>
              <a:lnSpc>
                <a:spcPct val="90000"/>
              </a:lnSpc>
            </a:pPr>
            <a:r>
              <a:rPr lang="en-US"/>
              <a:t>ANS</a:t>
            </a:r>
          </a:p>
          <a:p>
            <a:pPr lvl="1">
              <a:lnSpc>
                <a:spcPct val="90000"/>
              </a:lnSpc>
            </a:pPr>
            <a:r>
              <a:rPr lang="en-US"/>
              <a:t>American Nuclear Society</a:t>
            </a:r>
          </a:p>
          <a:p>
            <a:pPr lvl="1">
              <a:lnSpc>
                <a:spcPct val="90000"/>
              </a:lnSpc>
            </a:pPr>
            <a:r>
              <a:rPr lang="en-US"/>
              <a:t>Joint numbers with ANSI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2898" name="Rectangle 2"/>
          <p:cNvSpPr>
            <a:spLocks noGrp="1" noChangeArrowheads="1"/>
          </p:cNvSpPr>
          <p:nvPr>
            <p:ph type="title"/>
          </p:nvPr>
        </p:nvSpPr>
        <p:spPr/>
        <p:txBody>
          <a:bodyPr/>
          <a:lstStyle/>
          <a:p>
            <a:pPr>
              <a:defRPr/>
            </a:pPr>
            <a:r>
              <a:rPr lang="en-US" sz="3200"/>
              <a:t>Single and multiple-parameter limits</a:t>
            </a:r>
          </a:p>
        </p:txBody>
      </p:sp>
      <p:pic>
        <p:nvPicPr>
          <p:cNvPr id="20483" name="Picture 5"/>
          <p:cNvPicPr>
            <a:picLocks noChangeAspect="1" noChangeArrowheads="1"/>
          </p:cNvPicPr>
          <p:nvPr/>
        </p:nvPicPr>
        <p:blipFill>
          <a:blip r:embed="rId3" cstate="print"/>
          <a:srcRect/>
          <a:stretch>
            <a:fillRect/>
          </a:stretch>
        </p:blipFill>
        <p:spPr bwMode="auto">
          <a:xfrm>
            <a:off x="76200" y="304800"/>
            <a:ext cx="8915400" cy="621665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946" name="Rectangle 2"/>
          <p:cNvSpPr>
            <a:spLocks noGrp="1" noChangeArrowheads="1"/>
          </p:cNvSpPr>
          <p:nvPr>
            <p:ph type="title"/>
          </p:nvPr>
        </p:nvSpPr>
        <p:spPr/>
        <p:txBody>
          <a:bodyPr/>
          <a:lstStyle/>
          <a:p>
            <a:pPr>
              <a:defRPr/>
            </a:pPr>
            <a:r>
              <a:rPr lang="en-US" sz="3200"/>
              <a:t>Single and multiple-parameter limits</a:t>
            </a:r>
          </a:p>
        </p:txBody>
      </p:sp>
      <p:pic>
        <p:nvPicPr>
          <p:cNvPr id="21507" name="Picture 4"/>
          <p:cNvPicPr>
            <a:picLocks noChangeAspect="1" noChangeArrowheads="1"/>
          </p:cNvPicPr>
          <p:nvPr/>
        </p:nvPicPr>
        <p:blipFill>
          <a:blip r:embed="rId3" cstate="print"/>
          <a:srcRect/>
          <a:stretch>
            <a:fillRect/>
          </a:stretch>
        </p:blipFill>
        <p:spPr bwMode="auto">
          <a:xfrm>
            <a:off x="0" y="0"/>
            <a:ext cx="9144000" cy="6380163"/>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a:defRPr/>
            </a:pPr>
            <a:r>
              <a:rPr lang="en-US" sz="2400" b="1" i="1" dirty="0">
                <a:latin typeface="Arial" pitchFamily="34" charset="0"/>
                <a:cs typeface="Arial" pitchFamily="34" charset="0"/>
              </a:rPr>
              <a:t>ANS-8.3: Criticality Accident Alarm System</a:t>
            </a:r>
            <a:endParaRPr lang="en-US" sz="2400" i="1" dirty="0">
              <a:latin typeface="Arial" pitchFamily="34" charset="0"/>
              <a:cs typeface="Arial" pitchFamily="34" charset="0"/>
            </a:endParaRPr>
          </a:p>
        </p:txBody>
      </p:sp>
      <p:sp>
        <p:nvSpPr>
          <p:cNvPr id="113667" name="Rectangle 3"/>
          <p:cNvSpPr>
            <a:spLocks noGrp="1" noChangeArrowheads="1"/>
          </p:cNvSpPr>
          <p:nvPr>
            <p:ph type="body" idx="1"/>
          </p:nvPr>
        </p:nvSpPr>
        <p:spPr>
          <a:xfrm>
            <a:off x="609600" y="1333500"/>
            <a:ext cx="7772400" cy="4114800"/>
          </a:xfrm>
        </p:spPr>
        <p:txBody>
          <a:bodyPr/>
          <a:lstStyle/>
          <a:p>
            <a:pPr>
              <a:lnSpc>
                <a:spcPct val="90000"/>
              </a:lnSpc>
              <a:defRPr/>
            </a:pPr>
            <a:r>
              <a:rPr lang="en-US" sz="2800" dirty="0">
                <a:effectLst/>
                <a:latin typeface="Arial" pitchFamily="34" charset="0"/>
                <a:cs typeface="Arial" pitchFamily="34" charset="0"/>
              </a:rPr>
              <a:t>Establishes need and rules for an alarm system to detect criticality events</a:t>
            </a:r>
          </a:p>
          <a:p>
            <a:pPr>
              <a:lnSpc>
                <a:spcPct val="90000"/>
              </a:lnSpc>
              <a:defRPr/>
            </a:pPr>
            <a:r>
              <a:rPr lang="en-US" sz="2800" dirty="0">
                <a:effectLst/>
                <a:latin typeface="Arial" pitchFamily="34" charset="0"/>
                <a:cs typeface="Arial" pitchFamily="34" charset="0"/>
              </a:rPr>
              <a:t>Definitions:</a:t>
            </a:r>
            <a:endParaRPr lang="en-US" sz="2800" b="1" i="1" u="sng" dirty="0">
              <a:effectLst/>
              <a:latin typeface="Arial" pitchFamily="34" charset="0"/>
              <a:cs typeface="Arial" pitchFamily="34" charset="0"/>
            </a:endParaRPr>
          </a:p>
        </p:txBody>
      </p:sp>
      <p:pic>
        <p:nvPicPr>
          <p:cNvPr id="1026" name="Picture 2"/>
          <p:cNvPicPr>
            <a:picLocks noChangeAspect="1" noChangeArrowheads="1"/>
          </p:cNvPicPr>
          <p:nvPr/>
        </p:nvPicPr>
        <p:blipFill>
          <a:blip r:embed="rId3" cstate="print"/>
          <a:srcRect/>
          <a:stretch>
            <a:fillRect/>
          </a:stretch>
        </p:blipFill>
        <p:spPr bwMode="auto">
          <a:xfrm>
            <a:off x="1657350" y="2952750"/>
            <a:ext cx="5977328" cy="3314700"/>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a:defRPr/>
            </a:pPr>
            <a:r>
              <a:rPr lang="en-US" sz="2400" b="1" i="1" dirty="0">
                <a:latin typeface="Arial" pitchFamily="34" charset="0"/>
                <a:cs typeface="Arial" pitchFamily="34" charset="0"/>
              </a:rPr>
              <a:t>ANS-8.3: Criticality Accident Alarm System</a:t>
            </a:r>
            <a:endParaRPr lang="en-US" sz="2400" i="1" dirty="0">
              <a:latin typeface="Arial" pitchFamily="34" charset="0"/>
              <a:cs typeface="Arial" pitchFamily="34" charset="0"/>
            </a:endParaRPr>
          </a:p>
        </p:txBody>
      </p:sp>
      <p:sp>
        <p:nvSpPr>
          <p:cNvPr id="113667" name="Rectangle 3"/>
          <p:cNvSpPr>
            <a:spLocks noGrp="1" noChangeArrowheads="1"/>
          </p:cNvSpPr>
          <p:nvPr>
            <p:ph type="body" idx="1"/>
          </p:nvPr>
        </p:nvSpPr>
        <p:spPr>
          <a:xfrm>
            <a:off x="609600" y="1333500"/>
            <a:ext cx="7772400" cy="4114800"/>
          </a:xfrm>
        </p:spPr>
        <p:txBody>
          <a:bodyPr/>
          <a:lstStyle/>
          <a:p>
            <a:pPr>
              <a:lnSpc>
                <a:spcPct val="90000"/>
              </a:lnSpc>
              <a:defRPr/>
            </a:pPr>
            <a:r>
              <a:rPr lang="en-US" sz="2800" dirty="0">
                <a:effectLst/>
                <a:latin typeface="Arial" pitchFamily="34" charset="0"/>
                <a:cs typeface="Arial" pitchFamily="34" charset="0"/>
              </a:rPr>
              <a:t>Rules:</a:t>
            </a:r>
            <a:endParaRPr lang="en-US" sz="2800" b="1" i="1" u="sng" dirty="0">
              <a:effectLst/>
              <a:latin typeface="Arial" pitchFamily="34" charset="0"/>
              <a:cs typeface="Arial" pitchFamily="34" charset="0"/>
            </a:endParaRPr>
          </a:p>
        </p:txBody>
      </p:sp>
      <p:pic>
        <p:nvPicPr>
          <p:cNvPr id="3077" name="Picture 5"/>
          <p:cNvPicPr>
            <a:picLocks noChangeAspect="1" noChangeArrowheads="1"/>
          </p:cNvPicPr>
          <p:nvPr/>
        </p:nvPicPr>
        <p:blipFill>
          <a:blip r:embed="rId3" cstate="print"/>
          <a:srcRect/>
          <a:stretch>
            <a:fillRect/>
          </a:stretch>
        </p:blipFill>
        <p:spPr bwMode="auto">
          <a:xfrm>
            <a:off x="1733549" y="3462338"/>
            <a:ext cx="6267451" cy="3092492"/>
          </a:xfrm>
          <a:prstGeom prst="rect">
            <a:avLst/>
          </a:prstGeom>
          <a:noFill/>
          <a:ln w="9525">
            <a:noFill/>
            <a:miter lim="800000"/>
            <a:headEnd/>
            <a:tailEnd/>
          </a:ln>
        </p:spPr>
      </p:pic>
      <p:pic>
        <p:nvPicPr>
          <p:cNvPr id="3078" name="Picture 6"/>
          <p:cNvPicPr>
            <a:picLocks noChangeAspect="1" noChangeArrowheads="1"/>
          </p:cNvPicPr>
          <p:nvPr/>
        </p:nvPicPr>
        <p:blipFill>
          <a:blip r:embed="rId4" cstate="print"/>
          <a:srcRect/>
          <a:stretch>
            <a:fillRect/>
          </a:stretch>
        </p:blipFill>
        <p:spPr bwMode="auto">
          <a:xfrm>
            <a:off x="1776413" y="1819274"/>
            <a:ext cx="6217195" cy="1400175"/>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a:defRPr/>
            </a:pPr>
            <a:r>
              <a:rPr lang="en-US" sz="2400" b="1" i="1" dirty="0">
                <a:latin typeface="Arial" pitchFamily="34" charset="0"/>
                <a:cs typeface="Arial" pitchFamily="34" charset="0"/>
              </a:rPr>
              <a:t>ANS-8.3: Criticality Accident Alarm System</a:t>
            </a:r>
            <a:endParaRPr lang="en-US" sz="2400" i="1" dirty="0">
              <a:latin typeface="Arial" pitchFamily="34" charset="0"/>
              <a:cs typeface="Arial" pitchFamily="34" charset="0"/>
            </a:endParaRPr>
          </a:p>
        </p:txBody>
      </p:sp>
      <p:sp>
        <p:nvSpPr>
          <p:cNvPr id="113667" name="Rectangle 3"/>
          <p:cNvSpPr>
            <a:spLocks noGrp="1" noChangeArrowheads="1"/>
          </p:cNvSpPr>
          <p:nvPr>
            <p:ph type="body" idx="1"/>
          </p:nvPr>
        </p:nvSpPr>
        <p:spPr>
          <a:xfrm>
            <a:off x="609600" y="1333500"/>
            <a:ext cx="7772400" cy="4114800"/>
          </a:xfrm>
        </p:spPr>
        <p:txBody>
          <a:bodyPr/>
          <a:lstStyle/>
          <a:p>
            <a:pPr>
              <a:lnSpc>
                <a:spcPct val="90000"/>
              </a:lnSpc>
              <a:defRPr/>
            </a:pPr>
            <a:r>
              <a:rPr lang="en-US" sz="2800" dirty="0">
                <a:effectLst/>
                <a:latin typeface="Arial" pitchFamily="34" charset="0"/>
                <a:cs typeface="Arial" pitchFamily="34" charset="0"/>
              </a:rPr>
              <a:t>Rules:  (cont’d)</a:t>
            </a:r>
            <a:endParaRPr lang="en-US" sz="2800" b="1" i="1" u="sng" dirty="0">
              <a:effectLst/>
              <a:latin typeface="Arial" pitchFamily="34" charset="0"/>
              <a:cs typeface="Arial" pitchFamily="34" charset="0"/>
            </a:endParaRPr>
          </a:p>
        </p:txBody>
      </p:sp>
      <p:pic>
        <p:nvPicPr>
          <p:cNvPr id="4098" name="Picture 2"/>
          <p:cNvPicPr>
            <a:picLocks noChangeAspect="1" noChangeArrowheads="1"/>
          </p:cNvPicPr>
          <p:nvPr/>
        </p:nvPicPr>
        <p:blipFill>
          <a:blip r:embed="rId3" cstate="print"/>
          <a:srcRect/>
          <a:stretch>
            <a:fillRect/>
          </a:stretch>
        </p:blipFill>
        <p:spPr bwMode="auto">
          <a:xfrm>
            <a:off x="1438274" y="2133600"/>
            <a:ext cx="6523925" cy="394335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a:defRPr/>
            </a:pPr>
            <a:r>
              <a:rPr lang="en-US" sz="2400" b="1" i="1" dirty="0">
                <a:latin typeface="Arial" pitchFamily="34" charset="0"/>
                <a:cs typeface="Arial" pitchFamily="34" charset="0"/>
              </a:rPr>
              <a:t>ANS-8.3: Criticality Accident Alarm System</a:t>
            </a:r>
            <a:endParaRPr lang="en-US" sz="2400" i="1" dirty="0">
              <a:latin typeface="Arial" pitchFamily="34" charset="0"/>
              <a:cs typeface="Arial" pitchFamily="34" charset="0"/>
            </a:endParaRPr>
          </a:p>
        </p:txBody>
      </p:sp>
      <p:sp>
        <p:nvSpPr>
          <p:cNvPr id="113667" name="Rectangle 3"/>
          <p:cNvSpPr>
            <a:spLocks noGrp="1" noChangeArrowheads="1"/>
          </p:cNvSpPr>
          <p:nvPr>
            <p:ph type="body" idx="1"/>
          </p:nvPr>
        </p:nvSpPr>
        <p:spPr>
          <a:xfrm>
            <a:off x="609600" y="1333500"/>
            <a:ext cx="7772400" cy="4114800"/>
          </a:xfrm>
        </p:spPr>
        <p:txBody>
          <a:bodyPr/>
          <a:lstStyle/>
          <a:p>
            <a:pPr>
              <a:lnSpc>
                <a:spcPct val="90000"/>
              </a:lnSpc>
              <a:defRPr/>
            </a:pPr>
            <a:r>
              <a:rPr lang="en-US" sz="2800" dirty="0">
                <a:effectLst/>
                <a:latin typeface="Arial" pitchFamily="34" charset="0"/>
                <a:cs typeface="Arial" pitchFamily="34" charset="0"/>
              </a:rPr>
              <a:t>Rules:  (cont’d)</a:t>
            </a:r>
            <a:endParaRPr lang="en-US" sz="2800" b="1" i="1" u="sng" dirty="0">
              <a:effectLst/>
              <a:latin typeface="Arial" pitchFamily="34" charset="0"/>
              <a:cs typeface="Arial" pitchFamily="34" charset="0"/>
            </a:endParaRPr>
          </a:p>
        </p:txBody>
      </p:sp>
      <p:pic>
        <p:nvPicPr>
          <p:cNvPr id="3075" name="Picture 3"/>
          <p:cNvPicPr>
            <a:picLocks noChangeAspect="1" noChangeArrowheads="1"/>
          </p:cNvPicPr>
          <p:nvPr/>
        </p:nvPicPr>
        <p:blipFill>
          <a:blip r:embed="rId3" cstate="print"/>
          <a:srcRect/>
          <a:stretch>
            <a:fillRect/>
          </a:stretch>
        </p:blipFill>
        <p:spPr bwMode="auto">
          <a:xfrm>
            <a:off x="1038224" y="3081338"/>
            <a:ext cx="6733177" cy="2309812"/>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a:lnSpc>
                <a:spcPct val="90000"/>
              </a:lnSpc>
            </a:pPr>
            <a:r>
              <a:rPr lang="en-US" sz="2400" b="1" i="1" dirty="0">
                <a:latin typeface="Arial" charset="0"/>
                <a:cs typeface="Arial" charset="0"/>
              </a:rPr>
              <a:t>ANS-8.10: Criteria for Nuclear Criticality Safety Controls in Operations With Shielding and Confinement </a:t>
            </a:r>
          </a:p>
        </p:txBody>
      </p:sp>
      <p:sp>
        <p:nvSpPr>
          <p:cNvPr id="8195" name="Rectangle 3"/>
          <p:cNvSpPr>
            <a:spLocks noGrp="1" noChangeArrowheads="1"/>
          </p:cNvSpPr>
          <p:nvPr>
            <p:ph type="body" idx="1"/>
          </p:nvPr>
        </p:nvSpPr>
        <p:spPr>
          <a:xfrm>
            <a:off x="685800" y="1485900"/>
            <a:ext cx="8458200" cy="5067300"/>
          </a:xfrm>
        </p:spPr>
        <p:txBody>
          <a:bodyPr/>
          <a:lstStyle/>
          <a:p>
            <a:pPr>
              <a:lnSpc>
                <a:spcPct val="90000"/>
              </a:lnSpc>
            </a:pPr>
            <a:r>
              <a:rPr lang="en-US" dirty="0">
                <a:effectLst/>
                <a:latin typeface="Arial" charset="0"/>
                <a:cs typeface="Arial" charset="0"/>
              </a:rPr>
              <a:t>Establishes the reduced requirements of a system that is shielded.</a:t>
            </a:r>
          </a:p>
          <a:p>
            <a:pPr>
              <a:lnSpc>
                <a:spcPct val="90000"/>
              </a:lnSpc>
            </a:pPr>
            <a:r>
              <a:rPr lang="en-US" dirty="0">
                <a:effectLst/>
                <a:latin typeface="Arial" charset="0"/>
                <a:cs typeface="Arial" charset="0"/>
              </a:rPr>
              <a:t>Rules:</a:t>
            </a:r>
          </a:p>
        </p:txBody>
      </p:sp>
      <p:pic>
        <p:nvPicPr>
          <p:cNvPr id="5122" name="Picture 2"/>
          <p:cNvPicPr>
            <a:picLocks noChangeAspect="1" noChangeArrowheads="1"/>
          </p:cNvPicPr>
          <p:nvPr/>
        </p:nvPicPr>
        <p:blipFill>
          <a:blip r:embed="rId3" cstate="print"/>
          <a:srcRect/>
          <a:stretch>
            <a:fillRect/>
          </a:stretch>
        </p:blipFill>
        <p:spPr bwMode="auto">
          <a:xfrm>
            <a:off x="1385888" y="3176588"/>
            <a:ext cx="6929568" cy="3319462"/>
          </a:xfrm>
          <a:prstGeom prst="rect">
            <a:avLst/>
          </a:prstGeom>
          <a:noFill/>
          <a:ln w="9525">
            <a:noFill/>
            <a:miter lim="800000"/>
            <a:headEnd/>
            <a:tailEnd/>
          </a:ln>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a:lnSpc>
                <a:spcPct val="90000"/>
              </a:lnSpc>
            </a:pPr>
            <a:r>
              <a:rPr lang="en-US" sz="2400" b="1" i="1" dirty="0">
                <a:latin typeface="Arial" charset="0"/>
                <a:cs typeface="Arial" charset="0"/>
              </a:rPr>
              <a:t>ANS-8.10: Criteria for Nuclear Criticality Safety Controls in Operations With Shielding and Confinement </a:t>
            </a:r>
          </a:p>
        </p:txBody>
      </p:sp>
      <p:sp>
        <p:nvSpPr>
          <p:cNvPr id="8195" name="Rectangle 3"/>
          <p:cNvSpPr>
            <a:spLocks noGrp="1" noChangeArrowheads="1"/>
          </p:cNvSpPr>
          <p:nvPr>
            <p:ph type="body" idx="1"/>
          </p:nvPr>
        </p:nvSpPr>
        <p:spPr>
          <a:xfrm>
            <a:off x="685800" y="1485900"/>
            <a:ext cx="8458200" cy="5067300"/>
          </a:xfrm>
        </p:spPr>
        <p:txBody>
          <a:bodyPr/>
          <a:lstStyle/>
          <a:p>
            <a:pPr>
              <a:lnSpc>
                <a:spcPct val="90000"/>
              </a:lnSpc>
            </a:pPr>
            <a:r>
              <a:rPr lang="en-US" dirty="0">
                <a:effectLst/>
                <a:latin typeface="Arial" charset="0"/>
                <a:cs typeface="Arial" charset="0"/>
              </a:rPr>
              <a:t>Rules: (cont’d)</a:t>
            </a:r>
          </a:p>
        </p:txBody>
      </p:sp>
      <p:pic>
        <p:nvPicPr>
          <p:cNvPr id="5123" name="Picture 3"/>
          <p:cNvPicPr>
            <a:picLocks noChangeAspect="1" noChangeArrowheads="1"/>
          </p:cNvPicPr>
          <p:nvPr/>
        </p:nvPicPr>
        <p:blipFill>
          <a:blip r:embed="rId3" cstate="print"/>
          <a:srcRect/>
          <a:stretch>
            <a:fillRect/>
          </a:stretch>
        </p:blipFill>
        <p:spPr bwMode="auto">
          <a:xfrm>
            <a:off x="1638300" y="2371725"/>
            <a:ext cx="6395816" cy="3476625"/>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r>
              <a:rPr lang="en-US" sz="2400" b="1" i="1" dirty="0">
                <a:latin typeface="Arial" charset="0"/>
                <a:cs typeface="Arial" charset="0"/>
              </a:rPr>
              <a:t>ANS-8.15: Nuclear Criticality Control of Special Actinide Elements </a:t>
            </a:r>
          </a:p>
        </p:txBody>
      </p:sp>
      <p:pic>
        <p:nvPicPr>
          <p:cNvPr id="6146" name="Picture 2"/>
          <p:cNvPicPr>
            <a:picLocks noChangeAspect="1" noChangeArrowheads="1"/>
          </p:cNvPicPr>
          <p:nvPr/>
        </p:nvPicPr>
        <p:blipFill>
          <a:blip r:embed="rId3" cstate="print"/>
          <a:srcRect/>
          <a:stretch>
            <a:fillRect/>
          </a:stretch>
        </p:blipFill>
        <p:spPr bwMode="auto">
          <a:xfrm>
            <a:off x="2209800" y="1489020"/>
            <a:ext cx="4895850" cy="5368979"/>
          </a:xfrm>
          <a:prstGeom prst="rect">
            <a:avLst/>
          </a:prstGeom>
          <a:noFill/>
          <a:ln w="9525">
            <a:noFill/>
            <a:miter lim="800000"/>
            <a:headEnd/>
            <a:tailEnd/>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r>
              <a:rPr lang="en-US" sz="2400" b="1" i="1" dirty="0">
                <a:latin typeface="Arial" charset="0"/>
                <a:cs typeface="Arial" charset="0"/>
              </a:rPr>
              <a:t>ANS-8.20: Nuclear Criticality Safety Training </a:t>
            </a:r>
          </a:p>
        </p:txBody>
      </p:sp>
      <p:sp>
        <p:nvSpPr>
          <p:cNvPr id="10243" name="Rectangle 3"/>
          <p:cNvSpPr>
            <a:spLocks noGrp="1" noChangeArrowheads="1"/>
          </p:cNvSpPr>
          <p:nvPr>
            <p:ph type="body" idx="1"/>
          </p:nvPr>
        </p:nvSpPr>
        <p:spPr>
          <a:xfrm>
            <a:off x="647700" y="1314450"/>
            <a:ext cx="8153400" cy="5314950"/>
          </a:xfrm>
        </p:spPr>
        <p:txBody>
          <a:bodyPr/>
          <a:lstStyle/>
          <a:p>
            <a:r>
              <a:rPr lang="en-US" dirty="0">
                <a:effectLst/>
              </a:rPr>
              <a:t>Scope:</a:t>
            </a:r>
          </a:p>
          <a:p>
            <a:endParaRPr lang="en-US" dirty="0">
              <a:effectLst/>
            </a:endParaRPr>
          </a:p>
          <a:p>
            <a:endParaRPr lang="en-US" dirty="0">
              <a:effectLst/>
            </a:endParaRPr>
          </a:p>
          <a:p>
            <a:endParaRPr lang="en-US" dirty="0">
              <a:effectLst/>
            </a:endParaRPr>
          </a:p>
          <a:p>
            <a:r>
              <a:rPr lang="en-US" dirty="0">
                <a:effectLst/>
              </a:rPr>
              <a:t>Rules:</a:t>
            </a:r>
          </a:p>
          <a:p>
            <a:endParaRPr lang="en-US" dirty="0">
              <a:effectLst/>
            </a:endParaRPr>
          </a:p>
          <a:p>
            <a:endParaRPr lang="en-US" dirty="0">
              <a:effectLst/>
            </a:endParaRPr>
          </a:p>
          <a:p>
            <a:endParaRPr lang="en-US" dirty="0">
              <a:effectLst/>
            </a:endParaRPr>
          </a:p>
          <a:p>
            <a:r>
              <a:rPr lang="en-US" dirty="0">
                <a:effectLst/>
              </a:rPr>
              <a:t>Description of content provided in standard</a:t>
            </a:r>
          </a:p>
        </p:txBody>
      </p:sp>
      <p:pic>
        <p:nvPicPr>
          <p:cNvPr id="7171" name="Picture 3"/>
          <p:cNvPicPr>
            <a:picLocks noChangeAspect="1" noChangeArrowheads="1"/>
          </p:cNvPicPr>
          <p:nvPr/>
        </p:nvPicPr>
        <p:blipFill>
          <a:blip r:embed="rId3" cstate="print"/>
          <a:srcRect/>
          <a:stretch>
            <a:fillRect/>
          </a:stretch>
        </p:blipFill>
        <p:spPr bwMode="auto">
          <a:xfrm>
            <a:off x="2309812" y="1581150"/>
            <a:ext cx="6394609" cy="2209800"/>
          </a:xfrm>
          <a:prstGeom prst="rect">
            <a:avLst/>
          </a:prstGeom>
          <a:noFill/>
          <a:ln w="9525">
            <a:noFill/>
            <a:miter lim="800000"/>
            <a:headEnd/>
            <a:tailEnd/>
          </a:ln>
        </p:spPr>
      </p:pic>
      <p:pic>
        <p:nvPicPr>
          <p:cNvPr id="7172" name="Picture 4"/>
          <p:cNvPicPr>
            <a:picLocks noChangeAspect="1" noChangeArrowheads="1"/>
          </p:cNvPicPr>
          <p:nvPr/>
        </p:nvPicPr>
        <p:blipFill>
          <a:blip r:embed="rId4" cstate="print"/>
          <a:srcRect/>
          <a:stretch>
            <a:fillRect/>
          </a:stretch>
        </p:blipFill>
        <p:spPr bwMode="auto">
          <a:xfrm>
            <a:off x="2247900" y="4357688"/>
            <a:ext cx="6142806" cy="1414462"/>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dirty="0"/>
              <a:t>Key points</a:t>
            </a:r>
          </a:p>
        </p:txBody>
      </p:sp>
      <p:sp>
        <p:nvSpPr>
          <p:cNvPr id="95235" name="Rectangle 3"/>
          <p:cNvSpPr>
            <a:spLocks noGrp="1" noChangeArrowheads="1"/>
          </p:cNvSpPr>
          <p:nvPr>
            <p:ph type="body" idx="1"/>
          </p:nvPr>
        </p:nvSpPr>
        <p:spPr/>
        <p:txBody>
          <a:bodyPr/>
          <a:lstStyle/>
          <a:p>
            <a:pPr>
              <a:lnSpc>
                <a:spcPct val="90000"/>
              </a:lnSpc>
            </a:pPr>
            <a:r>
              <a:rPr lang="en-US" dirty="0"/>
              <a:t>ANSI does NOT create the standards</a:t>
            </a:r>
          </a:p>
          <a:p>
            <a:pPr lvl="1">
              <a:lnSpc>
                <a:spcPct val="90000"/>
              </a:lnSpc>
            </a:pPr>
            <a:r>
              <a:rPr lang="en-US" dirty="0"/>
              <a:t>They pick the professional organization responsible for the development</a:t>
            </a:r>
          </a:p>
          <a:p>
            <a:pPr lvl="1">
              <a:lnSpc>
                <a:spcPct val="90000"/>
              </a:lnSpc>
            </a:pPr>
            <a:r>
              <a:rPr lang="en-US" dirty="0"/>
              <a:t>They regulate the “process” for:</a:t>
            </a:r>
          </a:p>
          <a:p>
            <a:pPr lvl="2">
              <a:lnSpc>
                <a:spcPct val="90000"/>
              </a:lnSpc>
            </a:pPr>
            <a:r>
              <a:rPr lang="en-US" dirty="0"/>
              <a:t>Wide enough participation</a:t>
            </a:r>
          </a:p>
          <a:p>
            <a:pPr lvl="2">
              <a:lnSpc>
                <a:spcPct val="90000"/>
              </a:lnSpc>
            </a:pPr>
            <a:r>
              <a:rPr lang="en-US" dirty="0"/>
              <a:t>Consensus-following </a:t>
            </a:r>
          </a:p>
          <a:p>
            <a:pPr lvl="1">
              <a:lnSpc>
                <a:spcPct val="90000"/>
              </a:lnSpc>
            </a:pPr>
            <a:r>
              <a:rPr lang="en-US" dirty="0"/>
              <a:t>Then they bless them</a:t>
            </a:r>
          </a:p>
        </p:txBody>
      </p:sp>
    </p:spTree>
    <p:extLst>
      <p:ext uri="{BB962C8B-B14F-4D97-AF65-F5344CB8AC3E}">
        <p14:creationId xmlns:p14="http://schemas.microsoft.com/office/powerpoint/2010/main" val="99921160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1714500" y="323850"/>
            <a:ext cx="7162800" cy="1143000"/>
          </a:xfrm>
        </p:spPr>
        <p:txBody>
          <a:bodyPr/>
          <a:lstStyle/>
          <a:p>
            <a:pPr>
              <a:defRPr/>
            </a:pPr>
            <a:r>
              <a:rPr lang="en-US" sz="2400" b="1" i="1" dirty="0">
                <a:latin typeface="Arial" pitchFamily="34" charset="0"/>
                <a:cs typeface="Arial" pitchFamily="34" charset="0"/>
              </a:rPr>
              <a:t>ANS-8.24: Validation of Neutron Transport Methods for Nuclear Criticality Safety Calculations</a:t>
            </a:r>
            <a:endParaRPr lang="en-US" dirty="0">
              <a:latin typeface="Arial" pitchFamily="34" charset="0"/>
              <a:cs typeface="Arial" pitchFamily="34" charset="0"/>
            </a:endParaRPr>
          </a:p>
        </p:txBody>
      </p:sp>
      <p:sp>
        <p:nvSpPr>
          <p:cNvPr id="121859" name="Rectangle 3"/>
          <p:cNvSpPr>
            <a:spLocks noGrp="1" noChangeArrowheads="1"/>
          </p:cNvSpPr>
          <p:nvPr>
            <p:ph type="body" idx="1"/>
          </p:nvPr>
        </p:nvSpPr>
        <p:spPr>
          <a:xfrm>
            <a:off x="342900" y="1504950"/>
            <a:ext cx="8458200" cy="5200650"/>
          </a:xfrm>
        </p:spPr>
        <p:txBody>
          <a:bodyPr/>
          <a:lstStyle/>
          <a:p>
            <a:pPr>
              <a:defRPr/>
            </a:pPr>
            <a:r>
              <a:rPr lang="en-US" dirty="0">
                <a:effectLst/>
                <a:latin typeface="Arial" pitchFamily="34" charset="0"/>
                <a:cs typeface="Arial" pitchFamily="34" charset="0"/>
              </a:rPr>
              <a:t>Establishes the minimum requirements to use a calculational method to determine </a:t>
            </a:r>
            <a:r>
              <a:rPr lang="en-US" dirty="0" err="1">
                <a:effectLst/>
                <a:latin typeface="Arial" pitchFamily="34" charset="0"/>
                <a:cs typeface="Arial" pitchFamily="34" charset="0"/>
              </a:rPr>
              <a:t>subcriticality</a:t>
            </a:r>
            <a:endParaRPr lang="en-US" dirty="0">
              <a:effectLst/>
              <a:latin typeface="Arial" pitchFamily="34" charset="0"/>
              <a:cs typeface="Arial" pitchFamily="34" charset="0"/>
            </a:endParaRPr>
          </a:p>
          <a:p>
            <a:pPr>
              <a:defRPr/>
            </a:pPr>
            <a:r>
              <a:rPr lang="en-US" dirty="0">
                <a:effectLst/>
                <a:latin typeface="Arial" pitchFamily="34" charset="0"/>
                <a:cs typeface="Arial" pitchFamily="34" charset="0"/>
              </a:rPr>
              <a:t>Definitions:</a:t>
            </a:r>
          </a:p>
          <a:p>
            <a:pPr>
              <a:buNone/>
              <a:defRPr/>
            </a:pPr>
            <a:endParaRPr lang="en-US" dirty="0">
              <a:effectLst/>
            </a:endParaRPr>
          </a:p>
          <a:p>
            <a:pPr>
              <a:defRPr/>
            </a:pPr>
            <a:endParaRPr lang="en-US" dirty="0">
              <a:effectLst/>
            </a:endParaRPr>
          </a:p>
          <a:p>
            <a:pPr>
              <a:defRPr/>
            </a:pPr>
            <a:endParaRPr lang="en-US" dirty="0"/>
          </a:p>
        </p:txBody>
      </p:sp>
      <p:pic>
        <p:nvPicPr>
          <p:cNvPr id="8195" name="Picture 3"/>
          <p:cNvPicPr>
            <a:picLocks noChangeAspect="1" noChangeArrowheads="1"/>
          </p:cNvPicPr>
          <p:nvPr/>
        </p:nvPicPr>
        <p:blipFill>
          <a:blip r:embed="rId3" cstate="print"/>
          <a:srcRect/>
          <a:stretch>
            <a:fillRect/>
          </a:stretch>
        </p:blipFill>
        <p:spPr bwMode="auto">
          <a:xfrm>
            <a:off x="952500" y="3624263"/>
            <a:ext cx="6819900" cy="1480636"/>
          </a:xfrm>
          <a:prstGeom prst="rect">
            <a:avLst/>
          </a:prstGeom>
          <a:noFill/>
          <a:ln w="9525">
            <a:noFill/>
            <a:miter lim="800000"/>
            <a:headEnd/>
            <a:tailEnd/>
          </a:ln>
        </p:spPr>
      </p:pic>
      <p:pic>
        <p:nvPicPr>
          <p:cNvPr id="8196" name="Picture 4"/>
          <p:cNvPicPr>
            <a:picLocks noChangeAspect="1" noChangeArrowheads="1"/>
          </p:cNvPicPr>
          <p:nvPr/>
        </p:nvPicPr>
        <p:blipFill>
          <a:blip r:embed="rId4" cstate="print"/>
          <a:srcRect/>
          <a:stretch>
            <a:fillRect/>
          </a:stretch>
        </p:blipFill>
        <p:spPr bwMode="auto">
          <a:xfrm>
            <a:off x="1057274" y="5295900"/>
            <a:ext cx="6767763" cy="1143000"/>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a:xfrm>
            <a:off x="1714500" y="323850"/>
            <a:ext cx="7162800" cy="1143000"/>
          </a:xfrm>
        </p:spPr>
        <p:txBody>
          <a:bodyPr/>
          <a:lstStyle/>
          <a:p>
            <a:pPr>
              <a:defRPr/>
            </a:pPr>
            <a:r>
              <a:rPr lang="en-US" sz="2400" b="1" i="1" dirty="0">
                <a:latin typeface="Arial" pitchFamily="34" charset="0"/>
                <a:cs typeface="Arial" pitchFamily="34" charset="0"/>
              </a:rPr>
              <a:t>ANS-8.24: Validation of Neutron Transport Methods for Nuclear Criticality Safety Calculations</a:t>
            </a:r>
            <a:endParaRPr lang="en-US" dirty="0">
              <a:latin typeface="Arial" pitchFamily="34" charset="0"/>
              <a:cs typeface="Arial" pitchFamily="34" charset="0"/>
            </a:endParaRPr>
          </a:p>
        </p:txBody>
      </p:sp>
      <p:sp>
        <p:nvSpPr>
          <p:cNvPr id="121859" name="Rectangle 3"/>
          <p:cNvSpPr>
            <a:spLocks noGrp="1" noChangeArrowheads="1"/>
          </p:cNvSpPr>
          <p:nvPr>
            <p:ph type="body" idx="1"/>
          </p:nvPr>
        </p:nvSpPr>
        <p:spPr>
          <a:xfrm>
            <a:off x="342900" y="1504950"/>
            <a:ext cx="8458200" cy="5200650"/>
          </a:xfrm>
        </p:spPr>
        <p:txBody>
          <a:bodyPr/>
          <a:lstStyle/>
          <a:p>
            <a:pPr>
              <a:defRPr/>
            </a:pPr>
            <a:r>
              <a:rPr lang="en-US" dirty="0">
                <a:effectLst/>
                <a:latin typeface="Arial" pitchFamily="34" charset="0"/>
                <a:cs typeface="Arial" pitchFamily="34" charset="0"/>
              </a:rPr>
              <a:t>Definitions: (cont’d)</a:t>
            </a:r>
          </a:p>
          <a:p>
            <a:pPr>
              <a:buNone/>
              <a:defRPr/>
            </a:pPr>
            <a:endParaRPr lang="en-US" dirty="0">
              <a:effectLst/>
            </a:endParaRPr>
          </a:p>
          <a:p>
            <a:pPr>
              <a:defRPr/>
            </a:pPr>
            <a:endParaRPr lang="en-US" dirty="0">
              <a:effectLst/>
            </a:endParaRPr>
          </a:p>
          <a:p>
            <a:pPr>
              <a:defRPr/>
            </a:pPr>
            <a:endParaRPr lang="en-US" dirty="0"/>
          </a:p>
        </p:txBody>
      </p:sp>
      <p:pic>
        <p:nvPicPr>
          <p:cNvPr id="8194" name="Picture 2"/>
          <p:cNvPicPr>
            <a:picLocks noChangeAspect="1" noChangeArrowheads="1"/>
          </p:cNvPicPr>
          <p:nvPr/>
        </p:nvPicPr>
        <p:blipFill>
          <a:blip r:embed="rId3" cstate="print"/>
          <a:srcRect/>
          <a:stretch>
            <a:fillRect/>
          </a:stretch>
        </p:blipFill>
        <p:spPr bwMode="auto">
          <a:xfrm>
            <a:off x="1485900" y="5172074"/>
            <a:ext cx="6610350" cy="1465773"/>
          </a:xfrm>
          <a:prstGeom prst="rect">
            <a:avLst/>
          </a:prstGeom>
          <a:noFill/>
          <a:ln w="9525">
            <a:noFill/>
            <a:miter lim="800000"/>
            <a:headEnd/>
            <a:tailEnd/>
          </a:ln>
        </p:spPr>
      </p:pic>
      <p:pic>
        <p:nvPicPr>
          <p:cNvPr id="9218" name="Picture 2"/>
          <p:cNvPicPr>
            <a:picLocks noChangeAspect="1" noChangeArrowheads="1"/>
          </p:cNvPicPr>
          <p:nvPr/>
        </p:nvPicPr>
        <p:blipFill>
          <a:blip r:embed="rId4" cstate="print"/>
          <a:srcRect/>
          <a:stretch>
            <a:fillRect/>
          </a:stretch>
        </p:blipFill>
        <p:spPr bwMode="auto">
          <a:xfrm>
            <a:off x="1495425" y="3686174"/>
            <a:ext cx="6524128" cy="1350811"/>
          </a:xfrm>
          <a:prstGeom prst="rect">
            <a:avLst/>
          </a:prstGeom>
          <a:noFill/>
          <a:ln w="9525">
            <a:noFill/>
            <a:miter lim="800000"/>
            <a:headEnd/>
            <a:tailEnd/>
          </a:ln>
        </p:spPr>
      </p:pic>
      <p:pic>
        <p:nvPicPr>
          <p:cNvPr id="9219" name="Picture 3"/>
          <p:cNvPicPr>
            <a:picLocks noChangeAspect="1" noChangeArrowheads="1"/>
          </p:cNvPicPr>
          <p:nvPr/>
        </p:nvPicPr>
        <p:blipFill>
          <a:blip r:embed="rId5" cstate="print"/>
          <a:srcRect/>
          <a:stretch>
            <a:fillRect/>
          </a:stretch>
        </p:blipFill>
        <p:spPr bwMode="auto">
          <a:xfrm>
            <a:off x="1552574" y="2281238"/>
            <a:ext cx="6581609" cy="1163996"/>
          </a:xfrm>
          <a:prstGeom prst="rect">
            <a:avLst/>
          </a:prstGeom>
          <a:noFill/>
          <a:ln w="9525">
            <a:noFill/>
            <a:miter lim="800000"/>
            <a:headEnd/>
            <a:tailEnd/>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a:defRPr/>
            </a:pPr>
            <a:r>
              <a:rPr lang="en-US" sz="2400" b="1" i="1" dirty="0">
                <a:latin typeface="Arial" pitchFamily="34" charset="0"/>
                <a:cs typeface="Arial" pitchFamily="34" charset="0"/>
              </a:rPr>
              <a:t>ANS-8.26 Criticality Safety Engineer Training and Qualification Program</a:t>
            </a:r>
          </a:p>
        </p:txBody>
      </p:sp>
      <p:sp>
        <p:nvSpPr>
          <p:cNvPr id="121859" name="Rectangle 3"/>
          <p:cNvSpPr>
            <a:spLocks noGrp="1" noChangeArrowheads="1"/>
          </p:cNvSpPr>
          <p:nvPr>
            <p:ph type="body" idx="1"/>
          </p:nvPr>
        </p:nvSpPr>
        <p:spPr>
          <a:xfrm>
            <a:off x="0" y="1504950"/>
            <a:ext cx="9144000" cy="5200650"/>
          </a:xfrm>
        </p:spPr>
        <p:txBody>
          <a:bodyPr/>
          <a:lstStyle/>
          <a:p>
            <a:pPr>
              <a:defRPr/>
            </a:pPr>
            <a:r>
              <a:rPr lang="en-US" dirty="0">
                <a:effectLst/>
              </a:rPr>
              <a:t>Establishes criteria for training </a:t>
            </a:r>
            <a:r>
              <a:rPr lang="en-US" dirty="0" err="1">
                <a:effectLst/>
              </a:rPr>
              <a:t>crit</a:t>
            </a:r>
            <a:r>
              <a:rPr lang="en-US" dirty="0">
                <a:effectLst/>
              </a:rPr>
              <a:t> safety engineers</a:t>
            </a:r>
          </a:p>
          <a:p>
            <a:pPr>
              <a:defRPr/>
            </a:pPr>
            <a:r>
              <a:rPr lang="en-US" dirty="0">
                <a:effectLst/>
              </a:rPr>
              <a:t>Definitions:</a:t>
            </a:r>
          </a:p>
          <a:p>
            <a:pPr>
              <a:defRPr/>
            </a:pPr>
            <a:endParaRPr lang="en-US" dirty="0">
              <a:effectLst/>
            </a:endParaRPr>
          </a:p>
          <a:p>
            <a:pPr>
              <a:defRPr/>
            </a:pPr>
            <a:endParaRPr lang="en-US" dirty="0"/>
          </a:p>
        </p:txBody>
      </p:sp>
      <p:pic>
        <p:nvPicPr>
          <p:cNvPr id="10242" name="Picture 2"/>
          <p:cNvPicPr>
            <a:picLocks noChangeAspect="1" noChangeArrowheads="1"/>
          </p:cNvPicPr>
          <p:nvPr/>
        </p:nvPicPr>
        <p:blipFill>
          <a:blip r:embed="rId3" cstate="print"/>
          <a:srcRect/>
          <a:stretch>
            <a:fillRect/>
          </a:stretch>
        </p:blipFill>
        <p:spPr bwMode="auto">
          <a:xfrm>
            <a:off x="1352549" y="2581274"/>
            <a:ext cx="6928841" cy="1931491"/>
          </a:xfrm>
          <a:prstGeom prst="rect">
            <a:avLst/>
          </a:prstGeom>
          <a:noFill/>
          <a:ln w="9525">
            <a:noFill/>
            <a:miter lim="800000"/>
            <a:headEnd/>
            <a:tailEnd/>
          </a:ln>
        </p:spPr>
      </p:pic>
      <p:pic>
        <p:nvPicPr>
          <p:cNvPr id="10246" name="Picture 6"/>
          <p:cNvPicPr>
            <a:picLocks noChangeAspect="1" noChangeArrowheads="1"/>
          </p:cNvPicPr>
          <p:nvPr/>
        </p:nvPicPr>
        <p:blipFill>
          <a:blip r:embed="rId4" cstate="print"/>
          <a:srcRect/>
          <a:stretch>
            <a:fillRect/>
          </a:stretch>
        </p:blipFill>
        <p:spPr bwMode="auto">
          <a:xfrm>
            <a:off x="1423988" y="4652963"/>
            <a:ext cx="6291262" cy="2171817"/>
          </a:xfrm>
          <a:prstGeom prst="rect">
            <a:avLst/>
          </a:prstGeom>
          <a:noFill/>
          <a:ln w="9525">
            <a:noFill/>
            <a:miter lim="800000"/>
            <a:headEnd/>
            <a:tailEnd/>
          </a:ln>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a:defRPr/>
            </a:pPr>
            <a:r>
              <a:rPr lang="en-US" sz="2400" b="1" i="1" dirty="0">
                <a:latin typeface="Arial" pitchFamily="34" charset="0"/>
                <a:cs typeface="Arial" pitchFamily="34" charset="0"/>
              </a:rPr>
              <a:t>ANS-8.26 Criticality Safety Engineer Training and Qualification Program</a:t>
            </a:r>
          </a:p>
        </p:txBody>
      </p:sp>
      <p:sp>
        <p:nvSpPr>
          <p:cNvPr id="121859" name="Rectangle 3"/>
          <p:cNvSpPr>
            <a:spLocks noGrp="1" noChangeArrowheads="1"/>
          </p:cNvSpPr>
          <p:nvPr>
            <p:ph type="body" idx="1"/>
          </p:nvPr>
        </p:nvSpPr>
        <p:spPr>
          <a:xfrm>
            <a:off x="342900" y="1504950"/>
            <a:ext cx="8458200" cy="5200650"/>
          </a:xfrm>
        </p:spPr>
        <p:txBody>
          <a:bodyPr/>
          <a:lstStyle/>
          <a:p>
            <a:pPr>
              <a:defRPr/>
            </a:pPr>
            <a:r>
              <a:rPr lang="en-US" dirty="0">
                <a:effectLst/>
              </a:rPr>
              <a:t>Definitions: (cont’d)</a:t>
            </a:r>
          </a:p>
          <a:p>
            <a:pPr>
              <a:defRPr/>
            </a:pPr>
            <a:endParaRPr lang="en-US" dirty="0">
              <a:effectLst/>
            </a:endParaRPr>
          </a:p>
          <a:p>
            <a:pPr>
              <a:defRPr/>
            </a:pPr>
            <a:endParaRPr lang="en-US" dirty="0"/>
          </a:p>
        </p:txBody>
      </p:sp>
      <p:pic>
        <p:nvPicPr>
          <p:cNvPr id="10243" name="Picture 3"/>
          <p:cNvPicPr>
            <a:picLocks noChangeAspect="1" noChangeArrowheads="1"/>
          </p:cNvPicPr>
          <p:nvPr/>
        </p:nvPicPr>
        <p:blipFill>
          <a:blip r:embed="rId3" cstate="print"/>
          <a:srcRect/>
          <a:stretch>
            <a:fillRect/>
          </a:stretch>
        </p:blipFill>
        <p:spPr bwMode="auto">
          <a:xfrm>
            <a:off x="933449" y="3028949"/>
            <a:ext cx="7124701" cy="198252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dirty="0"/>
              <a:t>Key points (2)</a:t>
            </a:r>
          </a:p>
        </p:txBody>
      </p:sp>
      <p:sp>
        <p:nvSpPr>
          <p:cNvPr id="95235" name="Rectangle 3"/>
          <p:cNvSpPr>
            <a:spLocks noGrp="1" noChangeArrowheads="1"/>
          </p:cNvSpPr>
          <p:nvPr>
            <p:ph type="body" idx="1"/>
          </p:nvPr>
        </p:nvSpPr>
        <p:spPr/>
        <p:txBody>
          <a:bodyPr/>
          <a:lstStyle/>
          <a:p>
            <a:pPr>
              <a:lnSpc>
                <a:spcPct val="90000"/>
              </a:lnSpc>
            </a:pPr>
            <a:r>
              <a:rPr lang="en-US" dirty="0"/>
              <a:t>ANS:</a:t>
            </a:r>
          </a:p>
          <a:p>
            <a:pPr lvl="1">
              <a:lnSpc>
                <a:spcPct val="90000"/>
              </a:lnSpc>
            </a:pPr>
            <a:r>
              <a:rPr lang="en-US" dirty="0"/>
              <a:t>Solicits volunteers to be on the:</a:t>
            </a:r>
          </a:p>
          <a:p>
            <a:pPr lvl="2">
              <a:lnSpc>
                <a:spcPct val="90000"/>
              </a:lnSpc>
            </a:pPr>
            <a:r>
              <a:rPr lang="en-US" dirty="0"/>
              <a:t>Standards-creating committees: One committee for each standard</a:t>
            </a:r>
          </a:p>
          <a:p>
            <a:pPr lvl="2">
              <a:lnSpc>
                <a:spcPct val="90000"/>
              </a:lnSpc>
            </a:pPr>
            <a:r>
              <a:rPr lang="en-US" dirty="0"/>
              <a:t>Oversight committees</a:t>
            </a:r>
          </a:p>
          <a:p>
            <a:pPr lvl="1">
              <a:lnSpc>
                <a:spcPct val="90000"/>
              </a:lnSpc>
            </a:pPr>
            <a:r>
              <a:rPr lang="en-US" dirty="0"/>
              <a:t>Sells the standards</a:t>
            </a:r>
          </a:p>
        </p:txBody>
      </p:sp>
    </p:spTree>
    <p:extLst>
      <p:ext uri="{BB962C8B-B14F-4D97-AF65-F5344CB8AC3E}">
        <p14:creationId xmlns:p14="http://schemas.microsoft.com/office/powerpoint/2010/main" val="22770058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dirty="0"/>
              <a:t>Key points (3)</a:t>
            </a:r>
          </a:p>
        </p:txBody>
      </p:sp>
      <p:sp>
        <p:nvSpPr>
          <p:cNvPr id="95235" name="Rectangle 3"/>
          <p:cNvSpPr>
            <a:spLocks noGrp="1" noChangeArrowheads="1"/>
          </p:cNvSpPr>
          <p:nvPr>
            <p:ph type="body" idx="1"/>
          </p:nvPr>
        </p:nvSpPr>
        <p:spPr>
          <a:xfrm>
            <a:off x="628650" y="1552575"/>
            <a:ext cx="7772400" cy="4114800"/>
          </a:xfrm>
        </p:spPr>
        <p:txBody>
          <a:bodyPr/>
          <a:lstStyle/>
          <a:p>
            <a:pPr>
              <a:lnSpc>
                <a:spcPct val="90000"/>
              </a:lnSpc>
            </a:pPr>
            <a:r>
              <a:rPr lang="en-US" dirty="0"/>
              <a:t>The committee for each standard:</a:t>
            </a:r>
          </a:p>
          <a:p>
            <a:pPr lvl="1">
              <a:lnSpc>
                <a:spcPct val="90000"/>
              </a:lnSpc>
            </a:pPr>
            <a:r>
              <a:rPr lang="en-US" dirty="0"/>
              <a:t>Writes the standard</a:t>
            </a:r>
          </a:p>
          <a:p>
            <a:pPr lvl="1">
              <a:lnSpc>
                <a:spcPct val="90000"/>
              </a:lnSpc>
            </a:pPr>
            <a:r>
              <a:rPr lang="en-US" dirty="0"/>
              <a:t>Solicits broad comments</a:t>
            </a:r>
          </a:p>
          <a:p>
            <a:pPr lvl="1">
              <a:lnSpc>
                <a:spcPct val="90000"/>
              </a:lnSpc>
            </a:pPr>
            <a:r>
              <a:rPr lang="en-US" dirty="0"/>
              <a:t>Recommends for issuance once it is ready</a:t>
            </a:r>
          </a:p>
          <a:p>
            <a:pPr lvl="1">
              <a:lnSpc>
                <a:spcPct val="90000"/>
              </a:lnSpc>
            </a:pPr>
            <a:r>
              <a:rPr lang="en-US" dirty="0"/>
              <a:t>Argues a LOT</a:t>
            </a:r>
          </a:p>
          <a:p>
            <a:pPr>
              <a:lnSpc>
                <a:spcPct val="90000"/>
              </a:lnSpc>
            </a:pPr>
            <a:r>
              <a:rPr lang="en-US" dirty="0"/>
              <a:t>The ANS oversight committee(s)</a:t>
            </a:r>
          </a:p>
          <a:p>
            <a:pPr lvl="1">
              <a:lnSpc>
                <a:spcPct val="90000"/>
              </a:lnSpc>
            </a:pPr>
            <a:r>
              <a:rPr lang="en-US" dirty="0"/>
              <a:t>Decides when new standards are needed</a:t>
            </a:r>
          </a:p>
          <a:p>
            <a:pPr lvl="1">
              <a:lnSpc>
                <a:spcPct val="90000"/>
              </a:lnSpc>
            </a:pPr>
            <a:r>
              <a:rPr lang="en-US" dirty="0"/>
              <a:t>Creates the committees</a:t>
            </a:r>
          </a:p>
          <a:p>
            <a:pPr lvl="1">
              <a:lnSpc>
                <a:spcPct val="90000"/>
              </a:lnSpc>
            </a:pPr>
            <a:r>
              <a:rPr lang="en-US" dirty="0"/>
              <a:t>Makes sure the rules are followed</a:t>
            </a:r>
          </a:p>
        </p:txBody>
      </p:sp>
    </p:spTree>
    <p:extLst>
      <p:ext uri="{BB962C8B-B14F-4D97-AF65-F5344CB8AC3E}">
        <p14:creationId xmlns:p14="http://schemas.microsoft.com/office/powerpoint/2010/main" val="16571630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p:cNvSpPr>
            <a:spLocks noGrp="1" noChangeArrowheads="1"/>
          </p:cNvSpPr>
          <p:nvPr>
            <p:ph type="title"/>
          </p:nvPr>
        </p:nvSpPr>
        <p:spPr/>
        <p:txBody>
          <a:bodyPr/>
          <a:lstStyle/>
          <a:p>
            <a:pPr>
              <a:defRPr/>
            </a:pPr>
            <a:r>
              <a:rPr lang="en-US" dirty="0">
                <a:latin typeface="Arial" pitchFamily="34" charset="0"/>
                <a:cs typeface="Arial" pitchFamily="34" charset="0"/>
              </a:rPr>
              <a:t>ANS-8 standards</a:t>
            </a:r>
          </a:p>
        </p:txBody>
      </p:sp>
      <p:sp>
        <p:nvSpPr>
          <p:cNvPr id="113667" name="Rectangle 3"/>
          <p:cNvSpPr>
            <a:spLocks noGrp="1" noChangeArrowheads="1"/>
          </p:cNvSpPr>
          <p:nvPr>
            <p:ph type="body" idx="1"/>
          </p:nvPr>
        </p:nvSpPr>
        <p:spPr>
          <a:xfrm>
            <a:off x="685800" y="1600200"/>
            <a:ext cx="7772400" cy="4114800"/>
          </a:xfrm>
        </p:spPr>
        <p:txBody>
          <a:bodyPr/>
          <a:lstStyle/>
          <a:p>
            <a:pPr>
              <a:lnSpc>
                <a:spcPct val="90000"/>
              </a:lnSpc>
              <a:defRPr/>
            </a:pPr>
            <a:r>
              <a:rPr lang="en-US" sz="3600" b="1" i="1" dirty="0">
                <a:effectLst/>
                <a:latin typeface="Arial" pitchFamily="34" charset="0"/>
                <a:cs typeface="Arial" pitchFamily="34" charset="0"/>
              </a:rPr>
              <a:t>ANS-8.1: Nuclear Criticality Safety in Operations with Fissionable Materials Outside Reactors</a:t>
            </a:r>
          </a:p>
          <a:p>
            <a:pPr>
              <a:lnSpc>
                <a:spcPct val="90000"/>
              </a:lnSpc>
              <a:defRPr/>
            </a:pPr>
            <a:r>
              <a:rPr lang="en-US" sz="3600" b="1" i="1" dirty="0">
                <a:effectLst/>
                <a:latin typeface="Arial" pitchFamily="34" charset="0"/>
                <a:cs typeface="Arial" pitchFamily="34" charset="0"/>
              </a:rPr>
              <a:t>ANS-8.3: </a:t>
            </a:r>
            <a:r>
              <a:rPr lang="en-US" sz="3600" b="1" i="1" u="sng" dirty="0">
                <a:effectLst/>
                <a:latin typeface="Arial" pitchFamily="34" charset="0"/>
                <a:cs typeface="Arial" pitchFamily="34" charset="0"/>
              </a:rPr>
              <a:t>Criticality Accident Alarm System</a:t>
            </a:r>
          </a:p>
          <a:p>
            <a:pPr>
              <a:lnSpc>
                <a:spcPct val="90000"/>
              </a:lnSpc>
              <a:defRPr/>
            </a:pPr>
            <a:r>
              <a:rPr lang="en-US" dirty="0">
                <a:effectLst/>
                <a:latin typeface="Arial" pitchFamily="34" charset="0"/>
                <a:cs typeface="Arial" pitchFamily="34" charset="0"/>
              </a:rPr>
              <a:t>ANS-8.5: Use of Borosilicate-Glass </a:t>
            </a:r>
            <a:r>
              <a:rPr lang="en-US" u="sng" dirty="0" err="1">
                <a:effectLst/>
                <a:latin typeface="Arial" pitchFamily="34" charset="0"/>
                <a:cs typeface="Arial" pitchFamily="34" charset="0"/>
              </a:rPr>
              <a:t>Raschig</a:t>
            </a:r>
            <a:r>
              <a:rPr lang="en-US" u="sng" dirty="0">
                <a:effectLst/>
                <a:latin typeface="Arial" pitchFamily="34" charset="0"/>
                <a:cs typeface="Arial" pitchFamily="34" charset="0"/>
              </a:rPr>
              <a:t> Rings</a:t>
            </a:r>
            <a:r>
              <a:rPr lang="en-US" dirty="0">
                <a:effectLst/>
                <a:latin typeface="Arial" pitchFamily="34" charset="0"/>
                <a:cs typeface="Arial" pitchFamily="34" charset="0"/>
              </a:rPr>
              <a:t> as a Neutron Absorber in Solutions of Fissile Material  </a:t>
            </a:r>
            <a:endParaRPr lang="en-US"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p:txBody>
          <a:bodyPr/>
          <a:lstStyle/>
          <a:p>
            <a:pPr>
              <a:defRPr/>
            </a:pPr>
            <a:r>
              <a:rPr lang="en-US" dirty="0">
                <a:latin typeface="Arial" pitchFamily="34" charset="0"/>
                <a:cs typeface="Arial" pitchFamily="34" charset="0"/>
              </a:rPr>
              <a:t>ANS-8 standards (cont’d)</a:t>
            </a:r>
          </a:p>
        </p:txBody>
      </p:sp>
      <p:sp>
        <p:nvSpPr>
          <p:cNvPr id="8195" name="Rectangle 3"/>
          <p:cNvSpPr>
            <a:spLocks noGrp="1" noChangeArrowheads="1"/>
          </p:cNvSpPr>
          <p:nvPr>
            <p:ph type="body" idx="1"/>
          </p:nvPr>
        </p:nvSpPr>
        <p:spPr>
          <a:xfrm>
            <a:off x="247650" y="1333500"/>
            <a:ext cx="8896350" cy="5067300"/>
          </a:xfrm>
        </p:spPr>
        <p:txBody>
          <a:bodyPr/>
          <a:lstStyle/>
          <a:p>
            <a:pPr>
              <a:lnSpc>
                <a:spcPct val="90000"/>
              </a:lnSpc>
            </a:pPr>
            <a:r>
              <a:rPr lang="en-US" dirty="0">
                <a:effectLst/>
                <a:latin typeface="Arial" charset="0"/>
                <a:cs typeface="Arial" charset="0"/>
              </a:rPr>
              <a:t>ANS-8.6: Safety in Conducting Subcritical Neutron-Multiplication </a:t>
            </a:r>
            <a:r>
              <a:rPr lang="en-US" u="sng" dirty="0">
                <a:effectLst/>
                <a:latin typeface="Arial" charset="0"/>
                <a:cs typeface="Arial" charset="0"/>
              </a:rPr>
              <a:t>Measurements In Situ</a:t>
            </a:r>
            <a:r>
              <a:rPr lang="en-US" dirty="0">
                <a:effectLst/>
                <a:latin typeface="Arial" charset="0"/>
                <a:cs typeface="Arial" charset="0"/>
              </a:rPr>
              <a:t> </a:t>
            </a:r>
          </a:p>
          <a:p>
            <a:pPr>
              <a:lnSpc>
                <a:spcPct val="90000"/>
              </a:lnSpc>
            </a:pPr>
            <a:r>
              <a:rPr lang="en-US" dirty="0">
                <a:effectLst/>
                <a:latin typeface="Arial" charset="0"/>
                <a:cs typeface="Arial" charset="0"/>
              </a:rPr>
              <a:t>ANS-8.7: Guide for Nuclear Criticality Safety in the </a:t>
            </a:r>
            <a:r>
              <a:rPr lang="en-US" u="sng" dirty="0">
                <a:effectLst/>
                <a:latin typeface="Arial" charset="0"/>
                <a:cs typeface="Arial" charset="0"/>
              </a:rPr>
              <a:t>Storage</a:t>
            </a:r>
            <a:r>
              <a:rPr lang="en-US" dirty="0">
                <a:effectLst/>
                <a:latin typeface="Arial" charset="0"/>
                <a:cs typeface="Arial" charset="0"/>
              </a:rPr>
              <a:t> of Fissile Materials</a:t>
            </a:r>
          </a:p>
          <a:p>
            <a:pPr>
              <a:lnSpc>
                <a:spcPct val="90000"/>
              </a:lnSpc>
            </a:pPr>
            <a:r>
              <a:rPr lang="en-US" dirty="0">
                <a:effectLst/>
                <a:latin typeface="Arial" charset="0"/>
                <a:cs typeface="Arial" charset="0"/>
              </a:rPr>
              <a:t>ANS-8.9: Nuclear Criticality Safety Criteria for </a:t>
            </a:r>
            <a:r>
              <a:rPr lang="en-US" u="sng" dirty="0">
                <a:effectLst/>
                <a:latin typeface="Arial" charset="0"/>
                <a:cs typeface="Arial" charset="0"/>
              </a:rPr>
              <a:t>Steel-Pipe Intersections</a:t>
            </a:r>
            <a:r>
              <a:rPr lang="en-US" dirty="0">
                <a:effectLst/>
                <a:latin typeface="Arial" charset="0"/>
                <a:cs typeface="Arial" charset="0"/>
              </a:rPr>
              <a:t> Containing Aqueous Solutions of Fissile Materials </a:t>
            </a:r>
          </a:p>
          <a:p>
            <a:pPr>
              <a:lnSpc>
                <a:spcPct val="90000"/>
              </a:lnSpc>
            </a:pPr>
            <a:r>
              <a:rPr lang="en-US" sz="3600" b="1" i="1" dirty="0">
                <a:effectLst/>
                <a:latin typeface="Arial" charset="0"/>
                <a:cs typeface="Arial" charset="0"/>
              </a:rPr>
              <a:t>ANS-8.10: Criteria for Nuclear Criticality Safety Controls in Operations </a:t>
            </a:r>
            <a:r>
              <a:rPr lang="en-US" sz="3600" b="1" i="1" u="sng" dirty="0">
                <a:effectLst/>
                <a:latin typeface="Arial" charset="0"/>
                <a:cs typeface="Arial" charset="0"/>
              </a:rPr>
              <a:t>With Shielding</a:t>
            </a:r>
            <a:r>
              <a:rPr lang="en-US" sz="3600" b="1" i="1" dirty="0">
                <a:effectLst/>
                <a:latin typeface="Arial" charset="0"/>
                <a:cs typeface="Arial" charset="0"/>
              </a:rPr>
              <a:t> and Confinement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a:defRPr/>
            </a:pPr>
            <a:r>
              <a:rPr lang="en-US" dirty="0">
                <a:latin typeface="Arial" pitchFamily="34" charset="0"/>
                <a:cs typeface="Arial" pitchFamily="34" charset="0"/>
              </a:rPr>
              <a:t>ANS-8 standards (cont’d)</a:t>
            </a:r>
          </a:p>
        </p:txBody>
      </p:sp>
      <p:sp>
        <p:nvSpPr>
          <p:cNvPr id="9219" name="Rectangle 3"/>
          <p:cNvSpPr>
            <a:spLocks noGrp="1" noChangeArrowheads="1"/>
          </p:cNvSpPr>
          <p:nvPr>
            <p:ph type="body" idx="1"/>
          </p:nvPr>
        </p:nvSpPr>
        <p:spPr>
          <a:xfrm>
            <a:off x="685800" y="1543050"/>
            <a:ext cx="7772400" cy="4876800"/>
          </a:xfrm>
        </p:spPr>
        <p:txBody>
          <a:bodyPr/>
          <a:lstStyle/>
          <a:p>
            <a:r>
              <a:rPr lang="en-US" dirty="0">
                <a:effectLst/>
                <a:latin typeface="Arial" charset="0"/>
                <a:cs typeface="Arial" charset="0"/>
              </a:rPr>
              <a:t>ANS-8.12: Nuclear Criticality Control and Safety of </a:t>
            </a:r>
            <a:r>
              <a:rPr lang="en-US" u="sng" dirty="0">
                <a:effectLst/>
                <a:latin typeface="Arial" charset="0"/>
                <a:cs typeface="Arial" charset="0"/>
              </a:rPr>
              <a:t>Plutonium-Uranium</a:t>
            </a:r>
            <a:r>
              <a:rPr lang="en-US" dirty="0">
                <a:effectLst/>
                <a:latin typeface="Arial" charset="0"/>
                <a:cs typeface="Arial" charset="0"/>
              </a:rPr>
              <a:t> Fuel </a:t>
            </a:r>
            <a:r>
              <a:rPr lang="en-US" u="sng" dirty="0">
                <a:effectLst/>
                <a:latin typeface="Arial" charset="0"/>
                <a:cs typeface="Arial" charset="0"/>
              </a:rPr>
              <a:t>Mixtures</a:t>
            </a:r>
            <a:r>
              <a:rPr lang="en-US" dirty="0">
                <a:effectLst/>
                <a:latin typeface="Arial" charset="0"/>
                <a:cs typeface="Arial" charset="0"/>
              </a:rPr>
              <a:t> Outside Reactors</a:t>
            </a:r>
          </a:p>
          <a:p>
            <a:r>
              <a:rPr lang="en-US" dirty="0">
                <a:effectLst/>
                <a:latin typeface="Arial" charset="0"/>
                <a:cs typeface="Arial" charset="0"/>
              </a:rPr>
              <a:t>ANS-8.14: Use of </a:t>
            </a:r>
            <a:r>
              <a:rPr lang="en-US" u="sng" dirty="0">
                <a:effectLst/>
                <a:latin typeface="Arial" charset="0"/>
                <a:cs typeface="Arial" charset="0"/>
              </a:rPr>
              <a:t>Soluble Neutron Absorbers</a:t>
            </a:r>
            <a:r>
              <a:rPr lang="en-US" dirty="0">
                <a:effectLst/>
                <a:latin typeface="Arial" charset="0"/>
                <a:cs typeface="Arial" charset="0"/>
              </a:rPr>
              <a:t> in Nuclear Facilities Outside Reactors</a:t>
            </a:r>
          </a:p>
          <a:p>
            <a:r>
              <a:rPr lang="en-US" sz="3600" b="1" i="1" dirty="0">
                <a:effectLst/>
                <a:latin typeface="Arial" charset="0"/>
                <a:cs typeface="Arial" charset="0"/>
              </a:rPr>
              <a:t>ANS-8.15: Nuclear Criticality Control of Special </a:t>
            </a:r>
            <a:r>
              <a:rPr lang="en-US" sz="3600" b="1" i="1" u="sng" dirty="0">
                <a:effectLst/>
                <a:latin typeface="Arial" charset="0"/>
                <a:cs typeface="Arial" charset="0"/>
              </a:rPr>
              <a:t>Actinide Elements</a:t>
            </a:r>
            <a:r>
              <a:rPr lang="en-US" sz="3600" b="1" i="1" dirty="0">
                <a:effectLst/>
                <a:latin typeface="Arial" charset="0"/>
                <a:cs typeface="Arial" charset="0"/>
              </a:rPr>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p:cNvSpPr>
            <a:spLocks noGrp="1" noChangeArrowheads="1"/>
          </p:cNvSpPr>
          <p:nvPr>
            <p:ph type="title"/>
          </p:nvPr>
        </p:nvSpPr>
        <p:spPr/>
        <p:txBody>
          <a:bodyPr/>
          <a:lstStyle/>
          <a:p>
            <a:pPr>
              <a:defRPr/>
            </a:pPr>
            <a:r>
              <a:rPr lang="en-US" dirty="0">
                <a:latin typeface="Arial" pitchFamily="34" charset="0"/>
                <a:cs typeface="Arial" pitchFamily="34" charset="0"/>
              </a:rPr>
              <a:t>ANS-8 standards (cont’d</a:t>
            </a:r>
            <a:r>
              <a:rPr lang="en-US" dirty="0"/>
              <a:t>)</a:t>
            </a:r>
          </a:p>
        </p:txBody>
      </p:sp>
      <p:sp>
        <p:nvSpPr>
          <p:cNvPr id="10243" name="Rectangle 3"/>
          <p:cNvSpPr>
            <a:spLocks noGrp="1" noChangeArrowheads="1"/>
          </p:cNvSpPr>
          <p:nvPr>
            <p:ph type="body" idx="1"/>
          </p:nvPr>
        </p:nvSpPr>
        <p:spPr>
          <a:xfrm>
            <a:off x="647700" y="1314450"/>
            <a:ext cx="8153400" cy="5314950"/>
          </a:xfrm>
        </p:spPr>
        <p:txBody>
          <a:bodyPr/>
          <a:lstStyle/>
          <a:p>
            <a:r>
              <a:rPr lang="en-US" dirty="0">
                <a:effectLst/>
                <a:latin typeface="Arial" charset="0"/>
                <a:cs typeface="Arial" charset="0"/>
              </a:rPr>
              <a:t>ANS-8.17: Criticality Safety Criteria for the Handling, Storage and Transportation of </a:t>
            </a:r>
            <a:r>
              <a:rPr lang="en-US" u="sng" dirty="0">
                <a:effectLst/>
                <a:latin typeface="Arial" charset="0"/>
                <a:cs typeface="Arial" charset="0"/>
              </a:rPr>
              <a:t>LWR Fuel</a:t>
            </a:r>
            <a:r>
              <a:rPr lang="en-US" dirty="0">
                <a:effectLst/>
                <a:latin typeface="Arial" charset="0"/>
                <a:cs typeface="Arial" charset="0"/>
              </a:rPr>
              <a:t> Outside Reactors </a:t>
            </a:r>
          </a:p>
          <a:p>
            <a:r>
              <a:rPr lang="en-US" sz="3600" dirty="0">
                <a:effectLst/>
                <a:latin typeface="Arial" charset="0"/>
                <a:cs typeface="Arial" charset="0"/>
              </a:rPr>
              <a:t>ANS-8.19: </a:t>
            </a:r>
            <a:r>
              <a:rPr lang="en-US" sz="3600" u="sng" dirty="0">
                <a:effectLst/>
                <a:latin typeface="Arial" charset="0"/>
                <a:cs typeface="Arial" charset="0"/>
              </a:rPr>
              <a:t>Administrative</a:t>
            </a:r>
            <a:r>
              <a:rPr lang="en-US" sz="3600" dirty="0">
                <a:effectLst/>
                <a:latin typeface="Arial" charset="0"/>
                <a:cs typeface="Arial" charset="0"/>
              </a:rPr>
              <a:t> Practices for Nuclear Criticality Safety</a:t>
            </a:r>
            <a:r>
              <a:rPr lang="en-US" dirty="0">
                <a:effectLst/>
                <a:latin typeface="Arial" charset="0"/>
                <a:cs typeface="Arial" charset="0"/>
              </a:rPr>
              <a:t> </a:t>
            </a:r>
          </a:p>
          <a:p>
            <a:r>
              <a:rPr lang="en-US" sz="3600" b="1" i="1" dirty="0">
                <a:effectLst/>
                <a:latin typeface="Arial" charset="0"/>
                <a:cs typeface="Arial" charset="0"/>
              </a:rPr>
              <a:t>ANS-8.20: Nuclear Criticality Safety </a:t>
            </a:r>
            <a:r>
              <a:rPr lang="en-US" sz="3600" b="1" i="1" u="sng" dirty="0">
                <a:effectLst/>
                <a:latin typeface="Arial" charset="0"/>
                <a:cs typeface="Arial" charset="0"/>
              </a:rPr>
              <a:t>Training</a:t>
            </a:r>
            <a:r>
              <a:rPr lang="en-US" sz="3600" b="1" i="1" dirty="0">
                <a:effectLst/>
                <a:latin typeface="Arial" charset="0"/>
                <a:cs typeface="Arial" charset="0"/>
              </a:rPr>
              <a:t> </a:t>
            </a:r>
          </a:p>
          <a:p>
            <a:r>
              <a:rPr lang="en-US" dirty="0">
                <a:effectLst/>
                <a:latin typeface="Arial" charset="0"/>
                <a:cs typeface="Arial" charset="0"/>
              </a:rPr>
              <a:t>ANS-8.21: Use of </a:t>
            </a:r>
            <a:r>
              <a:rPr lang="en-US" u="sng" dirty="0">
                <a:effectLst/>
                <a:latin typeface="Arial" charset="0"/>
                <a:cs typeface="Arial" charset="0"/>
              </a:rPr>
              <a:t>Fixed</a:t>
            </a:r>
            <a:r>
              <a:rPr lang="en-US" dirty="0">
                <a:effectLst/>
                <a:latin typeface="Arial" charset="0"/>
                <a:cs typeface="Arial" charset="0"/>
              </a:rPr>
              <a:t> Neutron </a:t>
            </a:r>
            <a:r>
              <a:rPr lang="en-US" u="sng" dirty="0">
                <a:effectLst/>
                <a:latin typeface="Arial" charset="0"/>
                <a:cs typeface="Arial" charset="0"/>
              </a:rPr>
              <a:t>Absorbers</a:t>
            </a:r>
            <a:r>
              <a:rPr lang="en-US" dirty="0">
                <a:effectLst/>
                <a:latin typeface="Arial" charset="0"/>
                <a:cs typeface="Arial" charset="0"/>
              </a:rPr>
              <a:t> in Nuclear Facilities Outside Reactors </a:t>
            </a:r>
          </a:p>
          <a:p>
            <a:endParaRPr lang="en-US" dirty="0">
              <a:effectLst/>
            </a:endParaRPr>
          </a:p>
          <a:p>
            <a:endParaRPr lang="en-US" dirty="0">
              <a:effectLst/>
            </a:endParaRPr>
          </a:p>
        </p:txBody>
      </p:sp>
    </p:spTree>
  </p:cSld>
  <p:clrMapOvr>
    <a:masterClrMapping/>
  </p:clrMapOvr>
</p:sld>
</file>

<file path=ppt/theme/theme1.xml><?xml version="1.0" encoding="utf-8"?>
<a:theme xmlns:a="http://schemas.openxmlformats.org/drawingml/2006/main" name="Sparkle">
  <a:themeElements>
    <a:clrScheme name="Sparkle 3">
      <a:dk1>
        <a:srgbClr val="000000"/>
      </a:dk1>
      <a:lt1>
        <a:srgbClr val="FFFFFF"/>
      </a:lt1>
      <a:dk2>
        <a:srgbClr val="000000"/>
      </a:dk2>
      <a:lt2>
        <a:srgbClr val="DDDDDD"/>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fontScheme name="Sparkl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bg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Sparkle 1">
        <a:dk1>
          <a:srgbClr val="000000"/>
        </a:dk1>
        <a:lt1>
          <a:srgbClr val="DDDDDD"/>
        </a:lt1>
        <a:dk2>
          <a:srgbClr val="0000FF"/>
        </a:dk2>
        <a:lt2>
          <a:srgbClr val="00CCCC"/>
        </a:lt2>
        <a:accent1>
          <a:srgbClr val="B2B2B2"/>
        </a:accent1>
        <a:accent2>
          <a:srgbClr val="FF9933"/>
        </a:accent2>
        <a:accent3>
          <a:srgbClr val="AAAAFF"/>
        </a:accent3>
        <a:accent4>
          <a:srgbClr val="BDBDBD"/>
        </a:accent4>
        <a:accent5>
          <a:srgbClr val="D5D5D5"/>
        </a:accent5>
        <a:accent6>
          <a:srgbClr val="E78A2D"/>
        </a:accent6>
        <a:hlink>
          <a:srgbClr val="CC00CC"/>
        </a:hlink>
        <a:folHlink>
          <a:srgbClr val="9999FF"/>
        </a:folHlink>
      </a:clrScheme>
      <a:clrMap bg1="dk2" tx1="lt1" bg2="dk1" tx2="lt2" accent1="accent1" accent2="accent2" accent3="accent3" accent4="accent4" accent5="accent5" accent6="accent6" hlink="hlink" folHlink="folHlink"/>
    </a:extraClrScheme>
    <a:extraClrScheme>
      <a:clrScheme name="Sparkle 2">
        <a:dk1>
          <a:srgbClr val="000000"/>
        </a:dk1>
        <a:lt1>
          <a:srgbClr val="CCCCFF"/>
        </a:lt1>
        <a:dk2>
          <a:srgbClr val="003399"/>
        </a:dk2>
        <a:lt2>
          <a:srgbClr val="76E0E6"/>
        </a:lt2>
        <a:accent1>
          <a:srgbClr val="66CCFF"/>
        </a:accent1>
        <a:accent2>
          <a:srgbClr val="6666FF"/>
        </a:accent2>
        <a:accent3>
          <a:srgbClr val="E2E2FF"/>
        </a:accent3>
        <a:accent4>
          <a:srgbClr val="000000"/>
        </a:accent4>
        <a:accent5>
          <a:srgbClr val="B8E2FF"/>
        </a:accent5>
        <a:accent6>
          <a:srgbClr val="5C5CE7"/>
        </a:accent6>
        <a:hlink>
          <a:srgbClr val="00CCCC"/>
        </a:hlink>
        <a:folHlink>
          <a:srgbClr val="9999FF"/>
        </a:folHlink>
      </a:clrScheme>
      <a:clrMap bg1="lt1" tx1="dk1" bg2="lt2" tx2="dk2" accent1="accent1" accent2="accent2" accent3="accent3" accent4="accent4" accent5="accent5" accent6="accent6" hlink="hlink" folHlink="folHlink"/>
    </a:extraClrScheme>
    <a:extraClrScheme>
      <a:clrScheme name="Sparkle 3">
        <a:dk1>
          <a:srgbClr val="000000"/>
        </a:dk1>
        <a:lt1>
          <a:srgbClr val="FFFFFF"/>
        </a:lt1>
        <a:dk2>
          <a:srgbClr val="000000"/>
        </a:dk2>
        <a:lt2>
          <a:srgbClr val="DDDDDD"/>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C:\MSOffice95\Templates\Presentation Designs\Sparkle.pot</Template>
  <TotalTime>1709</TotalTime>
  <Words>1236</Words>
  <Application>Microsoft Office PowerPoint</Application>
  <PresentationFormat>On-screen Show (4:3)</PresentationFormat>
  <Paragraphs>163</Paragraphs>
  <Slides>33</Slides>
  <Notes>33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33</vt:i4>
      </vt:variant>
    </vt:vector>
  </HeadingPairs>
  <TitlesOfParts>
    <vt:vector size="38" baseType="lpstr">
      <vt:lpstr>Arial</vt:lpstr>
      <vt:lpstr>Monotype Sorts</vt:lpstr>
      <vt:lpstr>Times New Roman</vt:lpstr>
      <vt:lpstr>Wingdings</vt:lpstr>
      <vt:lpstr>Sparkle</vt:lpstr>
      <vt:lpstr>Lesson 4: ANSI/ANS standards</vt:lpstr>
      <vt:lpstr>Organizations</vt:lpstr>
      <vt:lpstr>Key points</vt:lpstr>
      <vt:lpstr>Key points (2)</vt:lpstr>
      <vt:lpstr>Key points (3)</vt:lpstr>
      <vt:lpstr>ANS-8 standards</vt:lpstr>
      <vt:lpstr>ANS-8 standards (cont’d)</vt:lpstr>
      <vt:lpstr>ANS-8 standards (cont’d)</vt:lpstr>
      <vt:lpstr>ANS-8 standards (cont’d)</vt:lpstr>
      <vt:lpstr>ANS-8 standards (cont’d)</vt:lpstr>
      <vt:lpstr>ANS-8.1: Nuclear Criticality Safety in Operations with Fissionable Materials Outside Reactors</vt:lpstr>
      <vt:lpstr>Structure of ANSI/ANS-8.1</vt:lpstr>
      <vt:lpstr>Structure of ANSI/ANS-8.1</vt:lpstr>
      <vt:lpstr>Principles from ANSI/ANS-8.1</vt:lpstr>
      <vt:lpstr>ANSI/ANS-8.1 (cont’d)</vt:lpstr>
      <vt:lpstr>ANSI/ANS-8.1 (cont’d)</vt:lpstr>
      <vt:lpstr>ANSI/ANS-8.1 (cont’d)</vt:lpstr>
      <vt:lpstr>Administrative practices</vt:lpstr>
      <vt:lpstr>Single and multiple-parameter limits</vt:lpstr>
      <vt:lpstr>Single and multiple-parameter limits</vt:lpstr>
      <vt:lpstr>Single and multiple-parameter limits</vt:lpstr>
      <vt:lpstr>ANS-8.3: Criticality Accident Alarm System</vt:lpstr>
      <vt:lpstr>ANS-8.3: Criticality Accident Alarm System</vt:lpstr>
      <vt:lpstr>ANS-8.3: Criticality Accident Alarm System</vt:lpstr>
      <vt:lpstr>ANS-8.3: Criticality Accident Alarm System</vt:lpstr>
      <vt:lpstr>ANS-8.10: Criteria for Nuclear Criticality Safety Controls in Operations With Shielding and Confinement </vt:lpstr>
      <vt:lpstr>ANS-8.10: Criteria for Nuclear Criticality Safety Controls in Operations With Shielding and Confinement </vt:lpstr>
      <vt:lpstr>ANS-8.15: Nuclear Criticality Control of Special Actinide Elements </vt:lpstr>
      <vt:lpstr>ANS-8.20: Nuclear Criticality Safety Training </vt:lpstr>
      <vt:lpstr>ANS-8.24: Validation of Neutron Transport Methods for Nuclear Criticality Safety Calculations</vt:lpstr>
      <vt:lpstr>ANS-8.24: Validation of Neutron Transport Methods for Nuclear Criticality Safety Calculations</vt:lpstr>
      <vt:lpstr>ANS-8.26 Criticality Safety Engineer Training and Qualification Program</vt:lpstr>
      <vt:lpstr>ANS-8.26 Criticality Safety Engineer Training and Qualification Program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Criticality Safety and Radiation Shielding Team</dc:title>
  <dc:creator>Ronald E. Pevey</dc:creator>
  <cp:lastModifiedBy>Pevey, Ronald E</cp:lastModifiedBy>
  <cp:revision>102</cp:revision>
  <cp:lastPrinted>1999-08-30T19:39:18Z</cp:lastPrinted>
  <dcterms:created xsi:type="dcterms:W3CDTF">1995-05-28T16:29:18Z</dcterms:created>
  <dcterms:modified xsi:type="dcterms:W3CDTF">2020-09-10T19:25:18Z</dcterms:modified>
</cp:coreProperties>
</file>