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sldIdLst>
    <p:sldId id="280" r:id="rId2"/>
    <p:sldId id="623" r:id="rId3"/>
    <p:sldId id="637" r:id="rId4"/>
    <p:sldId id="624" r:id="rId5"/>
    <p:sldId id="638" r:id="rId6"/>
    <p:sldId id="626" r:id="rId7"/>
    <p:sldId id="625" r:id="rId8"/>
    <p:sldId id="632" r:id="rId9"/>
    <p:sldId id="633" r:id="rId1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00"/>
    <a:srgbClr val="FF820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snapToGrid="0">
      <p:cViewPr varScale="1">
        <p:scale>
          <a:sx n="90" d="100"/>
          <a:sy n="90" d="100"/>
        </p:scale>
        <p:origin x="653"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38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7428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25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608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5529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5529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5529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81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5632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5427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5529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rrowheads="1"/>
          </p:cNvPicPr>
          <p:nvPr/>
        </p:nvPicPr>
        <p:blipFill>
          <a:blip r:embed="rId2" cstate="print"/>
          <a:srcRect/>
          <a:stretch>
            <a:fillRect/>
          </a:stretch>
        </p:blipFill>
        <p:spPr bwMode="auto">
          <a:xfrm>
            <a:off x="381000" y="304800"/>
            <a:ext cx="1447800" cy="822325"/>
          </a:xfrm>
          <a:prstGeom prst="rect">
            <a:avLst/>
          </a:prstGeom>
          <a:noFill/>
          <a:ln w="9525">
            <a:noFill/>
            <a:miter lim="800000"/>
            <a:headEnd/>
            <a:tailEnd/>
          </a:ln>
        </p:spPr>
      </p:pic>
      <p:sp>
        <p:nvSpPr>
          <p:cNvPr id="3074" name="Rectangle 2"/>
          <p:cNvSpPr>
            <a:spLocks noGrp="1" noChangeArrowheads="1"/>
          </p:cNvSpPr>
          <p:nvPr>
            <p:ph type="ctrTitle" sz="quarter"/>
          </p:nvPr>
        </p:nvSpPr>
        <p:spPr>
          <a:xfrm>
            <a:off x="1219200" y="1905000"/>
            <a:ext cx="7772400" cy="1143000"/>
          </a:xfrm>
        </p:spPr>
        <p:txBody>
          <a:bodyPr/>
          <a:lstStyle>
            <a:lvl1pPr>
              <a:defRPr/>
            </a:lvl1pPr>
          </a:lstStyle>
          <a:p>
            <a:r>
              <a:rPr lang="en-US"/>
              <a:t>Click to edit Master title style</a:t>
            </a:r>
          </a:p>
        </p:txBody>
      </p:sp>
      <p:sp>
        <p:nvSpPr>
          <p:cNvPr id="3075" name="Rectangle 3"/>
          <p:cNvSpPr>
            <a:spLocks noGrp="1" noChangeArrowheads="1"/>
          </p:cNvSpPr>
          <p:nvPr>
            <p:ph type="subTitle" sz="quarter" idx="1"/>
          </p:nvPr>
        </p:nvSpPr>
        <p:spPr>
          <a:xfrm>
            <a:off x="1839913"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 name="Date Placeholder 4"/>
          <p:cNvSpPr>
            <a:spLocks noGrp="1" noChangeArrowheads="1"/>
          </p:cNvSpPr>
          <p:nvPr>
            <p:ph type="dt" sz="quarter" idx="10"/>
          </p:nvPr>
        </p:nvSpPr>
        <p:spPr bwMode="auto">
          <a:xfrm>
            <a:off x="1212850" y="6232525"/>
            <a:ext cx="19050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defRPr sz="1400">
                <a:effectLst>
                  <a:outerShdw blurRad="38100" dist="38100" dir="2700000" algn="tl">
                    <a:srgbClr val="C0C0C0"/>
                  </a:outerShdw>
                </a:effectLst>
              </a:defRPr>
            </a:lvl1pPr>
          </a:lstStyle>
          <a:p>
            <a:pPr>
              <a:defRPr/>
            </a:pPr>
            <a:endParaRPr lang="en-US"/>
          </a:p>
        </p:txBody>
      </p:sp>
      <p:sp>
        <p:nvSpPr>
          <p:cNvPr id="6" name="Footer Placeholder 5"/>
          <p:cNvSpPr>
            <a:spLocks noGrp="1" noChangeArrowheads="1"/>
          </p:cNvSpPr>
          <p:nvPr>
            <p:ph type="ftr" sz="quarter" idx="11"/>
          </p:nvPr>
        </p:nvSpPr>
        <p:spPr bwMode="auto">
          <a:xfrm>
            <a:off x="3651250" y="6232525"/>
            <a:ext cx="28956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ctr">
              <a:defRPr sz="1400">
                <a:effectLst>
                  <a:outerShdw blurRad="38100" dist="38100" dir="2700000" algn="tl">
                    <a:srgbClr val="C0C0C0"/>
                  </a:outerShdw>
                </a:effectLst>
              </a:defRPr>
            </a:lvl1pPr>
          </a:lstStyle>
          <a:p>
            <a:pPr>
              <a:defRPr/>
            </a:pPr>
            <a:r>
              <a:rPr lang="en-US"/>
              <a:t>NE421 Nuclear Criticality Safety</a:t>
            </a:r>
          </a:p>
        </p:txBody>
      </p:sp>
      <p:sp>
        <p:nvSpPr>
          <p:cNvPr id="7" name="Slide Number Placeholder 6"/>
          <p:cNvSpPr>
            <a:spLocks noGrp="1" noChangeArrowheads="1"/>
          </p:cNvSpPr>
          <p:nvPr>
            <p:ph type="sldNum" sz="quarter" idx="12"/>
          </p:nvPr>
        </p:nvSpPr>
        <p:spPr bwMode="auto">
          <a:xfrm>
            <a:off x="7080250" y="6232525"/>
            <a:ext cx="19050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r">
              <a:defRPr sz="1400">
                <a:effectLst>
                  <a:outerShdw blurRad="38100" dist="38100" dir="2700000" algn="tl">
                    <a:srgbClr val="C0C0C0"/>
                  </a:outerShdw>
                </a:effectLst>
              </a:defRPr>
            </a:lvl1pPr>
          </a:lstStyle>
          <a:p>
            <a:pPr>
              <a:defRPr/>
            </a:pPr>
            <a:fld id="{37BE5706-A039-41BA-B4E7-4B060D7CD46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342900"/>
            <a:ext cx="2057400" cy="57531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42900"/>
            <a:ext cx="6019800" cy="5753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52600" y="342900"/>
            <a:ext cx="7162800" cy="1143000"/>
          </a:xfrm>
          <a:prstGeom prst="rect">
            <a:avLst/>
          </a:prstGeom>
          <a:noFill/>
          <a:ln w="9525">
            <a:noFill/>
            <a:miter lim="800000"/>
            <a:headEnd/>
            <a:tailEnd/>
          </a:ln>
          <a:effectLst>
            <a:outerShdw dist="13470" dir="2700000" algn="ctr" rotWithShape="0">
              <a:schemeClr val="bg2"/>
            </a:outerShdw>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2"/>
            <a:endParaRPr lang="en-US"/>
          </a:p>
          <a:p>
            <a:pPr lvl="2"/>
            <a:endParaRPr lang="en-US"/>
          </a:p>
        </p:txBody>
      </p:sp>
      <p:pic>
        <p:nvPicPr>
          <p:cNvPr id="3076" name="Picture 4"/>
          <p:cNvPicPr>
            <a:picLocks noChangeArrowheads="1"/>
          </p:cNvPicPr>
          <p:nvPr/>
        </p:nvPicPr>
        <p:blipFill>
          <a:blip r:embed="rId13" cstate="print"/>
          <a:srcRect/>
          <a:stretch>
            <a:fillRect/>
          </a:stretch>
        </p:blipFill>
        <p:spPr bwMode="auto">
          <a:xfrm>
            <a:off x="228600" y="457200"/>
            <a:ext cx="1447800" cy="822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hlink"/>
        </a:buClr>
        <a:buSzPct val="75000"/>
        <a:buFont typeface="Wingdings" pitchFamily="2" charset="2"/>
        <a:buChar char="§"/>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65000"/>
        <a:buChar char="•"/>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 Id="rId9"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6.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7.wmf"/><Relationship Id="rId4" Type="http://schemas.openxmlformats.org/officeDocument/2006/relationships/oleObject" Target="../embeddings/oleObject5.bin"/><Relationship Id="rId9" Type="http://schemas.openxmlformats.org/officeDocument/2006/relationships/image" Target="../media/image9.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defRPr/>
            </a:pPr>
            <a:r>
              <a:rPr lang="en-US" dirty="0"/>
              <a:t>Lesson 3: Hand calculations</a:t>
            </a:r>
          </a:p>
        </p:txBody>
      </p:sp>
      <p:sp>
        <p:nvSpPr>
          <p:cNvPr id="19459" name="Rectangle 3"/>
          <p:cNvSpPr>
            <a:spLocks noGrp="1" noChangeArrowheads="1"/>
          </p:cNvSpPr>
          <p:nvPr>
            <p:ph type="body" idx="1"/>
          </p:nvPr>
        </p:nvSpPr>
        <p:spPr>
          <a:xfrm>
            <a:off x="514350" y="1885950"/>
            <a:ext cx="7772400" cy="4114800"/>
          </a:xfrm>
        </p:spPr>
        <p:txBody>
          <a:bodyPr/>
          <a:lstStyle/>
          <a:p>
            <a:pPr>
              <a:defRPr/>
            </a:pPr>
            <a:r>
              <a:rPr lang="en-US" sz="4000" dirty="0"/>
              <a:t>Buckling equivalence method</a:t>
            </a:r>
          </a:p>
          <a:p>
            <a:pPr lvl="1">
              <a:defRPr/>
            </a:pPr>
            <a:r>
              <a:rPr lang="en-US" sz="3600" dirty="0"/>
              <a:t>Homework assigned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p:txBody>
          <a:bodyPr/>
          <a:lstStyle/>
          <a:p>
            <a:pPr>
              <a:defRPr/>
            </a:pPr>
            <a:r>
              <a:rPr lang="en-US"/>
              <a:t>Hand calculation methods</a:t>
            </a:r>
          </a:p>
        </p:txBody>
      </p:sp>
      <p:sp>
        <p:nvSpPr>
          <p:cNvPr id="594947" name="Rectangle 3"/>
          <p:cNvSpPr>
            <a:spLocks noGrp="1" noChangeArrowheads="1"/>
          </p:cNvSpPr>
          <p:nvPr>
            <p:ph type="body" idx="1"/>
          </p:nvPr>
        </p:nvSpPr>
        <p:spPr/>
        <p:txBody>
          <a:bodyPr/>
          <a:lstStyle/>
          <a:p>
            <a:pPr>
              <a:lnSpc>
                <a:spcPct val="90000"/>
              </a:lnSpc>
              <a:defRPr/>
            </a:pPr>
            <a:r>
              <a:rPr lang="en-US" dirty="0"/>
              <a:t>Buckling shape conversion </a:t>
            </a:r>
          </a:p>
          <a:p>
            <a:pPr>
              <a:lnSpc>
                <a:spcPct val="90000"/>
              </a:lnSpc>
              <a:defRPr/>
            </a:pPr>
            <a:r>
              <a:rPr lang="en-US" dirty="0"/>
              <a:t>Surface density method (not studied)</a:t>
            </a:r>
          </a:p>
          <a:p>
            <a:pPr>
              <a:lnSpc>
                <a:spcPct val="90000"/>
              </a:lnSpc>
              <a:defRPr/>
            </a:pPr>
            <a:r>
              <a:rPr lang="en-US" dirty="0"/>
              <a:t>Analog density method (not studied)</a:t>
            </a:r>
          </a:p>
          <a:p>
            <a:pPr>
              <a:lnSpc>
                <a:spcPct val="90000"/>
              </a:lnSpc>
              <a:defRPr/>
            </a:pPr>
            <a:r>
              <a:rPr lang="en-US" dirty="0"/>
              <a:t>Solid angle method (not studied)</a:t>
            </a:r>
          </a:p>
          <a:p>
            <a:pPr>
              <a:lnSpc>
                <a:spcPct val="90000"/>
              </a:lnSpc>
              <a:defRPr/>
            </a:pPr>
            <a:r>
              <a:rPr lang="en-US" dirty="0"/>
              <a:t>Usefulness:</a:t>
            </a:r>
          </a:p>
          <a:p>
            <a:pPr lvl="1">
              <a:lnSpc>
                <a:spcPct val="90000"/>
              </a:lnSpc>
              <a:defRPr/>
            </a:pPr>
            <a:r>
              <a:rPr lang="en-US" dirty="0"/>
              <a:t>Analyst: Starting point for your model</a:t>
            </a:r>
          </a:p>
          <a:p>
            <a:pPr lvl="1">
              <a:lnSpc>
                <a:spcPct val="90000"/>
              </a:lnSpc>
              <a:defRPr/>
            </a:pPr>
            <a:r>
              <a:rPr lang="en-US" dirty="0"/>
              <a:t>Analyst/Reviewer: Approximate check of results and </a:t>
            </a:r>
            <a:r>
              <a:rPr lang="en-US"/>
              <a:t>good interpolation schem</a:t>
            </a:r>
            <a:r>
              <a:rPr lang="en-US" dirty="0"/>
              <a: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Rectangle 2"/>
          <p:cNvSpPr>
            <a:spLocks noGrp="1" noChangeArrowheads="1"/>
          </p:cNvSpPr>
          <p:nvPr>
            <p:ph type="title"/>
          </p:nvPr>
        </p:nvSpPr>
        <p:spPr/>
        <p:txBody>
          <a:bodyPr/>
          <a:lstStyle/>
          <a:p>
            <a:pPr>
              <a:defRPr/>
            </a:pPr>
            <a:r>
              <a:rPr lang="en-US">
                <a:latin typeface="Arial" charset="0"/>
              </a:rPr>
              <a:t>Buckling equivalence</a:t>
            </a:r>
          </a:p>
        </p:txBody>
      </p:sp>
      <p:sp>
        <p:nvSpPr>
          <p:cNvPr id="611331" name="Rectangle 3"/>
          <p:cNvSpPr>
            <a:spLocks noGrp="1" noChangeArrowheads="1"/>
          </p:cNvSpPr>
          <p:nvPr>
            <p:ph type="body" idx="1"/>
          </p:nvPr>
        </p:nvSpPr>
        <p:spPr>
          <a:xfrm>
            <a:off x="685800" y="1981200"/>
            <a:ext cx="7772400" cy="609600"/>
          </a:xfrm>
        </p:spPr>
        <p:txBody>
          <a:bodyPr/>
          <a:lstStyle/>
          <a:p>
            <a:pPr>
              <a:defRPr/>
            </a:pPr>
            <a:r>
              <a:rPr lang="en-US" sz="2800">
                <a:latin typeface="Arial" charset="0"/>
              </a:rPr>
              <a:t>From one-speed diffusion theory, we have:</a:t>
            </a:r>
          </a:p>
        </p:txBody>
      </p:sp>
      <p:graphicFrame>
        <p:nvGraphicFramePr>
          <p:cNvPr id="7170" name="Object 2"/>
          <p:cNvGraphicFramePr>
            <a:graphicFrameLocks noChangeAspect="1"/>
          </p:cNvGraphicFramePr>
          <p:nvPr/>
        </p:nvGraphicFramePr>
        <p:xfrm>
          <a:off x="2246313" y="2714625"/>
          <a:ext cx="3370262" cy="550863"/>
        </p:xfrm>
        <a:graphic>
          <a:graphicData uri="http://schemas.openxmlformats.org/presentationml/2006/ole">
            <mc:AlternateContent xmlns:mc="http://schemas.openxmlformats.org/markup-compatibility/2006">
              <mc:Choice xmlns:v="urn:schemas-microsoft-com:vml" Requires="v">
                <p:oleObj spid="_x0000_s76863" name="Equation" r:id="rId4" imgW="1549080" imgH="266400" progId="Equation.DSMT4">
                  <p:embed/>
                </p:oleObj>
              </mc:Choice>
              <mc:Fallback>
                <p:oleObj name="Equation" r:id="rId4" imgW="1549080" imgH="2664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46313" y="2714625"/>
                        <a:ext cx="3370262" cy="5508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1333" name="Rectangle 5"/>
          <p:cNvSpPr>
            <a:spLocks noChangeArrowheads="1"/>
          </p:cNvSpPr>
          <p:nvPr/>
        </p:nvSpPr>
        <p:spPr bwMode="auto">
          <a:xfrm>
            <a:off x="1009650" y="3333750"/>
            <a:ext cx="7772400" cy="609600"/>
          </a:xfrm>
          <a:prstGeom prst="rect">
            <a:avLst/>
          </a:prstGeom>
          <a:noFill/>
          <a:ln w="9525">
            <a:noFill/>
            <a:miter lim="800000"/>
            <a:headEnd/>
            <a:tailEnd/>
          </a:ln>
          <a:effectLst/>
        </p:spPr>
        <p:txBody>
          <a:bodyPr lIns="92075" tIns="46038" rIns="92075" bIns="46038"/>
          <a:lstStyle/>
          <a:p>
            <a:pPr marL="342900" indent="-342900">
              <a:spcBef>
                <a:spcPct val="20000"/>
              </a:spcBef>
              <a:buClr>
                <a:schemeClr val="hlink"/>
              </a:buClr>
              <a:buSzPct val="75000"/>
              <a:buFont typeface="Wingdings" pitchFamily="2" charset="2"/>
              <a:buNone/>
              <a:defRPr/>
            </a:pPr>
            <a:r>
              <a:rPr lang="en-US" sz="3200" dirty="0">
                <a:effectLst>
                  <a:outerShdw blurRad="38100" dist="38100" dir="2700000" algn="tl">
                    <a:srgbClr val="C0C0C0"/>
                  </a:outerShdw>
                </a:effectLst>
              </a:rPr>
              <a:t>which (ultimately) gives us:</a:t>
            </a:r>
          </a:p>
        </p:txBody>
      </p:sp>
      <p:graphicFrame>
        <p:nvGraphicFramePr>
          <p:cNvPr id="7171" name="Object 3"/>
          <p:cNvGraphicFramePr>
            <a:graphicFrameLocks noChangeAspect="1"/>
          </p:cNvGraphicFramePr>
          <p:nvPr/>
        </p:nvGraphicFramePr>
        <p:xfrm>
          <a:off x="1720850" y="4087813"/>
          <a:ext cx="5524500" cy="814387"/>
        </p:xfrm>
        <a:graphic>
          <a:graphicData uri="http://schemas.openxmlformats.org/presentationml/2006/ole">
            <mc:AlternateContent xmlns:mc="http://schemas.openxmlformats.org/markup-compatibility/2006">
              <mc:Choice xmlns:v="urn:schemas-microsoft-com:vml" Requires="v">
                <p:oleObj spid="_x0000_s76864" name="Equation" r:id="rId6" imgW="2539800" imgH="393480" progId="Equation.DSMT4">
                  <p:embed/>
                </p:oleObj>
              </mc:Choice>
              <mc:Fallback>
                <p:oleObj name="Equation" r:id="rId6" imgW="2539800" imgH="3934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20850" y="4087813"/>
                        <a:ext cx="5524500" cy="8143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2" name="Object 4"/>
          <p:cNvGraphicFramePr>
            <a:graphicFrameLocks noChangeAspect="1"/>
          </p:cNvGraphicFramePr>
          <p:nvPr/>
        </p:nvGraphicFramePr>
        <p:xfrm>
          <a:off x="2538413" y="4852988"/>
          <a:ext cx="3508375" cy="998537"/>
        </p:xfrm>
        <a:graphic>
          <a:graphicData uri="http://schemas.openxmlformats.org/presentationml/2006/ole">
            <mc:AlternateContent xmlns:mc="http://schemas.openxmlformats.org/markup-compatibility/2006">
              <mc:Choice xmlns:v="urn:schemas-microsoft-com:vml" Requires="v">
                <p:oleObj spid="_x0000_s76865" name="Equation" r:id="rId8" imgW="1612800" imgH="482400" progId="Equation.DSMT4">
                  <p:embed/>
                </p:oleObj>
              </mc:Choice>
              <mc:Fallback>
                <p:oleObj name="Equation" r:id="rId8" imgW="1612800" imgH="4824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38413" y="4852988"/>
                        <a:ext cx="3508375" cy="9985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009905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Rectangle 2"/>
          <p:cNvSpPr>
            <a:spLocks noGrp="1" noChangeArrowheads="1"/>
          </p:cNvSpPr>
          <p:nvPr>
            <p:ph type="title"/>
          </p:nvPr>
        </p:nvSpPr>
        <p:spPr/>
        <p:txBody>
          <a:bodyPr/>
          <a:lstStyle/>
          <a:p>
            <a:pPr>
              <a:defRPr/>
            </a:pPr>
            <a:r>
              <a:rPr lang="en-US" dirty="0">
                <a:latin typeface="Arial" charset="0"/>
              </a:rPr>
              <a:t>K-effective</a:t>
            </a:r>
          </a:p>
        </p:txBody>
      </p:sp>
      <p:sp>
        <p:nvSpPr>
          <p:cNvPr id="611331" name="Rectangle 3"/>
          <p:cNvSpPr>
            <a:spLocks noGrp="1" noChangeArrowheads="1"/>
          </p:cNvSpPr>
          <p:nvPr>
            <p:ph type="body" idx="1"/>
          </p:nvPr>
        </p:nvSpPr>
        <p:spPr>
          <a:xfrm>
            <a:off x="666750" y="1562100"/>
            <a:ext cx="7772400" cy="609600"/>
          </a:xfrm>
        </p:spPr>
        <p:txBody>
          <a:bodyPr/>
          <a:lstStyle/>
          <a:p>
            <a:pPr>
              <a:defRPr/>
            </a:pPr>
            <a:r>
              <a:rPr lang="en-US" sz="2800" dirty="0">
                <a:latin typeface="Arial" charset="0"/>
              </a:rPr>
              <a:t>Re-arranging and integrating over all volume:</a:t>
            </a:r>
          </a:p>
          <a:p>
            <a:pPr>
              <a:defRPr/>
            </a:pPr>
            <a:endParaRPr lang="en-US" sz="2800" dirty="0">
              <a:latin typeface="Arial" charset="0"/>
            </a:endParaRPr>
          </a:p>
          <a:p>
            <a:pPr>
              <a:defRPr/>
            </a:pPr>
            <a:endParaRPr lang="en-US" sz="2800" dirty="0">
              <a:latin typeface="Arial" charset="0"/>
            </a:endParaRPr>
          </a:p>
          <a:p>
            <a:pPr>
              <a:defRPr/>
            </a:pPr>
            <a:endParaRPr lang="en-US" sz="2800" dirty="0">
              <a:latin typeface="Arial" charset="0"/>
            </a:endParaRPr>
          </a:p>
          <a:p>
            <a:pPr>
              <a:defRPr/>
            </a:pPr>
            <a:endParaRPr lang="en-US" sz="1100" dirty="0">
              <a:latin typeface="Arial" charset="0"/>
            </a:endParaRPr>
          </a:p>
          <a:p>
            <a:pPr>
              <a:defRPr/>
            </a:pPr>
            <a:r>
              <a:rPr lang="en-US" sz="2800" dirty="0">
                <a:latin typeface="Arial" charset="0"/>
              </a:rPr>
              <a:t>So:</a:t>
            </a:r>
          </a:p>
          <a:p>
            <a:pPr lvl="1">
              <a:defRPr/>
            </a:pPr>
            <a:r>
              <a:rPr lang="en-US" sz="2400" dirty="0">
                <a:latin typeface="Arial" charset="0"/>
              </a:rPr>
              <a:t>(Roughly) For a given material, the integrals will all increase and decrease proportionally.</a:t>
            </a:r>
          </a:p>
          <a:p>
            <a:pPr lvl="1">
              <a:defRPr/>
            </a:pPr>
            <a:r>
              <a:rPr lang="en-US" sz="2400" dirty="0">
                <a:latin typeface="Arial" charset="0"/>
              </a:rPr>
              <a:t>The bigger </a:t>
            </a:r>
            <a:r>
              <a:rPr lang="en-US" sz="2400" i="1" dirty="0">
                <a:latin typeface="Arial" charset="0"/>
              </a:rPr>
              <a:t>B</a:t>
            </a:r>
            <a:r>
              <a:rPr lang="en-US" sz="2400" i="1" baseline="30000" dirty="0">
                <a:latin typeface="Arial" charset="0"/>
              </a:rPr>
              <a:t>2</a:t>
            </a:r>
            <a:r>
              <a:rPr lang="en-US" sz="2400" dirty="0">
                <a:latin typeface="Arial" charset="0"/>
              </a:rPr>
              <a:t> is, the LOWER k-effective is</a:t>
            </a:r>
          </a:p>
          <a:p>
            <a:pPr lvl="1">
              <a:defRPr/>
            </a:pPr>
            <a:r>
              <a:rPr lang="en-US" sz="2400" dirty="0">
                <a:latin typeface="Arial" charset="0"/>
              </a:rPr>
              <a:t>(Roughly) For a given material, two unit shapes with the same </a:t>
            </a:r>
            <a:r>
              <a:rPr lang="en-US" sz="2400" i="1" dirty="0">
                <a:latin typeface="Arial" charset="0"/>
              </a:rPr>
              <a:t>B</a:t>
            </a:r>
            <a:r>
              <a:rPr lang="en-US" sz="2400" i="1" baseline="30000" dirty="0">
                <a:latin typeface="Arial" charset="0"/>
              </a:rPr>
              <a:t>2</a:t>
            </a:r>
            <a:r>
              <a:rPr lang="en-US" sz="2400" dirty="0">
                <a:latin typeface="Arial" charset="0"/>
              </a:rPr>
              <a:t> will have the same k-effective</a:t>
            </a:r>
          </a:p>
          <a:p>
            <a:pPr>
              <a:defRPr/>
            </a:pPr>
            <a:endParaRPr lang="en-US" sz="2800" dirty="0">
              <a:latin typeface="Arial" charset="0"/>
            </a:endParaRPr>
          </a:p>
        </p:txBody>
      </p:sp>
      <p:graphicFrame>
        <p:nvGraphicFramePr>
          <p:cNvPr id="7171" name="Object 3"/>
          <p:cNvGraphicFramePr>
            <a:graphicFrameLocks noChangeAspect="1"/>
          </p:cNvGraphicFramePr>
          <p:nvPr>
            <p:extLst>
              <p:ext uri="{D42A27DB-BD31-4B8C-83A1-F6EECF244321}">
                <p14:modId xmlns:p14="http://schemas.microsoft.com/office/powerpoint/2010/main" val="2522039010"/>
              </p:ext>
            </p:extLst>
          </p:nvPr>
        </p:nvGraphicFramePr>
        <p:xfrm>
          <a:off x="611188" y="2171700"/>
          <a:ext cx="8008937" cy="1524000"/>
        </p:xfrm>
        <a:graphic>
          <a:graphicData uri="http://schemas.openxmlformats.org/presentationml/2006/ole">
            <mc:AlternateContent xmlns:mc="http://schemas.openxmlformats.org/markup-compatibility/2006">
              <mc:Choice xmlns:v="urn:schemas-microsoft-com:vml" Requires="v">
                <p:oleObj spid="_x0000_s72745" name="Equation" r:id="rId4" imgW="3682800" imgH="736560" progId="Equation.DSMT4">
                  <p:embed/>
                </p:oleObj>
              </mc:Choice>
              <mc:Fallback>
                <p:oleObj name="Equation" r:id="rId4" imgW="3682800" imgH="736560" progId="Equation.DSMT4">
                  <p:embed/>
                  <p:pic>
                    <p:nvPicPr>
                      <p:cNvPr id="0" name="Object 3"/>
                      <p:cNvPicPr>
                        <a:picLocks noChangeAspect="1" noChangeArrowheads="1"/>
                      </p:cNvPicPr>
                      <p:nvPr/>
                    </p:nvPicPr>
                    <p:blipFill>
                      <a:blip r:embed="rId5"/>
                      <a:srcRect/>
                      <a:stretch>
                        <a:fillRect/>
                      </a:stretch>
                    </p:blipFill>
                    <p:spPr bwMode="auto">
                      <a:xfrm>
                        <a:off x="611188" y="2171700"/>
                        <a:ext cx="8008937" cy="1524000"/>
                      </a:xfrm>
                      <a:prstGeom prst="rect">
                        <a:avLst/>
                      </a:prstGeom>
                      <a:noFill/>
                      <a:ln>
                        <a:noFill/>
                      </a:ln>
                      <a:effectLs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Rectangle 2"/>
          <p:cNvSpPr>
            <a:spLocks noGrp="1" noChangeArrowheads="1"/>
          </p:cNvSpPr>
          <p:nvPr>
            <p:ph type="title"/>
          </p:nvPr>
        </p:nvSpPr>
        <p:spPr/>
        <p:txBody>
          <a:bodyPr/>
          <a:lstStyle/>
          <a:p>
            <a:pPr>
              <a:defRPr/>
            </a:pPr>
            <a:r>
              <a:rPr lang="en-US" dirty="0">
                <a:latin typeface="Arial" charset="0"/>
              </a:rPr>
              <a:t>Buckling equivalence (2)</a:t>
            </a:r>
          </a:p>
        </p:txBody>
      </p:sp>
      <p:pic>
        <p:nvPicPr>
          <p:cNvPr id="778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5887" y="1557338"/>
            <a:ext cx="6170429" cy="4938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6289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p:cNvSpPr>
            <a:spLocks noGrp="1" noChangeArrowheads="1"/>
          </p:cNvSpPr>
          <p:nvPr>
            <p:ph type="title"/>
          </p:nvPr>
        </p:nvSpPr>
        <p:spPr/>
        <p:txBody>
          <a:bodyPr/>
          <a:lstStyle/>
          <a:p>
            <a:pPr>
              <a:defRPr/>
            </a:pPr>
            <a:r>
              <a:rPr lang="en-US">
                <a:latin typeface="Arial" charset="0"/>
              </a:rPr>
              <a:t>Buckling equivalence (2)</a:t>
            </a:r>
          </a:p>
        </p:txBody>
      </p:sp>
      <p:sp>
        <p:nvSpPr>
          <p:cNvPr id="613379" name="Rectangle 3"/>
          <p:cNvSpPr>
            <a:spLocks noGrp="1" noChangeArrowheads="1"/>
          </p:cNvSpPr>
          <p:nvPr>
            <p:ph type="body" idx="1"/>
          </p:nvPr>
        </p:nvSpPr>
        <p:spPr>
          <a:xfrm>
            <a:off x="533400" y="1447800"/>
            <a:ext cx="7772400" cy="609600"/>
          </a:xfrm>
        </p:spPr>
        <p:txBody>
          <a:bodyPr/>
          <a:lstStyle/>
          <a:p>
            <a:pPr>
              <a:lnSpc>
                <a:spcPct val="90000"/>
              </a:lnSpc>
              <a:defRPr/>
            </a:pPr>
            <a:r>
              <a:rPr lang="en-US" sz="2800">
                <a:latin typeface="Arial" charset="0"/>
              </a:rPr>
              <a:t>For different geometric arrangements, the buckling reduces to Table 8-I in text:</a:t>
            </a:r>
          </a:p>
          <a:p>
            <a:pPr lvl="1">
              <a:lnSpc>
                <a:spcPct val="90000"/>
              </a:lnSpc>
              <a:defRPr/>
            </a:pPr>
            <a:endParaRPr lang="en-US">
              <a:latin typeface="Arial" charset="0"/>
            </a:endParaRPr>
          </a:p>
          <a:p>
            <a:pPr lvl="1">
              <a:lnSpc>
                <a:spcPct val="90000"/>
              </a:lnSpc>
              <a:defRPr/>
            </a:pPr>
            <a:r>
              <a:rPr lang="en-US" sz="2400">
                <a:latin typeface="Arial" charset="0"/>
              </a:rPr>
              <a:t>Sphere of radius r</a:t>
            </a:r>
          </a:p>
          <a:p>
            <a:pPr lvl="1">
              <a:lnSpc>
                <a:spcPct val="90000"/>
              </a:lnSpc>
              <a:buFont typeface="Wingdings" pitchFamily="2" charset="2"/>
              <a:buNone/>
              <a:defRPr/>
            </a:pPr>
            <a:endParaRPr lang="en-US" sz="2400">
              <a:latin typeface="Arial" charset="0"/>
            </a:endParaRPr>
          </a:p>
          <a:p>
            <a:pPr lvl="1">
              <a:lnSpc>
                <a:spcPct val="90000"/>
              </a:lnSpc>
              <a:defRPr/>
            </a:pPr>
            <a:endParaRPr lang="en-US" sz="2400">
              <a:latin typeface="Arial" charset="0"/>
            </a:endParaRPr>
          </a:p>
          <a:p>
            <a:pPr lvl="1">
              <a:lnSpc>
                <a:spcPct val="90000"/>
              </a:lnSpc>
              <a:defRPr/>
            </a:pPr>
            <a:r>
              <a:rPr lang="en-US" sz="2400">
                <a:latin typeface="Arial" charset="0"/>
              </a:rPr>
              <a:t>Cylinder (r,h)</a:t>
            </a:r>
          </a:p>
          <a:p>
            <a:pPr lvl="1">
              <a:lnSpc>
                <a:spcPct val="90000"/>
              </a:lnSpc>
              <a:defRPr/>
            </a:pPr>
            <a:endParaRPr lang="en-US" sz="2400">
              <a:latin typeface="Arial" charset="0"/>
            </a:endParaRPr>
          </a:p>
          <a:p>
            <a:pPr lvl="1">
              <a:lnSpc>
                <a:spcPct val="90000"/>
              </a:lnSpc>
              <a:defRPr/>
            </a:pPr>
            <a:endParaRPr lang="en-US" sz="2400">
              <a:latin typeface="Arial" charset="0"/>
            </a:endParaRPr>
          </a:p>
          <a:p>
            <a:pPr lvl="1">
              <a:lnSpc>
                <a:spcPct val="90000"/>
              </a:lnSpc>
              <a:defRPr/>
            </a:pPr>
            <a:r>
              <a:rPr lang="en-US" sz="2400">
                <a:latin typeface="Arial" charset="0"/>
              </a:rPr>
              <a:t>Cuboid (a,b,c)</a:t>
            </a:r>
          </a:p>
          <a:p>
            <a:pPr lvl="1">
              <a:lnSpc>
                <a:spcPct val="90000"/>
              </a:lnSpc>
              <a:defRPr/>
            </a:pPr>
            <a:endParaRPr lang="en-US" sz="2400">
              <a:latin typeface="Arial" charset="0"/>
            </a:endParaRPr>
          </a:p>
          <a:p>
            <a:pPr>
              <a:lnSpc>
                <a:spcPct val="90000"/>
              </a:lnSpc>
              <a:defRPr/>
            </a:pPr>
            <a:r>
              <a:rPr lang="en-US" sz="2800">
                <a:latin typeface="Arial" charset="0"/>
              </a:rPr>
              <a:t>Use </a:t>
            </a:r>
            <a:r>
              <a:rPr lang="en-US" sz="2800">
                <a:latin typeface="Symbol" pitchFamily="18" charset="2"/>
              </a:rPr>
              <a:t>d</a:t>
            </a:r>
            <a:r>
              <a:rPr lang="en-US" sz="2800">
                <a:latin typeface="Arial" charset="0"/>
              </a:rPr>
              <a:t>=2 cm (bare) or </a:t>
            </a:r>
            <a:r>
              <a:rPr lang="en-US" sz="2800">
                <a:latin typeface="Symbol" pitchFamily="18" charset="2"/>
              </a:rPr>
              <a:t>d</a:t>
            </a:r>
            <a:r>
              <a:rPr lang="en-US" sz="2800">
                <a:latin typeface="Arial" charset="0"/>
              </a:rPr>
              <a:t>=5 cm (H2O reflected) if better information not available</a:t>
            </a:r>
          </a:p>
        </p:txBody>
      </p:sp>
      <p:graphicFrame>
        <p:nvGraphicFramePr>
          <p:cNvPr id="2050" name="Object 2"/>
          <p:cNvGraphicFramePr>
            <a:graphicFrameLocks noChangeAspect="1"/>
          </p:cNvGraphicFramePr>
          <p:nvPr/>
        </p:nvGraphicFramePr>
        <p:xfrm>
          <a:off x="5153025" y="2379663"/>
          <a:ext cx="1214438" cy="977900"/>
        </p:xfrm>
        <a:graphic>
          <a:graphicData uri="http://schemas.openxmlformats.org/presentationml/2006/ole">
            <mc:AlternateContent xmlns:mc="http://schemas.openxmlformats.org/markup-compatibility/2006">
              <mc:Choice xmlns:v="urn:schemas-microsoft-com:vml" Requires="v">
                <p:oleObj spid="_x0000_s74823" name="Equation" r:id="rId4" imgW="558720" imgH="469800" progId="Equation.3">
                  <p:embed/>
                </p:oleObj>
              </mc:Choice>
              <mc:Fallback>
                <p:oleObj name="Equation" r:id="rId4" imgW="558720" imgH="4698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53025" y="2379663"/>
                        <a:ext cx="1214438" cy="9779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1" name="Object 3"/>
          <p:cNvGraphicFramePr>
            <a:graphicFrameLocks noChangeAspect="1"/>
          </p:cNvGraphicFramePr>
          <p:nvPr/>
        </p:nvGraphicFramePr>
        <p:xfrm>
          <a:off x="4246563" y="3567113"/>
          <a:ext cx="2952750" cy="977900"/>
        </p:xfrm>
        <a:graphic>
          <a:graphicData uri="http://schemas.openxmlformats.org/presentationml/2006/ole">
            <mc:AlternateContent xmlns:mc="http://schemas.openxmlformats.org/markup-compatibility/2006">
              <mc:Choice xmlns:v="urn:schemas-microsoft-com:vml" Requires="v">
                <p:oleObj spid="_x0000_s74824" name="Equation" r:id="rId6" imgW="1358640" imgH="469800" progId="Equation.3">
                  <p:embed/>
                </p:oleObj>
              </mc:Choice>
              <mc:Fallback>
                <p:oleObj name="Equation" r:id="rId6" imgW="1358640" imgH="4698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46563" y="3567113"/>
                        <a:ext cx="2952750" cy="9779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2" name="Object 4"/>
          <p:cNvGraphicFramePr>
            <a:graphicFrameLocks noChangeAspect="1"/>
          </p:cNvGraphicFramePr>
          <p:nvPr/>
        </p:nvGraphicFramePr>
        <p:xfrm>
          <a:off x="3792538" y="4749800"/>
          <a:ext cx="4662487" cy="977900"/>
        </p:xfrm>
        <a:graphic>
          <a:graphicData uri="http://schemas.openxmlformats.org/presentationml/2006/ole">
            <mc:AlternateContent xmlns:mc="http://schemas.openxmlformats.org/markup-compatibility/2006">
              <mc:Choice xmlns:v="urn:schemas-microsoft-com:vml" Requires="v">
                <p:oleObj spid="_x0000_s74825" name="Equation" r:id="rId8" imgW="2145960" imgH="469800" progId="Equation.3">
                  <p:embed/>
                </p:oleObj>
              </mc:Choice>
              <mc:Fallback>
                <p:oleObj name="Equation" r:id="rId8" imgW="2145960" imgH="469800"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92538" y="4749800"/>
                        <a:ext cx="4662487" cy="9779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p:cNvSpPr>
            <a:spLocks noGrp="1" noChangeArrowheads="1"/>
          </p:cNvSpPr>
          <p:nvPr>
            <p:ph type="title"/>
          </p:nvPr>
        </p:nvSpPr>
        <p:spPr/>
        <p:txBody>
          <a:bodyPr/>
          <a:lstStyle/>
          <a:p>
            <a:pPr>
              <a:defRPr/>
            </a:pPr>
            <a:r>
              <a:rPr lang="en-US" dirty="0">
                <a:latin typeface="Arial" charset="0"/>
              </a:rPr>
              <a:t>Buckling equivalence (3)</a:t>
            </a:r>
          </a:p>
        </p:txBody>
      </p:sp>
      <p:sp>
        <p:nvSpPr>
          <p:cNvPr id="613379" name="Rectangle 3"/>
          <p:cNvSpPr>
            <a:spLocks noGrp="1" noChangeArrowheads="1"/>
          </p:cNvSpPr>
          <p:nvPr>
            <p:ph type="body" idx="1"/>
          </p:nvPr>
        </p:nvSpPr>
        <p:spPr>
          <a:xfrm>
            <a:off x="533400" y="1676400"/>
            <a:ext cx="7772400" cy="609600"/>
          </a:xfrm>
        </p:spPr>
        <p:txBody>
          <a:bodyPr/>
          <a:lstStyle/>
          <a:p>
            <a:pPr>
              <a:lnSpc>
                <a:spcPct val="90000"/>
              </a:lnSpc>
              <a:defRPr/>
            </a:pPr>
            <a:r>
              <a:rPr lang="en-US" sz="2800" dirty="0">
                <a:latin typeface="Arial" charset="0"/>
              </a:rPr>
              <a:t>Sample problem:</a:t>
            </a:r>
          </a:p>
          <a:p>
            <a:pPr lvl="1">
              <a:lnSpc>
                <a:spcPct val="90000"/>
              </a:lnSpc>
              <a:defRPr/>
            </a:pPr>
            <a:r>
              <a:rPr lang="en-US" dirty="0">
                <a:latin typeface="Arial" charset="0"/>
              </a:rPr>
              <a:t>You have determined a volume limit of 10 liters for a cylinder with a H/D ratio of 2.5.</a:t>
            </a:r>
          </a:p>
          <a:p>
            <a:pPr lvl="1">
              <a:lnSpc>
                <a:spcPct val="90000"/>
              </a:lnSpc>
              <a:defRPr/>
            </a:pPr>
            <a:r>
              <a:rPr lang="en-US" dirty="0">
                <a:latin typeface="Arial" charset="0"/>
              </a:rPr>
              <a:t>What would be the volume of a sphere with the same k-effective?</a:t>
            </a:r>
          </a:p>
          <a:p>
            <a:pPr lvl="1">
              <a:lnSpc>
                <a:spcPct val="90000"/>
              </a:lnSpc>
              <a:defRPr/>
            </a:pPr>
            <a:r>
              <a:rPr lang="en-US" dirty="0">
                <a:latin typeface="Arial" charset="0"/>
              </a:rPr>
              <a:t>Answer: 5.2 liters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p:cNvSpPr>
            <a:spLocks noGrp="1" noChangeArrowheads="1"/>
          </p:cNvSpPr>
          <p:nvPr>
            <p:ph type="title"/>
          </p:nvPr>
        </p:nvSpPr>
        <p:spPr/>
        <p:txBody>
          <a:bodyPr/>
          <a:lstStyle/>
          <a:p>
            <a:pPr>
              <a:defRPr/>
            </a:pPr>
            <a:r>
              <a:rPr lang="en-US" dirty="0">
                <a:latin typeface="Arial" pitchFamily="34" charset="0"/>
                <a:cs typeface="Arial" pitchFamily="34" charset="0"/>
              </a:rPr>
              <a:t>Homework</a:t>
            </a:r>
          </a:p>
        </p:txBody>
      </p:sp>
      <p:sp>
        <p:nvSpPr>
          <p:cNvPr id="27651" name="Rectangle 3"/>
          <p:cNvSpPr>
            <a:spLocks noChangeArrowheads="1"/>
          </p:cNvSpPr>
          <p:nvPr/>
        </p:nvSpPr>
        <p:spPr bwMode="auto">
          <a:xfrm>
            <a:off x="857250" y="1527175"/>
            <a:ext cx="7353300" cy="2308324"/>
          </a:xfrm>
          <a:prstGeom prst="rect">
            <a:avLst/>
          </a:prstGeom>
          <a:noFill/>
          <a:ln w="9525">
            <a:noFill/>
            <a:miter lim="800000"/>
            <a:headEnd/>
            <a:tailEnd/>
          </a:ln>
        </p:spPr>
        <p:txBody>
          <a:bodyPr>
            <a:spAutoFit/>
          </a:bodyPr>
          <a:lstStyle/>
          <a:p>
            <a:r>
              <a:rPr lang="en-US" b="1" dirty="0"/>
              <a:t>Homework 3-1</a:t>
            </a:r>
          </a:p>
          <a:p>
            <a:r>
              <a:rPr lang="en-US" dirty="0"/>
              <a:t>You fill a shoebox (15 cm x 20 cm x 30 cm) with a fissile solution and find that it is exactly critical.  What would be the approximate radius of a critical sphere of the same material? (Ans. = 11.645 cm)</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p:cNvSpPr>
            <a:spLocks noGrp="1" noChangeArrowheads="1"/>
          </p:cNvSpPr>
          <p:nvPr>
            <p:ph type="title"/>
          </p:nvPr>
        </p:nvSpPr>
        <p:spPr/>
        <p:txBody>
          <a:bodyPr/>
          <a:lstStyle/>
          <a:p>
            <a:pPr>
              <a:defRPr/>
            </a:pPr>
            <a:r>
              <a:rPr lang="en-US" dirty="0">
                <a:latin typeface="Arial" pitchFamily="34" charset="0"/>
                <a:cs typeface="Arial" pitchFamily="34" charset="0"/>
              </a:rPr>
              <a:t>Homework</a:t>
            </a:r>
          </a:p>
        </p:txBody>
      </p:sp>
      <p:sp>
        <p:nvSpPr>
          <p:cNvPr id="28675" name="Rectangle 3"/>
          <p:cNvSpPr>
            <a:spLocks noChangeArrowheads="1"/>
          </p:cNvSpPr>
          <p:nvPr/>
        </p:nvSpPr>
        <p:spPr bwMode="auto">
          <a:xfrm>
            <a:off x="857250" y="1527175"/>
            <a:ext cx="7353300" cy="3785652"/>
          </a:xfrm>
          <a:prstGeom prst="rect">
            <a:avLst/>
          </a:prstGeom>
          <a:noFill/>
          <a:ln w="9525">
            <a:noFill/>
            <a:miter lim="800000"/>
            <a:headEnd/>
            <a:tailEnd/>
          </a:ln>
        </p:spPr>
        <p:txBody>
          <a:bodyPr>
            <a:spAutoFit/>
          </a:bodyPr>
          <a:lstStyle/>
          <a:p>
            <a:r>
              <a:rPr lang="en-US" b="1" dirty="0"/>
              <a:t>Homework 3-2</a:t>
            </a:r>
          </a:p>
          <a:p>
            <a:r>
              <a:rPr lang="en-US" dirty="0"/>
              <a:t>It is common practice to assume that a cylinder with a height/diameter ratio of 1.00 has the highest reactivity (lowest buckling).   Use your calculus to show that based on the formula (ignoring the extrapolation distance), the actual value for the most reactive H/D (for fixed volume) is 0.924.  </a:t>
            </a:r>
          </a:p>
          <a:p>
            <a:endParaRPr lang="en-US" dirty="0"/>
          </a:p>
          <a:p>
            <a:r>
              <a:rPr lang="en-US" dirty="0"/>
              <a:t>(You may use a spreadsheet to show that this is optimum.) </a:t>
            </a:r>
          </a:p>
        </p:txBody>
      </p:sp>
    </p:spTree>
  </p:cSld>
  <p:clrMapOvr>
    <a:masterClrMapping/>
  </p:clrMapOvr>
</p:sld>
</file>

<file path=ppt/theme/theme1.xml><?xml version="1.0" encoding="utf-8"?>
<a:theme xmlns:a="http://schemas.openxmlformats.org/drawingml/2006/main" name="Sparkle">
  <a:themeElements>
    <a:clrScheme name="Sparkle 3">
      <a:dk1>
        <a:srgbClr val="000000"/>
      </a:dk1>
      <a:lt1>
        <a:srgbClr val="FFFFFF"/>
      </a:lt1>
      <a:dk2>
        <a:srgbClr val="000000"/>
      </a:dk2>
      <a:lt2>
        <a:srgbClr val="DDDDDD"/>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fontScheme name="Spark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Sparkle 1">
        <a:dk1>
          <a:srgbClr val="000000"/>
        </a:dk1>
        <a:lt1>
          <a:srgbClr val="DDDDDD"/>
        </a:lt1>
        <a:dk2>
          <a:srgbClr val="0000FF"/>
        </a:dk2>
        <a:lt2>
          <a:srgbClr val="00CCCC"/>
        </a:lt2>
        <a:accent1>
          <a:srgbClr val="B2B2B2"/>
        </a:accent1>
        <a:accent2>
          <a:srgbClr val="FF9933"/>
        </a:accent2>
        <a:accent3>
          <a:srgbClr val="AAAAFF"/>
        </a:accent3>
        <a:accent4>
          <a:srgbClr val="BDBDBD"/>
        </a:accent4>
        <a:accent5>
          <a:srgbClr val="D5D5D5"/>
        </a:accent5>
        <a:accent6>
          <a:srgbClr val="E78A2D"/>
        </a:accent6>
        <a:hlink>
          <a:srgbClr val="CC00CC"/>
        </a:hlink>
        <a:folHlink>
          <a:srgbClr val="9999FF"/>
        </a:folHlink>
      </a:clrScheme>
      <a:clrMap bg1="dk2" tx1="lt1" bg2="dk1" tx2="lt2" accent1="accent1" accent2="accent2" accent3="accent3" accent4="accent4" accent5="accent5" accent6="accent6" hlink="hlink" folHlink="folHlink"/>
    </a:extraClrScheme>
    <a:extraClrScheme>
      <a:clrScheme name="Sparkle 2">
        <a:dk1>
          <a:srgbClr val="000000"/>
        </a:dk1>
        <a:lt1>
          <a:srgbClr val="CCCCFF"/>
        </a:lt1>
        <a:dk2>
          <a:srgbClr val="003399"/>
        </a:dk2>
        <a:lt2>
          <a:srgbClr val="76E0E6"/>
        </a:lt2>
        <a:accent1>
          <a:srgbClr val="66CCFF"/>
        </a:accent1>
        <a:accent2>
          <a:srgbClr val="6666FF"/>
        </a:accent2>
        <a:accent3>
          <a:srgbClr val="E2E2FF"/>
        </a:accent3>
        <a:accent4>
          <a:srgbClr val="000000"/>
        </a:accent4>
        <a:accent5>
          <a:srgbClr val="B8E2FF"/>
        </a:accent5>
        <a:accent6>
          <a:srgbClr val="5C5CE7"/>
        </a:accent6>
        <a:hlink>
          <a:srgbClr val="00CCCC"/>
        </a:hlink>
        <a:folHlink>
          <a:srgbClr val="9999FF"/>
        </a:folHlink>
      </a:clrScheme>
      <a:clrMap bg1="lt1" tx1="dk1" bg2="lt2" tx2="dk2" accent1="accent1" accent2="accent2" accent3="accent3" accent4="accent4" accent5="accent5" accent6="accent6" hlink="hlink" folHlink="folHlink"/>
    </a:extraClrScheme>
    <a:extraClrScheme>
      <a:clrScheme name="Sparkle 3">
        <a:dk1>
          <a:srgbClr val="000000"/>
        </a:dk1>
        <a:lt1>
          <a:srgbClr val="FFFFFF"/>
        </a:lt1>
        <a:dk2>
          <a:srgbClr val="000000"/>
        </a:dk2>
        <a:lt2>
          <a:srgbClr val="DDDDDD"/>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C:\MSOffice95\Templates\Presentation Designs\Sparkle.pot</Template>
  <TotalTime>1710</TotalTime>
  <Words>372</Words>
  <Application>Microsoft Office PowerPoint</Application>
  <PresentationFormat>On-screen Show (4:3)</PresentationFormat>
  <Paragraphs>50</Paragraphs>
  <Slides>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Arial</vt:lpstr>
      <vt:lpstr>Monotype Sorts</vt:lpstr>
      <vt:lpstr>Symbol</vt:lpstr>
      <vt:lpstr>Times New Roman</vt:lpstr>
      <vt:lpstr>Wingdings</vt:lpstr>
      <vt:lpstr>Sparkle</vt:lpstr>
      <vt:lpstr>Equation</vt:lpstr>
      <vt:lpstr>Lesson 3: Hand calculations</vt:lpstr>
      <vt:lpstr>Hand calculation methods</vt:lpstr>
      <vt:lpstr>Buckling equivalence</vt:lpstr>
      <vt:lpstr>K-effective</vt:lpstr>
      <vt:lpstr>Buckling equivalence (2)</vt:lpstr>
      <vt:lpstr>Buckling equivalence (2)</vt:lpstr>
      <vt:lpstr>Buckling equivalence (3)</vt:lpstr>
      <vt:lpstr>Homework</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Criticality Safety and Radiation Shielding Team</dc:title>
  <dc:creator>Ronald E. Pevey</dc:creator>
  <cp:lastModifiedBy>Ronald Pevey</cp:lastModifiedBy>
  <cp:revision>92</cp:revision>
  <cp:lastPrinted>1999-08-30T19:39:18Z</cp:lastPrinted>
  <dcterms:created xsi:type="dcterms:W3CDTF">1995-05-28T16:29:18Z</dcterms:created>
  <dcterms:modified xsi:type="dcterms:W3CDTF">2024-02-03T18:48:10Z</dcterms:modified>
</cp:coreProperties>
</file>