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sldIdLst>
    <p:sldId id="280" r:id="rId2"/>
    <p:sldId id="623" r:id="rId3"/>
    <p:sldId id="585" r:id="rId4"/>
    <p:sldId id="586" r:id="rId5"/>
    <p:sldId id="587" r:id="rId6"/>
    <p:sldId id="626" r:id="rId7"/>
    <p:sldId id="624" r:id="rId8"/>
    <p:sldId id="627" r:id="rId9"/>
    <p:sldId id="628" r:id="rId10"/>
    <p:sldId id="631" r:id="rId11"/>
    <p:sldId id="625" r:id="rId12"/>
    <p:sldId id="589" r:id="rId13"/>
    <p:sldId id="590" r:id="rId14"/>
    <p:sldId id="591" r:id="rId15"/>
    <p:sldId id="592" r:id="rId16"/>
    <p:sldId id="593" r:id="rId17"/>
    <p:sldId id="594" r:id="rId18"/>
    <p:sldId id="595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5" r:id="rId27"/>
    <p:sldId id="606" r:id="rId28"/>
    <p:sldId id="588" r:id="rId29"/>
    <p:sldId id="607" r:id="rId30"/>
    <p:sldId id="608" r:id="rId31"/>
    <p:sldId id="609" r:id="rId32"/>
    <p:sldId id="610" r:id="rId33"/>
    <p:sldId id="611" r:id="rId34"/>
    <p:sldId id="612" r:id="rId35"/>
    <p:sldId id="613" r:id="rId36"/>
    <p:sldId id="614" r:id="rId37"/>
    <p:sldId id="615" r:id="rId38"/>
    <p:sldId id="616" r:id="rId39"/>
    <p:sldId id="617" r:id="rId40"/>
    <p:sldId id="618" r:id="rId41"/>
    <p:sldId id="619" r:id="rId42"/>
    <p:sldId id="620" r:id="rId43"/>
    <p:sldId id="621" r:id="rId44"/>
    <p:sldId id="622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FF82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 snapToGrid="0">
      <p:cViewPr varScale="1">
        <p:scale>
          <a:sx n="38" d="100"/>
          <a:sy n="38" d="100"/>
        </p:scale>
        <p:origin x="40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3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0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62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9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4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22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7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93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06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61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11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29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554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62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4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8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0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42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90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69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5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53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8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0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3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9913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12128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651250" y="6232525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NE421 Nuclear Criticality Safety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0250" y="62325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7BE5706-A039-41BA-B4E7-4B060D7C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2900"/>
            <a:ext cx="20574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2900"/>
            <a:ext cx="6019800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429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57200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Monotype Sorts" pitchFamily="2" charset="2"/>
        <a:buChar char="ä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Lesson 2: MAGICMERV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2001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Left over slides</a:t>
            </a:r>
          </a:p>
          <a:p>
            <a:pPr lvl="1">
              <a:defRPr/>
            </a:pPr>
            <a:r>
              <a:rPr lang="en-US" dirty="0"/>
              <a:t>Four factor formula</a:t>
            </a:r>
          </a:p>
          <a:p>
            <a:pPr>
              <a:defRPr/>
            </a:pPr>
            <a:r>
              <a:rPr lang="en-US" dirty="0"/>
              <a:t>MAGICMERV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K-effective: Take 4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485900"/>
            <a:ext cx="8248650" cy="47117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Eigenvalue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The eigenvalue </a:t>
            </a:r>
            <a:r>
              <a:rPr lang="en-US" dirty="0">
                <a:latin typeface="Symbol" panose="05050102010706020507" pitchFamily="18" charset="2"/>
              </a:rPr>
              <a:t>l</a:t>
            </a:r>
            <a:r>
              <a:rPr lang="en-US" dirty="0">
                <a:latin typeface="Arial" charset="0"/>
              </a:rPr>
              <a:t> is k-effective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Its represents how much </a:t>
            </a:r>
            <a:r>
              <a:rPr lang="en-US" dirty="0">
                <a:latin typeface="Symbol" panose="05050102010706020507" pitchFamily="18" charset="2"/>
              </a:rPr>
              <a:t>n</a:t>
            </a:r>
            <a:r>
              <a:rPr lang="en-US" dirty="0">
                <a:latin typeface="Arial" charset="0"/>
              </a:rPr>
              <a:t> would have to decrease to make the equation balance</a:t>
            </a:r>
          </a:p>
        </p:txBody>
      </p:sp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24518"/>
              </p:ext>
            </p:extLst>
          </p:nvPr>
        </p:nvGraphicFramePr>
        <p:xfrm>
          <a:off x="1163638" y="2036764"/>
          <a:ext cx="7261225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Equation" r:id="rId4" imgW="2895480" imgH="1218960" progId="Equation.DSMT4">
                  <p:embed/>
                </p:oleObj>
              </mc:Choice>
              <mc:Fallback>
                <p:oleObj name="Equation" r:id="rId4" imgW="2895480" imgH="1218960" progId="Equation.DSMT4">
                  <p:embed/>
                  <p:pic>
                    <p:nvPicPr>
                      <p:cNvPr id="24578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2036764"/>
                        <a:ext cx="7261225" cy="304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0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latin typeface="Arial" charset="0"/>
              </a:rPr>
              <a:t>Criticality: Neutron balance (2)</a:t>
            </a:r>
            <a:r>
              <a:rPr lang="en-US" sz="4000">
                <a:latin typeface="Arial" charset="0"/>
              </a:rPr>
              <a:t>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95450"/>
            <a:ext cx="7772400" cy="47117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Our focus is a little different from reactor physics because we are much more influenced by LEAKAGE</a:t>
            </a:r>
          </a:p>
          <a:p>
            <a:pPr>
              <a:defRPr/>
            </a:pPr>
            <a:r>
              <a:rPr lang="en-US">
                <a:latin typeface="Arial" charset="0"/>
              </a:rPr>
              <a:t>In this regard, we are much closer to Fermi, et al., because of the UNIQUENESS of our situations and our strong dependence on SIZE and SHAPE of the system being considered</a:t>
            </a:r>
          </a:p>
        </p:txBody>
      </p:sp>
    </p:spTree>
    <p:extLst>
      <p:ext uri="{BB962C8B-B14F-4D97-AF65-F5344CB8AC3E}">
        <p14:creationId xmlns:p14="http://schemas.microsoft.com/office/powerpoint/2010/main" val="363013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543050"/>
            <a:ext cx="7772400" cy="4486275"/>
          </a:xfrm>
        </p:spPr>
        <p:txBody>
          <a:bodyPr anchor="ctr"/>
          <a:lstStyle/>
          <a:p>
            <a:pPr algn="ctr">
              <a:buNone/>
              <a:defRPr/>
            </a:pPr>
            <a:r>
              <a:rPr lang="en-US" sz="4400" dirty="0"/>
              <a:t>Parametric overview: MAGICMERV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b="1" i="1"/>
              <a:t>MAGICMERV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2271713"/>
            <a:ext cx="7185025" cy="352266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/>
              <a:t>Simple checklist of conditions that MIGHT result in an increase in k-eff.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Mass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Absorber loss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Geometry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Interaction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Concentration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Moderation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Enrichment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Reflection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/>
              <a:t>Volume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D758F08B-BF57-460A-8CAF-6E1BC021B4FE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13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#1: Mass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Mass:  Mass of fissile material in unit</a:t>
            </a:r>
          </a:p>
          <a:p>
            <a:pPr lvl="1">
              <a:defRPr/>
            </a:pPr>
            <a:r>
              <a:rPr lang="en-US"/>
              <a:t>More is worse -- higher k-eff (usually).</a:t>
            </a:r>
          </a:p>
          <a:p>
            <a:pPr lvl="1">
              <a:defRPr/>
            </a:pPr>
            <a:r>
              <a:rPr lang="en-US"/>
              <a:t>Possible maximization problem. (Example?)</a:t>
            </a:r>
          </a:p>
          <a:p>
            <a:pPr lvl="1">
              <a:defRPr/>
            </a:pPr>
            <a:r>
              <a:rPr lang="en-US"/>
              <a:t>Should allow for measurement uncertainties (e.g., add 10% for assay accuracy)</a:t>
            </a:r>
          </a:p>
          <a:p>
            <a:pPr lvl="1">
              <a:defRPr/>
            </a:pPr>
            <a:r>
              <a:rPr lang="en-US"/>
              <a:t>Parametric studies?</a:t>
            </a: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1D2C7F5D-C5C0-46F1-AF45-F23603161B46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14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6556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7: Effects of Mass on a Fission Chain Reaction 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1676400"/>
          <a:ext cx="76200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7" name="Picture" r:id="rId3" imgW="5544312" imgH="2782062" progId="Word.Picture.8">
                  <p:embed/>
                </p:oleObj>
              </mc:Choice>
              <mc:Fallback>
                <p:oleObj name="Picture" r:id="rId3" imgW="5544312" imgH="278206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620000" cy="382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#2: Loss of absorbers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2262188"/>
            <a:ext cx="7185025" cy="35242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Loss of absorbers: Losing materials specifically depended on for crit. control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More (loss) is worse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Not usually a problem because not usually used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We specifically avoid this situation by removing all absorbers we can identify (e.g., can walls, boron in glass)  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BE CAREFUL: Fruitful area for contention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Parametric studies?</a:t>
            </a:r>
          </a:p>
        </p:txBody>
      </p:sp>
      <p:sp>
        <p:nvSpPr>
          <p:cNvPr id="623620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4B7C1082-6A0E-402B-BE4E-DECF18FC3213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16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#3: Geometry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Geometric shape of fissile material</a:t>
            </a:r>
          </a:p>
          <a:p>
            <a:pPr lvl="1">
              <a:defRPr/>
            </a:pPr>
            <a:r>
              <a:rPr lang="en-US"/>
              <a:t>Worst single unit shape is a sphere: Lowest leakage</a:t>
            </a:r>
          </a:p>
          <a:p>
            <a:pPr lvl="1">
              <a:defRPr/>
            </a:pPr>
            <a:r>
              <a:rPr lang="en-US"/>
              <a:t>Worst single unit cylindrical H/D ratio ~ 1.00 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/>
              <a:t>0.94 in a buckling homework problem </a:t>
            </a:r>
          </a:p>
          <a:p>
            <a:pPr lvl="1">
              <a:defRPr/>
            </a:pPr>
            <a:r>
              <a:rPr lang="en-US"/>
              <a:t>Do not depend on either of these in situations with multiple units</a:t>
            </a:r>
          </a:p>
          <a:p>
            <a:pPr lvl="1">
              <a:defRPr/>
            </a:pPr>
            <a:r>
              <a:rPr lang="en-US"/>
              <a:t>Parametric studies?</a:t>
            </a:r>
          </a:p>
        </p:txBody>
      </p:sp>
      <p:sp>
        <p:nvSpPr>
          <p:cNvPr id="625668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72DFE510-2F4E-47C2-A0A3-EE6E3FEF438C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17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4651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9: Typical Containers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90600" y="1143000"/>
          <a:ext cx="6858000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Slide" r:id="rId3" imgW="4868863" imgH="3651250" progId="PowerPoint.Slide.8">
                  <p:embed/>
                </p:oleObj>
              </mc:Choice>
              <mc:Fallback>
                <p:oleObj name="Slide" r:id="rId3" imgW="4868863" imgH="36512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6858000" cy="511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10: Favorable vs. Unfavorable Geometry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447800" y="1638300"/>
          <a:ext cx="6310313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5" name="Slide" r:id="rId3" imgW="5304882" imgH="3979181" progId="PowerPoint.Slide.8">
                  <p:embed/>
                </p:oleObj>
              </mc:Choice>
              <mc:Fallback>
                <p:oleObj name="Slide" r:id="rId3" imgW="5304882" imgH="3979181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676"/>
                      <a:stretch>
                        <a:fillRect/>
                      </a:stretch>
                    </p:blipFill>
                    <p:spPr bwMode="auto">
                      <a:xfrm>
                        <a:off x="1447800" y="1638300"/>
                        <a:ext cx="6310313" cy="4733925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5450" y="285750"/>
            <a:ext cx="71628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Think like a neutron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466850"/>
            <a:ext cx="8591550" cy="4114800"/>
          </a:xfrm>
        </p:spPr>
        <p:txBody>
          <a:bodyPr/>
          <a:lstStyle/>
          <a:p>
            <a:pPr>
              <a:defRPr/>
            </a:pPr>
            <a:r>
              <a:rPr lang="en-US" dirty="0"/>
              <a:t>What separates good NCS engineers from great NCS engineers is to </a:t>
            </a:r>
            <a:r>
              <a:rPr lang="en-US" u="sng" dirty="0"/>
              <a:t>see</a:t>
            </a:r>
            <a:r>
              <a:rPr lang="en-US" dirty="0"/>
              <a:t> a situation</a:t>
            </a:r>
          </a:p>
          <a:p>
            <a:pPr lvl="1">
              <a:defRPr/>
            </a:pPr>
            <a:r>
              <a:rPr lang="en-US" u="sng" dirty="0"/>
              <a:t>Understand the process being evaluated [multi-disciplinary]</a:t>
            </a:r>
          </a:p>
          <a:p>
            <a:pPr lvl="1">
              <a:defRPr/>
            </a:pPr>
            <a:r>
              <a:rPr lang="en-US" dirty="0"/>
              <a:t>Understand the risks by understanding how neutrons behave [</a:t>
            </a:r>
            <a:r>
              <a:rPr lang="en-US" dirty="0" err="1"/>
              <a:t>Feynmann</a:t>
            </a:r>
            <a:r>
              <a:rPr lang="en-US" dirty="0"/>
              <a:t> K-25]</a:t>
            </a:r>
          </a:p>
          <a:p>
            <a:pPr lvl="1">
              <a:defRPr/>
            </a:pPr>
            <a:r>
              <a:rPr lang="en-US" dirty="0"/>
              <a:t>This gives you credibility because you can explain why different rules are in place without having to look them up [crit vs fire as you get close]</a:t>
            </a:r>
          </a:p>
          <a:p>
            <a:pPr lvl="1">
              <a:defRPr/>
            </a:pPr>
            <a:r>
              <a:rPr lang="en-US" dirty="0"/>
              <a:t>NOT having to say: “Wait, let me calculate that” [8.26 hands-on course]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15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#4: Interaction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00175"/>
            <a:ext cx="7772400" cy="49339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/>
              <a:t>Interaction: Presence of other fissile materials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More is usually worse.  (Counterexample?)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Typical LATTICE study: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/>
              <a:t>Number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/>
              <a:t>Arrangement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/>
              <a:t>Stacking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Other processes (e.g., material movement) in same room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Hold-up</a:t>
            </a:r>
          </a:p>
          <a:p>
            <a:pPr lvl="1">
              <a:lnSpc>
                <a:spcPct val="90000"/>
              </a:lnSpc>
              <a:defRPr/>
            </a:pPr>
            <a:r>
              <a:rPr lang="en-US"/>
              <a:t>Parametric studies?</a:t>
            </a:r>
          </a:p>
        </p:txBody>
      </p:sp>
      <p:sp>
        <p:nvSpPr>
          <p:cNvPr id="627716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64FA10BF-E725-4CD6-A418-D410BCB3E888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20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6937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11: Neutron Interaction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09600" y="2286000"/>
          <a:ext cx="7924800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Picture" r:id="rId3" imgW="5620512" imgH="2886456" progId="Word.Picture.8">
                  <p:embed/>
                </p:oleObj>
              </mc:Choice>
              <mc:Fallback>
                <p:oleObj name="Picture" r:id="rId3" imgW="5620512" imgH="2886456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86000"/>
                        <a:ext cx="7924800" cy="407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3508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12: Example of Physical Controls on Interaction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5050" y="1066800"/>
            <a:ext cx="4213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Parameters #5: Concentration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0738" y="2441575"/>
            <a:ext cx="7185025" cy="3524250"/>
          </a:xfrm>
        </p:spPr>
        <p:txBody>
          <a:bodyPr/>
          <a:lstStyle/>
          <a:p>
            <a:pPr>
              <a:defRPr/>
            </a:pPr>
            <a:r>
              <a:rPr lang="en-US"/>
              <a:t>Concentration</a:t>
            </a:r>
          </a:p>
          <a:p>
            <a:pPr lvl="1">
              <a:defRPr/>
            </a:pPr>
            <a:r>
              <a:rPr lang="en-US"/>
              <a:t>Solution concentration</a:t>
            </a:r>
          </a:p>
          <a:p>
            <a:pPr lvl="1">
              <a:defRPr/>
            </a:pPr>
            <a:r>
              <a:rPr lang="en-US"/>
              <a:t>Considered in addition to mass, volume, moderation because of CONTROL possibilities</a:t>
            </a:r>
          </a:p>
          <a:p>
            <a:pPr lvl="1">
              <a:defRPr/>
            </a:pPr>
            <a:r>
              <a:rPr lang="en-US"/>
              <a:t>No new physics here</a:t>
            </a:r>
          </a:p>
          <a:p>
            <a:pPr>
              <a:defRPr/>
            </a:pPr>
            <a:endParaRPr lang="en-US"/>
          </a:p>
        </p:txBody>
      </p:sp>
      <p:sp>
        <p:nvSpPr>
          <p:cNvPr id="629764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2A77A29B-B97C-491C-B9B6-4C8714D63C81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23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#6: Moderation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276350"/>
            <a:ext cx="7772400" cy="5581650"/>
          </a:xfrm>
        </p:spPr>
        <p:txBody>
          <a:bodyPr/>
          <a:lstStyle/>
          <a:p>
            <a:pPr>
              <a:defRPr/>
            </a:pPr>
            <a:r>
              <a:rPr lang="en-US" dirty="0"/>
              <a:t>Moderation: Non-fissile material that is intermingled with fissile material</a:t>
            </a:r>
          </a:p>
          <a:p>
            <a:pPr lvl="1">
              <a:defRPr/>
            </a:pPr>
            <a:r>
              <a:rPr lang="en-US" dirty="0"/>
              <a:t>Slows down the neutrons [elastic on board]</a:t>
            </a:r>
          </a:p>
          <a:p>
            <a:pPr lvl="1">
              <a:defRPr/>
            </a:pPr>
            <a:r>
              <a:rPr lang="en-US" dirty="0"/>
              <a:t>Affects absorption (up) and leakage (down)</a:t>
            </a:r>
          </a:p>
          <a:p>
            <a:pPr lvl="1">
              <a:defRPr/>
            </a:pPr>
            <a:r>
              <a:rPr lang="en-US" dirty="0"/>
              <a:t>More is usually worse. </a:t>
            </a:r>
          </a:p>
          <a:p>
            <a:pPr lvl="1">
              <a:defRPr/>
            </a:pPr>
            <a:r>
              <a:rPr lang="en-US" dirty="0"/>
              <a:t>Simultaneously a reflector</a:t>
            </a:r>
          </a:p>
          <a:p>
            <a:pPr lvl="1">
              <a:defRPr/>
            </a:pPr>
            <a:r>
              <a:rPr lang="en-US" dirty="0"/>
              <a:t>Usual cases: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Other material in vicinity of unit (structure, </a:t>
            </a:r>
            <a:r>
              <a:rPr lang="en-US" dirty="0" err="1"/>
              <a:t>equip’t</a:t>
            </a:r>
            <a:r>
              <a:rPr lang="en-US" dirty="0"/>
              <a:t>)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Water from sprinklers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Operator body parts</a:t>
            </a:r>
          </a:p>
          <a:p>
            <a:pPr lvl="1">
              <a:defRPr/>
            </a:pPr>
            <a:r>
              <a:rPr lang="en-US" dirty="0"/>
              <a:t>Parametric studies?</a:t>
            </a:r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36314EB1-C1C9-4A1D-917F-D7F867B17CE0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24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5032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14: Energy Losses in </a:t>
            </a:r>
            <a:br>
              <a:rPr lang="en-US" sz="3200" dirty="0"/>
            </a:br>
            <a:r>
              <a:rPr lang="en-US" sz="3200" dirty="0"/>
              <a:t>                   Neutron Collisions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1447800"/>
            <a:ext cx="836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4762"/>
            <a:ext cx="912495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H/U=0</a:t>
            </a:r>
          </a:p>
        </p:txBody>
      </p:sp>
      <p:pic>
        <p:nvPicPr>
          <p:cNvPr id="457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82094"/>
            <a:ext cx="9144000" cy="702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4287"/>
            <a:ext cx="9124950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42862"/>
            <a:ext cx="9086850" cy="6772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" y="23812"/>
            <a:ext cx="9105900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H/U=1</a:t>
            </a:r>
          </a:p>
        </p:txBody>
      </p:sp>
      <p:pic>
        <p:nvPicPr>
          <p:cNvPr id="458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5442"/>
            <a:ext cx="9144000" cy="70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9525"/>
            <a:ext cx="9096375" cy="6838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H/U=0</a:t>
            </a:r>
          </a:p>
        </p:txBody>
      </p:sp>
      <p:pic>
        <p:nvPicPr>
          <p:cNvPr id="459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639"/>
            <a:ext cx="9144000" cy="70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9050"/>
            <a:ext cx="912495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H/U=0</a:t>
            </a:r>
          </a:p>
        </p:txBody>
      </p:sp>
      <p:pic>
        <p:nvPicPr>
          <p:cNvPr id="460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853"/>
            <a:ext cx="9144000" cy="70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28575"/>
            <a:ext cx="9105900" cy="68008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H/U=0</a:t>
            </a:r>
          </a:p>
        </p:txBody>
      </p:sp>
      <p:pic>
        <p:nvPicPr>
          <p:cNvPr id="461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7007"/>
            <a:ext cx="9143999" cy="705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U-235 Cross sections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4762"/>
            <a:ext cx="9105900" cy="68484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100% enriched, H/U=0</a:t>
            </a:r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853"/>
            <a:ext cx="9144000" cy="70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Critical mass curve</a:t>
            </a:r>
          </a:p>
        </p:txBody>
      </p:sp>
      <p:pic>
        <p:nvPicPr>
          <p:cNvPr id="3277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8882063" cy="6629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19050"/>
            <a:ext cx="908685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#7: Enrichment</a:t>
            </a: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Enrichment: % fissile in matrix</a:t>
            </a:r>
          </a:p>
          <a:p>
            <a:pPr lvl="1">
              <a:defRPr/>
            </a:pPr>
            <a:r>
              <a:rPr lang="en-US"/>
              <a:t>U-235, Pu-239, U-233 (?)</a:t>
            </a:r>
          </a:p>
          <a:p>
            <a:pPr lvl="1">
              <a:defRPr/>
            </a:pPr>
            <a:r>
              <a:rPr lang="en-US"/>
              <a:t>Higher is worse.  (Counterexamples?)</a:t>
            </a:r>
          </a:p>
          <a:p>
            <a:pPr lvl="1">
              <a:defRPr/>
            </a:pPr>
            <a:r>
              <a:rPr lang="en-US"/>
              <a:t>Source of problem in Tokai-mura accident </a:t>
            </a:r>
          </a:p>
          <a:p>
            <a:pPr lvl="1">
              <a:defRPr/>
            </a:pPr>
            <a:r>
              <a:rPr lang="en-US"/>
              <a:t>Parametric studies?	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633860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0BCC680A-C357-410F-9485-53EC2BB0DB7C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40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#8: Reflection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09725"/>
            <a:ext cx="7772400" cy="51435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Reflection: Non-fissile material surrounding the fissile unit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Effect of interest: Bouncing neutrons back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More is worse.  (Counterexamples?)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Usual cases: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People: 100% water without gap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Floors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/>
              <a:t>Walls: Assume in corner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Worse than water: Poly, concrete, Be, steel, lead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Do not underestimate </a:t>
            </a:r>
            <a:r>
              <a:rPr lang="en-US" dirty="0" err="1"/>
              <a:t>nonhydrogenous</a:t>
            </a:r>
            <a:r>
              <a:rPr lang="en-US" dirty="0"/>
              <a:t> </a:t>
            </a:r>
            <a:r>
              <a:rPr lang="en-US" dirty="0" err="1"/>
              <a:t>reflect’n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Parametric studies?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69B267BD-0249-4CE3-9A53-7FB8E485A6A0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41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76450" y="579438"/>
            <a:ext cx="8229600" cy="411162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Figure 15: Nuclear Reflection</a:t>
            </a:r>
          </a:p>
        </p:txBody>
      </p:sp>
      <p:pic>
        <p:nvPicPr>
          <p:cNvPr id="35843" name="Picture 3" descr="REFL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" y="2114550"/>
            <a:ext cx="7620000" cy="413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/>
              <a:t>Parameter #9: Volume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Volume: Size of container holding fissile material</a:t>
            </a:r>
          </a:p>
          <a:p>
            <a:pPr lvl="1">
              <a:defRPr/>
            </a:pPr>
            <a:r>
              <a:rPr lang="en-US" dirty="0"/>
              <a:t>Usually of concern for: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Spacing of arrays  (Less is worse.)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US" dirty="0"/>
              <a:t>Flooding situations.  (More is worse.)</a:t>
            </a:r>
          </a:p>
          <a:p>
            <a:pPr lvl="1">
              <a:defRPr/>
            </a:pPr>
            <a:r>
              <a:rPr lang="en-US" dirty="0"/>
              <a:t>Very sensitive to fissile mass</a:t>
            </a:r>
          </a:p>
          <a:p>
            <a:pPr lvl="1">
              <a:defRPr/>
            </a:pPr>
            <a:r>
              <a:rPr lang="en-US" dirty="0"/>
              <a:t>Parametric studies?</a:t>
            </a:r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7B5B3C9D-00DE-4863-8C28-74E977CEA170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43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Mental exercise</a:t>
            </a:r>
            <a:endParaRPr lang="en-US" b="1" i="1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59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Which ones can provide COMPLETE protection alone?</a:t>
            </a:r>
            <a:br>
              <a:rPr lang="en-US" sz="2400" dirty="0"/>
            </a:br>
            <a:r>
              <a:rPr lang="en-US" sz="2400" dirty="0"/>
              <a:t>F, A, or L?</a:t>
            </a:r>
            <a:endParaRPr lang="en-US" sz="2400" b="1" i="1" dirty="0"/>
          </a:p>
          <a:p>
            <a:pPr>
              <a:defRPr/>
            </a:pPr>
            <a:r>
              <a:rPr lang="en-US" sz="2800" b="1" i="1" dirty="0"/>
              <a:t>M</a:t>
            </a:r>
          </a:p>
          <a:p>
            <a:pPr>
              <a:defRPr/>
            </a:pPr>
            <a:r>
              <a:rPr lang="en-US" sz="2800" b="1" i="1" dirty="0"/>
              <a:t>A</a:t>
            </a:r>
          </a:p>
          <a:p>
            <a:pPr>
              <a:defRPr/>
            </a:pPr>
            <a:r>
              <a:rPr lang="en-US" sz="2800" b="1" i="1" dirty="0"/>
              <a:t>G</a:t>
            </a:r>
          </a:p>
          <a:p>
            <a:pPr>
              <a:defRPr/>
            </a:pPr>
            <a:r>
              <a:rPr lang="en-US" sz="2800" b="1" i="1" dirty="0"/>
              <a:t>I</a:t>
            </a:r>
          </a:p>
          <a:p>
            <a:pPr>
              <a:defRPr/>
            </a:pPr>
            <a:r>
              <a:rPr lang="en-US" sz="2800" b="1" i="1" dirty="0"/>
              <a:t>C</a:t>
            </a:r>
          </a:p>
          <a:p>
            <a:pPr>
              <a:defRPr/>
            </a:pPr>
            <a:r>
              <a:rPr lang="en-US" sz="2800" b="1" i="1" dirty="0"/>
              <a:t>M</a:t>
            </a:r>
          </a:p>
          <a:p>
            <a:pPr>
              <a:defRPr/>
            </a:pPr>
            <a:r>
              <a:rPr lang="en-US" sz="2800" b="1" i="1" dirty="0"/>
              <a:t>E</a:t>
            </a:r>
          </a:p>
          <a:p>
            <a:pPr>
              <a:defRPr/>
            </a:pPr>
            <a:r>
              <a:rPr lang="en-US" sz="2800" b="1" i="1" dirty="0"/>
              <a:t>R</a:t>
            </a:r>
          </a:p>
          <a:p>
            <a:pPr>
              <a:defRPr/>
            </a:pPr>
            <a:r>
              <a:rPr lang="en-US" sz="2800" b="1" i="1" dirty="0"/>
              <a:t>V</a:t>
            </a:r>
            <a:endParaRPr lang="en-US" sz="2800" dirty="0"/>
          </a:p>
        </p:txBody>
      </p:sp>
      <p:sp>
        <p:nvSpPr>
          <p:cNvPr id="637956" name="Rectangle 4"/>
          <p:cNvSpPr>
            <a:spLocks noChangeArrowheads="1"/>
          </p:cNvSpPr>
          <p:nvPr/>
        </p:nvSpPr>
        <p:spPr bwMode="auto">
          <a:xfrm>
            <a:off x="7080250" y="6232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>
              <a:defRPr/>
            </a:pPr>
            <a:fld id="{7B5B3C9D-00DE-4863-8C28-74E977CEA170}" type="slidenum"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defRPr/>
              </a:pPr>
              <a:t>44</a:t>
            </a:fld>
            <a:endParaRPr lang="en-US" sz="1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4287"/>
            <a:ext cx="9134475" cy="682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U-235 Sphere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1604963"/>
            <a:ext cx="70866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09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K-effective: Take 1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95450"/>
            <a:ext cx="7772400" cy="47117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Generational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What is a generation?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Most unsophisticated</a:t>
            </a:r>
          </a:p>
          <a:p>
            <a:pPr>
              <a:defRPr/>
            </a:pPr>
            <a:r>
              <a:rPr lang="en-US" dirty="0">
                <a:latin typeface="Arial" charset="0"/>
              </a:rPr>
              <a:t>Surprisingly, this is the one that KENO uses!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214709"/>
              </p:ext>
            </p:extLst>
          </p:nvPr>
        </p:nvGraphicFramePr>
        <p:xfrm>
          <a:off x="285750" y="2526757"/>
          <a:ext cx="8858250" cy="902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4" imgW="4101840" imgH="419040" progId="Equation.DSMT4">
                  <p:embed/>
                </p:oleObj>
              </mc:Choice>
              <mc:Fallback>
                <p:oleObj name="Equation" r:id="rId4" imgW="4101840" imgH="41904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2526757"/>
                        <a:ext cx="8858250" cy="9022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80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K-effective: Take 2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95450"/>
            <a:ext cx="7772400" cy="47117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Four factor formula (yeah, I know it has five!):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Fermi’s invention: One of the most amazing analysis tools ever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He knew how to put together experiments to determine each of them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When the multiplied to give &gt;1, he knew it was physically possible!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080096"/>
              </p:ext>
            </p:extLst>
          </p:nvPr>
        </p:nvGraphicFramePr>
        <p:xfrm>
          <a:off x="2241550" y="2698750"/>
          <a:ext cx="40608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4" imgW="1752480" imgH="241200" progId="Equation.DSMT4">
                  <p:embed/>
                </p:oleObj>
              </mc:Choice>
              <mc:Fallback>
                <p:oleObj name="Equation" r:id="rId4" imgW="1752480" imgH="24120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2698750"/>
                        <a:ext cx="406082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2156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K-effective: Take 3	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695450"/>
            <a:ext cx="7772400" cy="47117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Balance: Neutron PRODUCTION from fission exactly balances neutron LOSS from absorption and leakage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endParaRPr lang="en-US" dirty="0">
              <a:latin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</a:rPr>
              <a:t>Most useful for us because it ties to the </a:t>
            </a:r>
            <a:r>
              <a:rPr lang="en-US" dirty="0" err="1">
                <a:latin typeface="Arial" charset="0"/>
              </a:rPr>
              <a:t>MAGICMERV</a:t>
            </a:r>
            <a:r>
              <a:rPr lang="en-US" dirty="0">
                <a:latin typeface="Arial" charset="0"/>
              </a:rPr>
              <a:t> parameters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386463"/>
              </p:ext>
            </p:extLst>
          </p:nvPr>
        </p:nvGraphicFramePr>
        <p:xfrm>
          <a:off x="1000125" y="3422650"/>
          <a:ext cx="68865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4" imgW="2971800" imgH="419040" progId="Equation.DSMT4">
                  <p:embed/>
                </p:oleObj>
              </mc:Choice>
              <mc:Fallback>
                <p:oleObj name="Equation" r:id="rId4" imgW="2971800" imgH="419040" progId="Equation.DSMT4">
                  <p:embed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3422650"/>
                        <a:ext cx="688657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9809588"/>
      </p:ext>
    </p:extLst>
  </p:cSld>
  <p:clrMapOvr>
    <a:masterClrMapping/>
  </p:clrMapOvr>
</p:sld>
</file>

<file path=ppt/theme/theme1.xml><?xml version="1.0" encoding="utf-8"?>
<a:theme xmlns:a="http://schemas.openxmlformats.org/drawingml/2006/main" name="Sparkle">
  <a:themeElements>
    <a:clrScheme name="Sparkle 3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CBCBCB"/>
      </a:accent1>
      <a:accent2>
        <a:srgbClr val="EAEAEA"/>
      </a:accent2>
      <a:accent3>
        <a:srgbClr val="FFFFFF"/>
      </a:accent3>
      <a:accent4>
        <a:srgbClr val="000000"/>
      </a:accent4>
      <a:accent5>
        <a:srgbClr val="E2E2E2"/>
      </a:accent5>
      <a:accent6>
        <a:srgbClr val="D4D4D4"/>
      </a:accent6>
      <a:hlink>
        <a:srgbClr val="5F5F5F"/>
      </a:hlink>
      <a:folHlink>
        <a:srgbClr val="969696"/>
      </a:folHlink>
    </a:clrScheme>
    <a:fontScheme name="Spark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parkle 1">
        <a:dk1>
          <a:srgbClr val="000000"/>
        </a:dk1>
        <a:lt1>
          <a:srgbClr val="DDDDDD"/>
        </a:lt1>
        <a:dk2>
          <a:srgbClr val="0000FF"/>
        </a:dk2>
        <a:lt2>
          <a:srgbClr val="00CCCC"/>
        </a:lt2>
        <a:accent1>
          <a:srgbClr val="B2B2B2"/>
        </a:accent1>
        <a:accent2>
          <a:srgbClr val="FF9933"/>
        </a:accent2>
        <a:accent3>
          <a:srgbClr val="AAAAFF"/>
        </a:accent3>
        <a:accent4>
          <a:srgbClr val="BDBDBD"/>
        </a:accent4>
        <a:accent5>
          <a:srgbClr val="D5D5D5"/>
        </a:accent5>
        <a:accent6>
          <a:srgbClr val="E78A2D"/>
        </a:accent6>
        <a:hlink>
          <a:srgbClr val="CC00CC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parkle 2">
        <a:dk1>
          <a:srgbClr val="000000"/>
        </a:dk1>
        <a:lt1>
          <a:srgbClr val="CCCCFF"/>
        </a:lt1>
        <a:dk2>
          <a:srgbClr val="003399"/>
        </a:dk2>
        <a:lt2>
          <a:srgbClr val="76E0E6"/>
        </a:lt2>
        <a:accent1>
          <a:srgbClr val="66CCFF"/>
        </a:accent1>
        <a:accent2>
          <a:srgbClr val="6666FF"/>
        </a:accent2>
        <a:accent3>
          <a:srgbClr val="E2E2FF"/>
        </a:accent3>
        <a:accent4>
          <a:srgbClr val="000000"/>
        </a:accent4>
        <a:accent5>
          <a:srgbClr val="B8E2FF"/>
        </a:accent5>
        <a:accent6>
          <a:srgbClr val="5C5CE7"/>
        </a:accent6>
        <a:hlink>
          <a:srgbClr val="00CCCC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parkl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C:\MSOffice95\Templates\Presentation Designs\Sparkle.pot</Template>
  <TotalTime>1634</TotalTime>
  <Words>926</Words>
  <Application>Microsoft Office PowerPoint</Application>
  <PresentationFormat>On-screen Show (4:3)</PresentationFormat>
  <Paragraphs>167</Paragraphs>
  <Slides>44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Monotype Sorts</vt:lpstr>
      <vt:lpstr>Symbol</vt:lpstr>
      <vt:lpstr>Times New Roman</vt:lpstr>
      <vt:lpstr>Wingdings</vt:lpstr>
      <vt:lpstr>Sparkle</vt:lpstr>
      <vt:lpstr>Equation</vt:lpstr>
      <vt:lpstr>Picture</vt:lpstr>
      <vt:lpstr>Slide</vt:lpstr>
      <vt:lpstr>Lesson 2: MAGICMERV</vt:lpstr>
      <vt:lpstr>Think like a neutron</vt:lpstr>
      <vt:lpstr>PowerPoint Presentation</vt:lpstr>
      <vt:lpstr>PowerPoint Presentation</vt:lpstr>
      <vt:lpstr>PowerPoint Presentation</vt:lpstr>
      <vt:lpstr>U-235 Sphere</vt:lpstr>
      <vt:lpstr>K-effective: Take 1 </vt:lpstr>
      <vt:lpstr>K-effective: Take 2 </vt:lpstr>
      <vt:lpstr>K-effective: Take 3 </vt:lpstr>
      <vt:lpstr>K-effective: Take 4 </vt:lpstr>
      <vt:lpstr>Criticality: Neutron balance (2) </vt:lpstr>
      <vt:lpstr>PowerPoint Presentation</vt:lpstr>
      <vt:lpstr>MAGICMERV</vt:lpstr>
      <vt:lpstr>Parameter #1: Mass</vt:lpstr>
      <vt:lpstr>Figure 7: Effects of Mass on a Fission Chain Reaction </vt:lpstr>
      <vt:lpstr>Parameter #2: Loss of absorbers</vt:lpstr>
      <vt:lpstr>Parameter #3: Geometry</vt:lpstr>
      <vt:lpstr>Figure 9: Typical Containers</vt:lpstr>
      <vt:lpstr>Figure 10: Favorable vs. Unfavorable Geometry</vt:lpstr>
      <vt:lpstr>Parameter #4: Interaction</vt:lpstr>
      <vt:lpstr>Figure 11: Neutron Interaction</vt:lpstr>
      <vt:lpstr>Figure 12: Example of Physical Controls on Interaction</vt:lpstr>
      <vt:lpstr>Parameters #5: Concentration</vt:lpstr>
      <vt:lpstr>Parameter #6: Moderation</vt:lpstr>
      <vt:lpstr>Figure 14: Energy Losses in                     Neutron Collisions </vt:lpstr>
      <vt:lpstr>U-235 Cross sections</vt:lpstr>
      <vt:lpstr>100% enriched, H/U=0</vt:lpstr>
      <vt:lpstr>PowerPoint Presentation</vt:lpstr>
      <vt:lpstr>U-235 Cross sections</vt:lpstr>
      <vt:lpstr>100% enriched, H/U=1</vt:lpstr>
      <vt:lpstr>U-235 Cross sections</vt:lpstr>
      <vt:lpstr>100% enriched, H/U=0</vt:lpstr>
      <vt:lpstr>U-235 Cross sections</vt:lpstr>
      <vt:lpstr>100% enriched, H/U=0</vt:lpstr>
      <vt:lpstr>U-235 Cross sections</vt:lpstr>
      <vt:lpstr>100% enriched, H/U=0</vt:lpstr>
      <vt:lpstr>U-235 Cross sections</vt:lpstr>
      <vt:lpstr>100% enriched, H/U=0</vt:lpstr>
      <vt:lpstr>Critical mass curve</vt:lpstr>
      <vt:lpstr>Parameter #7: Enrichment</vt:lpstr>
      <vt:lpstr>Parameter #8: Reflection</vt:lpstr>
      <vt:lpstr>Figure 15: Nuclear Reflection</vt:lpstr>
      <vt:lpstr>Parameter #9: Volume</vt:lpstr>
      <vt:lpstr>Mental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Criticality Safety and Radiation Shielding Team</dc:title>
  <dc:creator>Ronald E. Pevey</dc:creator>
  <cp:lastModifiedBy>Pevey, Ronald E</cp:lastModifiedBy>
  <cp:revision>66</cp:revision>
  <cp:lastPrinted>1999-08-30T19:39:18Z</cp:lastPrinted>
  <dcterms:created xsi:type="dcterms:W3CDTF">1995-05-28T16:29:18Z</dcterms:created>
  <dcterms:modified xsi:type="dcterms:W3CDTF">2024-01-30T11:21:58Z</dcterms:modified>
</cp:coreProperties>
</file>