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sldIdLst>
    <p:sldId id="280" r:id="rId2"/>
    <p:sldId id="565" r:id="rId3"/>
    <p:sldId id="562" r:id="rId4"/>
    <p:sldId id="589" r:id="rId5"/>
    <p:sldId id="590" r:id="rId6"/>
    <p:sldId id="572" r:id="rId7"/>
    <p:sldId id="573" r:id="rId8"/>
    <p:sldId id="563" r:id="rId9"/>
    <p:sldId id="564" r:id="rId10"/>
    <p:sldId id="575" r:id="rId11"/>
    <p:sldId id="593" r:id="rId12"/>
    <p:sldId id="592" r:id="rId13"/>
    <p:sldId id="594" r:id="rId14"/>
    <p:sldId id="582" r:id="rId15"/>
    <p:sldId id="583" r:id="rId16"/>
    <p:sldId id="595" r:id="rId17"/>
    <p:sldId id="596" r:id="rId18"/>
    <p:sldId id="584" r:id="rId19"/>
    <p:sldId id="585" r:id="rId20"/>
    <p:sldId id="586" r:id="rId21"/>
    <p:sldId id="587" r:id="rId22"/>
    <p:sldId id="588"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a:srgbClr val="FF820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snapToGrid="0">
      <p:cViewPr varScale="1">
        <p:scale>
          <a:sx n="90" d="100"/>
          <a:sy n="90" d="100"/>
        </p:scale>
        <p:origin x="653"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372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25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68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25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25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51071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99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09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09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40888940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198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66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355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25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25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37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481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457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56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rrowheads="1"/>
          </p:cNvPicPr>
          <p:nvPr/>
        </p:nvPicPr>
        <p:blipFill>
          <a:blip r:embed="rId2" cstate="print"/>
          <a:srcRect/>
          <a:stretch>
            <a:fillRect/>
          </a:stretch>
        </p:blipFill>
        <p:spPr bwMode="auto">
          <a:xfrm>
            <a:off x="381000" y="304800"/>
            <a:ext cx="1447800" cy="822325"/>
          </a:xfrm>
          <a:prstGeom prst="rect">
            <a:avLst/>
          </a:prstGeom>
          <a:noFill/>
          <a:ln w="9525">
            <a:noFill/>
            <a:miter lim="800000"/>
            <a:headEnd/>
            <a:tailEnd/>
          </a:ln>
        </p:spPr>
      </p:pic>
      <p:sp>
        <p:nvSpPr>
          <p:cNvPr id="3074" name="Rectangle 2"/>
          <p:cNvSpPr>
            <a:spLocks noGrp="1" noChangeArrowheads="1"/>
          </p:cNvSpPr>
          <p:nvPr>
            <p:ph type="ctrTitle" sz="quarter"/>
          </p:nvPr>
        </p:nvSpPr>
        <p:spPr>
          <a:xfrm>
            <a:off x="1219200" y="1905000"/>
            <a:ext cx="77724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sz="quarter" idx="1"/>
          </p:nvPr>
        </p:nvSpPr>
        <p:spPr>
          <a:xfrm>
            <a:off x="1839913"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 name="Date Placeholder 4"/>
          <p:cNvSpPr>
            <a:spLocks noGrp="1" noChangeArrowheads="1"/>
          </p:cNvSpPr>
          <p:nvPr>
            <p:ph type="dt" sz="quarter" idx="10"/>
          </p:nvPr>
        </p:nvSpPr>
        <p:spPr bwMode="auto">
          <a:xfrm>
            <a:off x="1212850" y="6232525"/>
            <a:ext cx="19050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defRPr sz="1400">
                <a:effectLst>
                  <a:outerShdw blurRad="38100" dist="38100" dir="2700000" algn="tl">
                    <a:srgbClr val="C0C0C0"/>
                  </a:outerShdw>
                </a:effectLst>
              </a:defRPr>
            </a:lvl1pPr>
          </a:lstStyle>
          <a:p>
            <a:pPr>
              <a:defRPr/>
            </a:pPr>
            <a:endParaRPr lang="en-US"/>
          </a:p>
        </p:txBody>
      </p:sp>
      <p:sp>
        <p:nvSpPr>
          <p:cNvPr id="6" name="Footer Placeholder 5"/>
          <p:cNvSpPr>
            <a:spLocks noGrp="1" noChangeArrowheads="1"/>
          </p:cNvSpPr>
          <p:nvPr>
            <p:ph type="ftr" sz="quarter" idx="11"/>
          </p:nvPr>
        </p:nvSpPr>
        <p:spPr bwMode="auto">
          <a:xfrm>
            <a:off x="3651250" y="6232525"/>
            <a:ext cx="28956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ctr">
              <a:defRPr sz="1400">
                <a:effectLst>
                  <a:outerShdw blurRad="38100" dist="38100" dir="2700000" algn="tl">
                    <a:srgbClr val="C0C0C0"/>
                  </a:outerShdw>
                </a:effectLst>
              </a:defRPr>
            </a:lvl1pPr>
          </a:lstStyle>
          <a:p>
            <a:pPr>
              <a:defRPr/>
            </a:pPr>
            <a:r>
              <a:rPr lang="en-US"/>
              <a:t>NE421 Nuclear Criticality Safety</a:t>
            </a:r>
          </a:p>
        </p:txBody>
      </p:sp>
      <p:sp>
        <p:nvSpPr>
          <p:cNvPr id="7" name="Slide Number Placeholder 6"/>
          <p:cNvSpPr>
            <a:spLocks noGrp="1" noChangeArrowheads="1"/>
          </p:cNvSpPr>
          <p:nvPr>
            <p:ph type="sldNum" sz="quarter" idx="12"/>
          </p:nvPr>
        </p:nvSpPr>
        <p:spPr bwMode="auto">
          <a:xfrm>
            <a:off x="7080250" y="6232525"/>
            <a:ext cx="19050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r">
              <a:defRPr sz="1400">
                <a:effectLst>
                  <a:outerShdw blurRad="38100" dist="38100" dir="2700000" algn="tl">
                    <a:srgbClr val="C0C0C0"/>
                  </a:outerShdw>
                </a:effectLst>
              </a:defRPr>
            </a:lvl1pPr>
          </a:lstStyle>
          <a:p>
            <a:pPr>
              <a:defRPr/>
            </a:pPr>
            <a:fld id="{37BE5706-A039-41BA-B4E7-4B060D7CD46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342900"/>
            <a:ext cx="2057400" cy="57531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42900"/>
            <a:ext cx="6019800" cy="5753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52600" y="342900"/>
            <a:ext cx="7162800" cy="1143000"/>
          </a:xfrm>
          <a:prstGeom prst="rect">
            <a:avLst/>
          </a:prstGeom>
          <a:noFill/>
          <a:ln w="9525">
            <a:noFill/>
            <a:miter lim="800000"/>
            <a:headEnd/>
            <a:tailEnd/>
          </a:ln>
          <a:effectLst>
            <a:outerShdw dist="13470" dir="2700000" algn="ctr" rotWithShape="0">
              <a:schemeClr val="bg2"/>
            </a:outerShdw>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2"/>
            <a:endParaRPr lang="en-US"/>
          </a:p>
          <a:p>
            <a:pPr lvl="2"/>
            <a:endParaRPr lang="en-US"/>
          </a:p>
        </p:txBody>
      </p:sp>
      <p:pic>
        <p:nvPicPr>
          <p:cNvPr id="3076" name="Picture 4"/>
          <p:cNvPicPr>
            <a:picLocks noChangeArrowheads="1"/>
          </p:cNvPicPr>
          <p:nvPr/>
        </p:nvPicPr>
        <p:blipFill>
          <a:blip r:embed="rId13" cstate="print"/>
          <a:srcRect/>
          <a:stretch>
            <a:fillRect/>
          </a:stretch>
        </p:blipFill>
        <p:spPr bwMode="auto">
          <a:xfrm>
            <a:off x="228600" y="457200"/>
            <a:ext cx="1447800" cy="822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hlink"/>
        </a:buClr>
        <a:buSzPct val="75000"/>
        <a:buFont typeface="Wingdings" pitchFamily="2" charset="2"/>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65000"/>
        <a:buChar char="•"/>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ornl.gov/scal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rsicc.ornl.gov/PackageDetail.aspx?p=SCALE%206.2.4-EXE&amp;id=C00834&amp;cpu=MNYCP&amp;v=07&amp;t=A%20Comprehensive%20Modeling%20and%20Simulation%20Suite%20for%20Nuclear%20Safety%20Analysis%20and%20Design" TargetMode="External"/><Relationship Id="rId4" Type="http://schemas.openxmlformats.org/officeDocument/2006/relationships/hyperlink" Target="https://rsicc.ornl.gov/Default.asp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defRPr/>
            </a:pPr>
            <a:r>
              <a:rPr lang="en-US" dirty="0"/>
              <a:t>Lesson 1: Introduction</a:t>
            </a:r>
          </a:p>
        </p:txBody>
      </p:sp>
      <p:sp>
        <p:nvSpPr>
          <p:cNvPr id="19459" name="Rectangle 3"/>
          <p:cNvSpPr>
            <a:spLocks noGrp="1" noChangeArrowheads="1"/>
          </p:cNvSpPr>
          <p:nvPr>
            <p:ph type="body" idx="1"/>
          </p:nvPr>
        </p:nvSpPr>
        <p:spPr>
          <a:xfrm>
            <a:off x="552450" y="1200150"/>
            <a:ext cx="7772400" cy="4114800"/>
          </a:xfrm>
        </p:spPr>
        <p:txBody>
          <a:bodyPr/>
          <a:lstStyle/>
          <a:p>
            <a:pPr>
              <a:defRPr/>
            </a:pPr>
            <a:r>
              <a:rPr lang="en-US" dirty="0"/>
              <a:t>Overview</a:t>
            </a:r>
          </a:p>
          <a:p>
            <a:pPr lvl="1">
              <a:defRPr/>
            </a:pPr>
            <a:r>
              <a:rPr lang="en-US" dirty="0"/>
              <a:t>Go over the syllabus</a:t>
            </a:r>
          </a:p>
          <a:p>
            <a:pPr lvl="1">
              <a:defRPr/>
            </a:pPr>
            <a:r>
              <a:rPr lang="en-US" dirty="0"/>
              <a:t>Go over the schedule</a:t>
            </a:r>
          </a:p>
          <a:p>
            <a:pPr lvl="1">
              <a:defRPr/>
            </a:pPr>
            <a:r>
              <a:rPr lang="en-US" dirty="0"/>
              <a:t>How evaluated</a:t>
            </a:r>
          </a:p>
          <a:p>
            <a:pPr>
              <a:defRPr/>
            </a:pPr>
            <a:r>
              <a:rPr lang="en-US" dirty="0"/>
              <a:t>Course philosophy</a:t>
            </a:r>
          </a:p>
          <a:p>
            <a:pPr>
              <a:defRPr/>
            </a:pPr>
            <a:r>
              <a:rPr lang="en-US" dirty="0"/>
              <a:t>Importance of criticality safety out there</a:t>
            </a:r>
          </a:p>
          <a:p>
            <a:pPr>
              <a:defRPr/>
            </a:pPr>
            <a:r>
              <a:rPr lang="en-US" dirty="0"/>
              <a:t>Get SCALE</a:t>
            </a:r>
          </a:p>
          <a:p>
            <a:pPr>
              <a:defRPr/>
            </a:pPr>
            <a:r>
              <a:rPr lang="en-US" dirty="0"/>
              <a:t>Think like a neutron</a:t>
            </a:r>
          </a:p>
          <a:p>
            <a:pPr marL="0" indent="0">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defRPr/>
            </a:pPr>
            <a:r>
              <a:rPr lang="en-US" dirty="0"/>
              <a:t>Get SCALE (very) soon</a:t>
            </a:r>
          </a:p>
        </p:txBody>
      </p:sp>
      <p:sp>
        <p:nvSpPr>
          <p:cNvPr id="60419" name="Rectangle 3"/>
          <p:cNvSpPr>
            <a:spLocks noGrp="1" noChangeArrowheads="1"/>
          </p:cNvSpPr>
          <p:nvPr>
            <p:ph type="body" idx="1"/>
          </p:nvPr>
        </p:nvSpPr>
        <p:spPr>
          <a:xfrm>
            <a:off x="685800" y="1348695"/>
            <a:ext cx="7772400" cy="5364162"/>
          </a:xfrm>
        </p:spPr>
        <p:txBody>
          <a:bodyPr/>
          <a:lstStyle/>
          <a:p>
            <a:pPr>
              <a:defRPr/>
            </a:pPr>
            <a:r>
              <a:rPr lang="en-US" dirty="0"/>
              <a:t>Go to </a:t>
            </a:r>
            <a:r>
              <a:rPr lang="en-US" dirty="0">
                <a:hlinkClick r:id="rId3"/>
              </a:rPr>
              <a:t>https://www.ornl.gov/scale</a:t>
            </a:r>
            <a:endParaRPr lang="en-US" dirty="0"/>
          </a:p>
          <a:p>
            <a:pPr lvl="1">
              <a:defRPr/>
            </a:pPr>
            <a:r>
              <a:rPr lang="en-US" dirty="0"/>
              <a:t>Click on ‘Get SCALE’</a:t>
            </a:r>
          </a:p>
          <a:p>
            <a:pPr lvl="1">
              <a:defRPr/>
            </a:pPr>
            <a:r>
              <a:rPr lang="en-US" dirty="0"/>
              <a:t>Pay particular attention to </a:t>
            </a:r>
            <a:r>
              <a:rPr lang="en-US" dirty="0">
                <a:hlinkClick r:id="rId4"/>
              </a:rPr>
              <a:t>https://rsicc.ornl.gov/Default.aspx</a:t>
            </a:r>
            <a:r>
              <a:rPr lang="en-US" dirty="0"/>
              <a:t> </a:t>
            </a:r>
          </a:p>
          <a:p>
            <a:pPr>
              <a:defRPr/>
            </a:pPr>
            <a:r>
              <a:rPr lang="en-US" dirty="0"/>
              <a:t>Customer service</a:t>
            </a:r>
          </a:p>
          <a:p>
            <a:pPr lvl="1">
              <a:defRPr/>
            </a:pPr>
            <a:r>
              <a:rPr lang="en-US" dirty="0"/>
              <a:t>Registration : Fill it out</a:t>
            </a:r>
          </a:p>
          <a:p>
            <a:pPr lvl="2">
              <a:defRPr/>
            </a:pPr>
            <a:r>
              <a:rPr lang="en-US" dirty="0"/>
              <a:t>Company name: University of Tennessee</a:t>
            </a:r>
          </a:p>
          <a:p>
            <a:pPr lvl="2">
              <a:defRPr/>
            </a:pPr>
            <a:r>
              <a:rPr lang="en-US" dirty="0"/>
              <a:t>Organization type: University</a:t>
            </a:r>
          </a:p>
          <a:p>
            <a:pPr lvl="2">
              <a:defRPr/>
            </a:pPr>
            <a:r>
              <a:rPr lang="en-US" dirty="0"/>
              <a:t>Project type: Criticality Safety</a:t>
            </a:r>
          </a:p>
          <a:p>
            <a:pPr lvl="2">
              <a:defRPr/>
            </a:pPr>
            <a:r>
              <a:rPr lang="en-US" dirty="0"/>
              <a:t>Funding source: US University  100%</a:t>
            </a:r>
          </a:p>
          <a:p>
            <a:pPr lvl="1">
              <a:defRPr/>
            </a:pPr>
            <a:r>
              <a:rPr lang="en-US" dirty="0"/>
              <a:t>Request </a:t>
            </a:r>
            <a:r>
              <a:rPr lang="en-US" u="sng" dirty="0">
                <a:effectLst/>
                <a:hlinkClick r:id="rId5"/>
              </a:rPr>
              <a:t>SCALE 6.2.4-EXE</a:t>
            </a:r>
            <a:r>
              <a:rPr lang="en-US"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A01E6-67D1-47B8-B099-9521060B0106}"/>
              </a:ext>
            </a:extLst>
          </p:cNvPr>
          <p:cNvSpPr>
            <a:spLocks noGrp="1"/>
          </p:cNvSpPr>
          <p:nvPr>
            <p:ph type="title"/>
          </p:nvPr>
        </p:nvSpPr>
        <p:spPr>
          <a:xfrm>
            <a:off x="1752600" y="342900"/>
            <a:ext cx="7162800" cy="419100"/>
          </a:xfrm>
        </p:spPr>
        <p:txBody>
          <a:bodyPr/>
          <a:lstStyle/>
          <a:p>
            <a:r>
              <a:rPr lang="en-US" sz="2400" dirty="0"/>
              <a:t>Email from RSICC: 8/17/21</a:t>
            </a:r>
          </a:p>
        </p:txBody>
      </p:sp>
      <p:sp>
        <p:nvSpPr>
          <p:cNvPr id="3" name="Content Placeholder 2">
            <a:extLst>
              <a:ext uri="{FF2B5EF4-FFF2-40B4-BE49-F238E27FC236}">
                <a16:creationId xmlns:a16="http://schemas.microsoft.com/office/drawing/2014/main" id="{473F0F4A-7B09-441B-85E7-9FDA8742FC3E}"/>
              </a:ext>
            </a:extLst>
          </p:cNvPr>
          <p:cNvSpPr>
            <a:spLocks noGrp="1"/>
          </p:cNvSpPr>
          <p:nvPr>
            <p:ph idx="1"/>
          </p:nvPr>
        </p:nvSpPr>
        <p:spPr>
          <a:xfrm>
            <a:off x="130629" y="798285"/>
            <a:ext cx="9013371" cy="5834743"/>
          </a:xfrm>
        </p:spPr>
        <p:txBody>
          <a:bodyPr/>
          <a:lstStyle/>
          <a:p>
            <a:pPr marL="0" indent="0">
              <a:buNone/>
            </a:pPr>
            <a:r>
              <a:rPr lang="en-US" sz="1400" dirty="0">
                <a:effectLst/>
              </a:rPr>
              <a:t>                                  Dr. Pevey,</a:t>
            </a:r>
          </a:p>
          <a:p>
            <a:pPr marL="0" indent="0">
              <a:buNone/>
            </a:pPr>
            <a:r>
              <a:rPr lang="en-US" sz="1400" dirty="0">
                <a:effectLst/>
              </a:rPr>
              <a:t>                                  The pandemic has made our processing queue especially long, but we are working diligently to get software out as quickly as possible. To help the process for undergraduate students, they should ensure their registration profile information is all related to the university. This should be their university email address and a mailing address in the general UTK area. If students are studying remotely from a different state, they should provide a comment with this information. These two items are the most common registration issues for students during the pandemic. (SCALE is a downloaded software, but we still must have the address appropriately documented.)</a:t>
            </a:r>
            <a:endParaRPr lang="en-US" sz="400" dirty="0">
              <a:effectLst/>
            </a:endParaRPr>
          </a:p>
          <a:p>
            <a:pPr marL="0" indent="0">
              <a:buNone/>
            </a:pPr>
            <a:r>
              <a:rPr lang="en-US" sz="1400" dirty="0">
                <a:effectLst/>
              </a:rPr>
              <a:t>For the request, the students should request SCALE 6.2.4-EXE, the current version of SCALE. Only the executable is available on our website now, so this should be easy. </a:t>
            </a:r>
            <a:r>
              <a:rPr lang="en-US" sz="1400" b="1" i="1" dirty="0">
                <a:effectLst/>
              </a:rPr>
              <a:t>You can provide them an end use statement for the request</a:t>
            </a:r>
            <a:r>
              <a:rPr lang="en-US" sz="1400" dirty="0">
                <a:effectLst/>
              </a:rPr>
              <a:t>. This should include information about how the software will be used in the course, including the types of calculations and the broader applications for which it will be used. The Student Information section should also be completed, listing you as the professor and the course information. Requests without sufficient end use or student information will be delayed and will require student responses.</a:t>
            </a:r>
            <a:br>
              <a:rPr lang="en-US" sz="1400" dirty="0">
                <a:effectLst/>
              </a:rPr>
            </a:br>
            <a:r>
              <a:rPr lang="en-US" sz="1400" dirty="0">
                <a:effectLst/>
              </a:rPr>
              <a:t>If this is a graduate level course where students may have had software at a different institution prior to UTK, they will be required to provide proof of disposition of the software. Typically this item is not an issue for undergraduates; however, if they may have had SCALE 6.2.4-EXE for a different instructor at UTK already, they would not need to submit a new request unless they deleted the software from their computer.  </a:t>
            </a:r>
            <a:br>
              <a:rPr lang="en-US" sz="1400" dirty="0">
                <a:effectLst/>
              </a:rPr>
            </a:br>
            <a:r>
              <a:rPr lang="en-US" sz="1400" dirty="0">
                <a:effectLst/>
              </a:rPr>
              <a:t>To summarize: Register with UTK email and a local mailing address or a comment explaining an out of state address and submit a request with a detailed end use statement and student information completed. They should also check their spam folder for messages if they have not received the automated response emails after submission. Additionally, please note that any students without US Citizenship may take longer to process as they may need to be federally reviewed. </a:t>
            </a:r>
            <a:br>
              <a:rPr lang="en-US" sz="1400" dirty="0">
                <a:effectLst/>
              </a:rPr>
            </a:br>
            <a:r>
              <a:rPr lang="en-US" sz="1400" dirty="0">
                <a:effectLst/>
              </a:rPr>
              <a:t>We are not able to reply to emails inquiring as to the status of requests; customers will be contacted if more information is needed and requests are processed in the order in which they are received. I happened to see your email at the top of the messages this morning and know how important it is to get students started correctly, so I have prioritized this email response. Typically emails and requests are in a 4-6 week queue at this point. We will do our best to process students as quickly as possible, especially if they are completed correctly.</a:t>
            </a:r>
          </a:p>
          <a:p>
            <a:pPr marL="0" indent="0">
              <a:buNone/>
            </a:pPr>
            <a:r>
              <a:rPr lang="en-US" sz="1400" dirty="0">
                <a:effectLst/>
              </a:rPr>
              <a:t>Thank you, </a:t>
            </a:r>
            <a:r>
              <a:rPr lang="en-US" sz="1400" i="1" dirty="0">
                <a:effectLst/>
              </a:rPr>
              <a:t>Lauren </a:t>
            </a:r>
            <a:r>
              <a:rPr lang="en-US" sz="1400" i="1" dirty="0" err="1">
                <a:effectLst/>
              </a:rPr>
              <a:t>LaLuzerne</a:t>
            </a:r>
            <a:r>
              <a:rPr lang="en-US" sz="1400" i="1" dirty="0">
                <a:effectLst/>
              </a:rPr>
              <a:t>, RSICC</a:t>
            </a:r>
            <a:endParaRPr lang="en-US" sz="1400" dirty="0">
              <a:effectLst/>
            </a:endParaRPr>
          </a:p>
          <a:p>
            <a:endParaRPr lang="en-US" dirty="0"/>
          </a:p>
        </p:txBody>
      </p:sp>
    </p:spTree>
    <p:extLst>
      <p:ext uri="{BB962C8B-B14F-4D97-AF65-F5344CB8AC3E}">
        <p14:creationId xmlns:p14="http://schemas.microsoft.com/office/powerpoint/2010/main" val="2003835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695450" y="285750"/>
            <a:ext cx="7162800" cy="1143000"/>
          </a:xfrm>
        </p:spPr>
        <p:txBody>
          <a:bodyPr/>
          <a:lstStyle/>
          <a:p>
            <a:pPr>
              <a:defRPr/>
            </a:pPr>
            <a:r>
              <a:rPr lang="en-US" dirty="0"/>
              <a:t>Think like a neutron</a:t>
            </a:r>
          </a:p>
        </p:txBody>
      </p:sp>
      <p:sp>
        <p:nvSpPr>
          <p:cNvPr id="19459" name="Rectangle 3"/>
          <p:cNvSpPr>
            <a:spLocks noGrp="1" noChangeArrowheads="1"/>
          </p:cNvSpPr>
          <p:nvPr>
            <p:ph type="body" idx="1"/>
          </p:nvPr>
        </p:nvSpPr>
        <p:spPr>
          <a:xfrm>
            <a:off x="247650" y="1466850"/>
            <a:ext cx="8591550" cy="4114800"/>
          </a:xfrm>
        </p:spPr>
        <p:txBody>
          <a:bodyPr/>
          <a:lstStyle/>
          <a:p>
            <a:pPr>
              <a:defRPr/>
            </a:pPr>
            <a:r>
              <a:rPr lang="en-US" dirty="0"/>
              <a:t>What separates good NCS engineers from great NCS engineers is to </a:t>
            </a:r>
            <a:r>
              <a:rPr lang="en-US" u="sng" dirty="0"/>
              <a:t>see</a:t>
            </a:r>
            <a:r>
              <a:rPr lang="en-US" dirty="0"/>
              <a:t> a situation</a:t>
            </a:r>
          </a:p>
          <a:p>
            <a:pPr lvl="1">
              <a:defRPr/>
            </a:pPr>
            <a:r>
              <a:rPr lang="en-US" u="sng" dirty="0"/>
              <a:t>Understand the process being evaluated</a:t>
            </a:r>
          </a:p>
          <a:p>
            <a:pPr lvl="1">
              <a:defRPr/>
            </a:pPr>
            <a:r>
              <a:rPr lang="en-US" dirty="0"/>
              <a:t>Understand the risks [or at least the probability side] by understanding how neutrons behave</a:t>
            </a:r>
          </a:p>
          <a:p>
            <a:pPr lvl="1">
              <a:defRPr/>
            </a:pPr>
            <a:r>
              <a:rPr lang="en-US" dirty="0"/>
              <a:t>This gives you credibility because you can explain why different rules are in place without having to look them up</a:t>
            </a:r>
          </a:p>
          <a:p>
            <a:pPr lvl="1">
              <a:defRPr/>
            </a:pPr>
            <a:r>
              <a:rPr lang="en-US" dirty="0"/>
              <a:t>NOT having to say: “Wait, let me calculate that” [8.26 hands-on course]</a:t>
            </a:r>
          </a:p>
          <a:p>
            <a:pPr lvl="1">
              <a:defRPr/>
            </a:pPr>
            <a:endParaRPr lang="en-US" dirty="0"/>
          </a:p>
          <a:p>
            <a:pPr>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695450" y="285750"/>
            <a:ext cx="7162800" cy="1143000"/>
          </a:xfrm>
        </p:spPr>
        <p:txBody>
          <a:bodyPr/>
          <a:lstStyle/>
          <a:p>
            <a:pPr>
              <a:defRPr/>
            </a:pPr>
            <a:r>
              <a:rPr lang="en-US" dirty="0"/>
              <a:t>End use statement</a:t>
            </a:r>
          </a:p>
        </p:txBody>
      </p:sp>
      <p:sp>
        <p:nvSpPr>
          <p:cNvPr id="19459" name="Rectangle 3"/>
          <p:cNvSpPr>
            <a:spLocks noGrp="1" noChangeArrowheads="1"/>
          </p:cNvSpPr>
          <p:nvPr>
            <p:ph type="body" idx="1"/>
          </p:nvPr>
        </p:nvSpPr>
        <p:spPr>
          <a:xfrm>
            <a:off x="247650" y="1466850"/>
            <a:ext cx="8591550" cy="4114800"/>
          </a:xfrm>
        </p:spPr>
        <p:txBody>
          <a:bodyPr/>
          <a:lstStyle/>
          <a:p>
            <a:pPr>
              <a:defRPr/>
            </a:pPr>
            <a:r>
              <a:rPr lang="en-US" dirty="0"/>
              <a:t>Paraphrase this:</a:t>
            </a:r>
          </a:p>
          <a:p>
            <a:pPr lvl="1">
              <a:defRPr/>
            </a:pPr>
            <a:r>
              <a:rPr lang="en-US" dirty="0"/>
              <a:t>“As part of the course, Dr Pevey teaches us how to use the CSAS5 sequence to analyze criticality safety scenarios. The final project is writing a sample NCS evaluation, which requires that we have SCALE on our individual computers.”</a:t>
            </a:r>
          </a:p>
          <a:p>
            <a:pPr lvl="1">
              <a:defRPr/>
            </a:pPr>
            <a:endParaRPr lang="en-US" dirty="0"/>
          </a:p>
          <a:p>
            <a:pPr>
              <a:defRPr/>
            </a:pPr>
            <a:endParaRPr lang="en-US" dirty="0"/>
          </a:p>
        </p:txBody>
      </p:sp>
    </p:spTree>
    <p:extLst>
      <p:ext uri="{BB962C8B-B14F-4D97-AF65-F5344CB8AC3E}">
        <p14:creationId xmlns:p14="http://schemas.microsoft.com/office/powerpoint/2010/main" val="1885040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defRPr/>
            </a:pPr>
            <a:r>
              <a:rPr lang="en-US" sz="4000" dirty="0">
                <a:latin typeface="Arial" charset="0"/>
              </a:rPr>
              <a:t>Criticality: Neutron balance	</a:t>
            </a:r>
          </a:p>
        </p:txBody>
      </p:sp>
      <p:sp>
        <p:nvSpPr>
          <p:cNvPr id="66563" name="Rectangle 3"/>
          <p:cNvSpPr>
            <a:spLocks noGrp="1" noChangeArrowheads="1"/>
          </p:cNvSpPr>
          <p:nvPr>
            <p:ph type="body" idx="1"/>
          </p:nvPr>
        </p:nvSpPr>
        <p:spPr>
          <a:xfrm>
            <a:off x="666750" y="1695450"/>
            <a:ext cx="7772400" cy="4711700"/>
          </a:xfrm>
        </p:spPr>
        <p:txBody>
          <a:bodyPr/>
          <a:lstStyle/>
          <a:p>
            <a:pPr>
              <a:defRPr/>
            </a:pPr>
            <a:r>
              <a:rPr lang="en-US" dirty="0">
                <a:latin typeface="Arial" charset="0"/>
              </a:rPr>
              <a:t>Critical configuration: Neutron PRODUCTION from fission exactly balances neutron LOSS from absorption and leakage</a:t>
            </a:r>
          </a:p>
          <a:p>
            <a:pPr>
              <a:defRPr/>
            </a:pPr>
            <a:endParaRPr lang="en-US" dirty="0">
              <a:latin typeface="Arial" charset="0"/>
            </a:endParaRPr>
          </a:p>
          <a:p>
            <a:pPr>
              <a:defRPr/>
            </a:pPr>
            <a:endParaRPr lang="en-US" dirty="0">
              <a:latin typeface="Arial" charset="0"/>
            </a:endParaRPr>
          </a:p>
          <a:p>
            <a:pPr>
              <a:defRPr/>
            </a:pPr>
            <a:endParaRPr lang="en-US" dirty="0">
              <a:latin typeface="Arial" charset="0"/>
            </a:endParaRPr>
          </a:p>
          <a:p>
            <a:pPr>
              <a:defRPr/>
            </a:pPr>
            <a:r>
              <a:rPr lang="en-US" dirty="0">
                <a:latin typeface="Arial" charset="0"/>
              </a:rPr>
              <a:t>How do we hold k-effective down? </a:t>
            </a:r>
          </a:p>
        </p:txBody>
      </p:sp>
      <p:graphicFrame>
        <p:nvGraphicFramePr>
          <p:cNvPr id="1026" name="Object 4"/>
          <p:cNvGraphicFramePr>
            <a:graphicFrameLocks noChangeAspect="1"/>
          </p:cNvGraphicFramePr>
          <p:nvPr/>
        </p:nvGraphicFramePr>
        <p:xfrm>
          <a:off x="161925" y="4251325"/>
          <a:ext cx="8535988" cy="968375"/>
        </p:xfrm>
        <a:graphic>
          <a:graphicData uri="http://schemas.openxmlformats.org/presentationml/2006/ole">
            <mc:AlternateContent xmlns:mc="http://schemas.openxmlformats.org/markup-compatibility/2006">
              <mc:Choice xmlns:v="urn:schemas-microsoft-com:vml" Requires="v">
                <p:oleObj spid="_x0000_s1044" name="Equation" r:id="rId4" imgW="3682800" imgH="419040" progId="Equation.DSMT4">
                  <p:embed/>
                </p:oleObj>
              </mc:Choice>
              <mc:Fallback>
                <p:oleObj name="Equation" r:id="rId4" imgW="3682800" imgH="4190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5" y="4251325"/>
                        <a:ext cx="8535988" cy="968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defRPr/>
            </a:pPr>
            <a:r>
              <a:rPr lang="en-US" sz="3600" dirty="0">
                <a:latin typeface="Arial" charset="0"/>
              </a:rPr>
              <a:t>Criticality: Neutron balance (2)</a:t>
            </a:r>
            <a:r>
              <a:rPr lang="en-US" sz="4000" dirty="0">
                <a:latin typeface="Arial" charset="0"/>
              </a:rPr>
              <a:t>	</a:t>
            </a:r>
          </a:p>
        </p:txBody>
      </p:sp>
      <p:sp>
        <p:nvSpPr>
          <p:cNvPr id="72707" name="Rectangle 3"/>
          <p:cNvSpPr>
            <a:spLocks noGrp="1" noChangeArrowheads="1"/>
          </p:cNvSpPr>
          <p:nvPr>
            <p:ph type="body" idx="1"/>
          </p:nvPr>
        </p:nvSpPr>
        <p:spPr>
          <a:xfrm>
            <a:off x="666750" y="1695450"/>
            <a:ext cx="7772400" cy="4711700"/>
          </a:xfrm>
        </p:spPr>
        <p:txBody>
          <a:bodyPr/>
          <a:lstStyle/>
          <a:p>
            <a:pPr>
              <a:defRPr/>
            </a:pPr>
            <a:r>
              <a:rPr lang="en-US" dirty="0">
                <a:latin typeface="Arial" charset="0"/>
              </a:rPr>
              <a:t>So, in general (hint, hint for Midterm) there are 4 points of view of k-effective—each of which has its advantages:</a:t>
            </a:r>
          </a:p>
          <a:p>
            <a:pPr marL="971550" lvl="1" indent="-514350">
              <a:buFont typeface="+mj-lt"/>
              <a:buAutoNum type="arabicPeriod"/>
              <a:defRPr/>
            </a:pPr>
            <a:r>
              <a:rPr lang="en-US" dirty="0">
                <a:latin typeface="Arial" charset="0"/>
              </a:rPr>
              <a:t>Generational view (explaining to your uncle or a freshman or KENO developer)</a:t>
            </a:r>
          </a:p>
          <a:p>
            <a:pPr marL="971550" lvl="1" indent="-514350">
              <a:buFont typeface="+mj-lt"/>
              <a:buAutoNum type="arabicPeriod"/>
              <a:defRPr/>
            </a:pPr>
            <a:r>
              <a:rPr lang="en-US" dirty="0">
                <a:latin typeface="Arial" charset="0"/>
              </a:rPr>
              <a:t>Four factor formula (thermal only, very experimental)</a:t>
            </a:r>
          </a:p>
          <a:p>
            <a:pPr marL="971550" lvl="1" indent="-514350">
              <a:buFont typeface="+mj-lt"/>
              <a:buAutoNum type="arabicPeriod"/>
              <a:defRPr/>
            </a:pPr>
            <a:r>
              <a:rPr lang="en-US" dirty="0">
                <a:latin typeface="Arial" charset="0"/>
              </a:rPr>
              <a:t>Eigenvalue (mathematical)</a:t>
            </a:r>
          </a:p>
          <a:p>
            <a:pPr marL="971550" lvl="1" indent="-514350">
              <a:buFont typeface="+mj-lt"/>
              <a:buAutoNum type="arabicPeriod"/>
              <a:defRPr/>
            </a:pPr>
            <a:r>
              <a:rPr lang="en-US" dirty="0">
                <a:latin typeface="Arial" charset="0"/>
              </a:rPr>
              <a:t>Instantaneous balance (our preferred)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defRPr/>
            </a:pPr>
            <a:r>
              <a:rPr lang="en-US" sz="3600" dirty="0">
                <a:latin typeface="Arial" charset="0"/>
              </a:rPr>
              <a:t>Criticality: Neutron balance (3)</a:t>
            </a:r>
            <a:r>
              <a:rPr lang="en-US" sz="4000" dirty="0">
                <a:latin typeface="Arial" charset="0"/>
              </a:rPr>
              <a:t>	</a:t>
            </a:r>
          </a:p>
        </p:txBody>
      </p:sp>
      <p:sp>
        <p:nvSpPr>
          <p:cNvPr id="72707" name="Rectangle 3"/>
          <p:cNvSpPr>
            <a:spLocks noGrp="1" noChangeArrowheads="1"/>
          </p:cNvSpPr>
          <p:nvPr>
            <p:ph type="body" idx="1"/>
          </p:nvPr>
        </p:nvSpPr>
        <p:spPr>
          <a:xfrm>
            <a:off x="666750" y="1695450"/>
            <a:ext cx="7772400" cy="4711700"/>
          </a:xfrm>
        </p:spPr>
        <p:txBody>
          <a:bodyPr/>
          <a:lstStyle/>
          <a:p>
            <a:pPr>
              <a:defRPr/>
            </a:pPr>
            <a:r>
              <a:rPr lang="en-US" dirty="0">
                <a:latin typeface="Arial" charset="0"/>
              </a:rPr>
              <a:t>Our focus is a little different from reactor physics because we are much more influenced by LEAKAGE</a:t>
            </a:r>
          </a:p>
          <a:p>
            <a:pPr>
              <a:defRPr/>
            </a:pPr>
            <a:r>
              <a:rPr lang="en-US" dirty="0">
                <a:latin typeface="Arial" charset="0"/>
              </a:rPr>
              <a:t>In this regard, we are much closer to what Fermi faced, because of the UNIQUENESS of our situations and our strong dependence on SIZE and SHAPE of the system being considered</a:t>
            </a:r>
          </a:p>
        </p:txBody>
      </p:sp>
    </p:spTree>
    <p:extLst>
      <p:ext uri="{BB962C8B-B14F-4D97-AF65-F5344CB8AC3E}">
        <p14:creationId xmlns:p14="http://schemas.microsoft.com/office/powerpoint/2010/main" val="2508705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1" y="0"/>
            <a:ext cx="9144000" cy="6858000"/>
          </a:xfrm>
          <a:prstGeom prst="rect">
            <a:avLst/>
          </a:prstGeom>
          <a:noFill/>
          <a:ln w="9525">
            <a:noFill/>
            <a:miter lim="800000"/>
            <a:headEnd/>
            <a:tailEnd/>
          </a:ln>
        </p:spPr>
      </p:pic>
    </p:spTree>
    <p:extLst>
      <p:ext uri="{BB962C8B-B14F-4D97-AF65-F5344CB8AC3E}">
        <p14:creationId xmlns:p14="http://schemas.microsoft.com/office/powerpoint/2010/main" val="4113816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defRPr/>
            </a:pPr>
            <a:r>
              <a:rPr lang="en-US">
                <a:latin typeface="Arial" charset="0"/>
              </a:rPr>
              <a:t>U-235 Sphere</a:t>
            </a:r>
          </a:p>
        </p:txBody>
      </p:sp>
      <p:pic>
        <p:nvPicPr>
          <p:cNvPr id="2051" name="Picture 3"/>
          <p:cNvPicPr>
            <a:picLocks noChangeAspect="1" noChangeArrowheads="1"/>
          </p:cNvPicPr>
          <p:nvPr/>
        </p:nvPicPr>
        <p:blipFill>
          <a:blip r:embed="rId3" cstate="print"/>
          <a:srcRect/>
          <a:stretch>
            <a:fillRect/>
          </a:stretch>
        </p:blipFill>
        <p:spPr bwMode="auto">
          <a:xfrm>
            <a:off x="1104900" y="1604963"/>
            <a:ext cx="7086600" cy="479107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1" y="0"/>
            <a:ext cx="9144000" cy="6858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defRPr/>
            </a:pPr>
            <a:r>
              <a:rPr lang="en-US"/>
              <a:t>Course workload</a:t>
            </a:r>
          </a:p>
        </p:txBody>
      </p:sp>
      <p:sp>
        <p:nvSpPr>
          <p:cNvPr id="29699" name="Rectangle 3"/>
          <p:cNvSpPr>
            <a:spLocks noGrp="1" noChangeArrowheads="1"/>
          </p:cNvSpPr>
          <p:nvPr>
            <p:ph type="body" idx="1"/>
          </p:nvPr>
        </p:nvSpPr>
        <p:spPr>
          <a:xfrm>
            <a:off x="625475" y="1292225"/>
            <a:ext cx="7772400" cy="5238750"/>
          </a:xfrm>
        </p:spPr>
        <p:txBody>
          <a:bodyPr/>
          <a:lstStyle/>
          <a:p>
            <a:pPr>
              <a:lnSpc>
                <a:spcPct val="90000"/>
              </a:lnSpc>
              <a:defRPr/>
            </a:pPr>
            <a:r>
              <a:rPr lang="en-US" dirty="0"/>
              <a:t>How you are evaluated</a:t>
            </a:r>
          </a:p>
          <a:p>
            <a:pPr lvl="1">
              <a:lnSpc>
                <a:spcPct val="90000"/>
              </a:lnSpc>
              <a:defRPr/>
            </a:pPr>
            <a:r>
              <a:rPr lang="en-US" dirty="0"/>
              <a:t>Two tests on text material</a:t>
            </a:r>
          </a:p>
          <a:p>
            <a:pPr lvl="1">
              <a:lnSpc>
                <a:spcPct val="90000"/>
              </a:lnSpc>
              <a:defRPr/>
            </a:pPr>
            <a:r>
              <a:rPr lang="en-US" dirty="0"/>
              <a:t>Report on historical criticality accident</a:t>
            </a:r>
          </a:p>
          <a:p>
            <a:pPr lvl="1">
              <a:lnSpc>
                <a:spcPct val="90000"/>
              </a:lnSpc>
              <a:defRPr/>
            </a:pPr>
            <a:r>
              <a:rPr lang="en-US" dirty="0"/>
              <a:t>Practice on a computational NCSE</a:t>
            </a:r>
          </a:p>
          <a:p>
            <a:pPr>
              <a:lnSpc>
                <a:spcPct val="90000"/>
              </a:lnSpc>
              <a:defRPr/>
            </a:pPr>
            <a:r>
              <a:rPr lang="en-US" dirty="0"/>
              <a:t>Good practical experience for resume:</a:t>
            </a:r>
          </a:p>
          <a:p>
            <a:pPr lvl="1">
              <a:lnSpc>
                <a:spcPct val="90000"/>
              </a:lnSpc>
              <a:defRPr/>
            </a:pPr>
            <a:r>
              <a:rPr lang="en-US" dirty="0"/>
              <a:t>Familiarity with a specialized vocabulary</a:t>
            </a:r>
          </a:p>
          <a:p>
            <a:pPr lvl="1">
              <a:lnSpc>
                <a:spcPct val="90000"/>
              </a:lnSpc>
              <a:defRPr/>
            </a:pPr>
            <a:r>
              <a:rPr lang="en-US" dirty="0"/>
              <a:t>Knowledge of ANS standards</a:t>
            </a:r>
          </a:p>
          <a:p>
            <a:pPr lvl="1">
              <a:lnSpc>
                <a:spcPct val="90000"/>
              </a:lnSpc>
              <a:defRPr/>
            </a:pPr>
            <a:r>
              <a:rPr lang="en-US" dirty="0"/>
              <a:t>SCALE-like experience</a:t>
            </a:r>
          </a:p>
          <a:p>
            <a:pPr lvl="1">
              <a:lnSpc>
                <a:spcPct val="90000"/>
              </a:lnSpc>
              <a:defRPr/>
            </a:pPr>
            <a:r>
              <a:rPr lang="en-US" dirty="0"/>
              <a:t>A baby NCSE under your belt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1" y="0"/>
            <a:ext cx="9144000" cy="6857999"/>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Rectangle 2"/>
          <p:cNvSpPr>
            <a:spLocks noGrp="1" noChangeArrowheads="1"/>
          </p:cNvSpPr>
          <p:nvPr>
            <p:ph type="title"/>
          </p:nvPr>
        </p:nvSpPr>
        <p:spPr/>
        <p:txBody>
          <a:bodyPr/>
          <a:lstStyle/>
          <a:p>
            <a:pPr>
              <a:defRPr/>
            </a:pPr>
            <a:r>
              <a:rPr lang="en-US" dirty="0"/>
              <a:t>Course philosophy</a:t>
            </a:r>
          </a:p>
        </p:txBody>
      </p:sp>
      <p:sp>
        <p:nvSpPr>
          <p:cNvPr id="586755" name="Rectangle 3"/>
          <p:cNvSpPr>
            <a:spLocks noGrp="1" noChangeArrowheads="1"/>
          </p:cNvSpPr>
          <p:nvPr>
            <p:ph type="body" idx="1"/>
          </p:nvPr>
        </p:nvSpPr>
        <p:spPr>
          <a:xfrm>
            <a:off x="315912" y="1374775"/>
            <a:ext cx="8580437" cy="4876800"/>
          </a:xfrm>
        </p:spPr>
        <p:txBody>
          <a:bodyPr/>
          <a:lstStyle/>
          <a:p>
            <a:pPr>
              <a:lnSpc>
                <a:spcPct val="80000"/>
              </a:lnSpc>
              <a:defRPr/>
            </a:pPr>
            <a:r>
              <a:rPr lang="en-US" sz="2800" dirty="0"/>
              <a:t>This is a PROFESSIONAL course [special terms]</a:t>
            </a:r>
          </a:p>
          <a:p>
            <a:pPr lvl="1">
              <a:lnSpc>
                <a:spcPct val="80000"/>
              </a:lnSpc>
              <a:defRPr/>
            </a:pPr>
            <a:r>
              <a:rPr lang="en-US" sz="2400" dirty="0"/>
              <a:t>How a particular corner of nuclear work does its thing</a:t>
            </a:r>
          </a:p>
          <a:p>
            <a:pPr lvl="1">
              <a:lnSpc>
                <a:spcPct val="80000"/>
              </a:lnSpc>
              <a:defRPr/>
            </a:pPr>
            <a:r>
              <a:rPr lang="en-US" sz="2400" dirty="0"/>
              <a:t>Not so much theory as in other courses, but pulling together theory from other disciplines to get a job done</a:t>
            </a:r>
          </a:p>
          <a:p>
            <a:pPr lvl="1">
              <a:lnSpc>
                <a:spcPct val="80000"/>
              </a:lnSpc>
              <a:defRPr/>
            </a:pPr>
            <a:r>
              <a:rPr lang="en-US" sz="2400" dirty="0"/>
              <a:t>The unusual (and valuable) part of NCS is the people side [table top]</a:t>
            </a:r>
          </a:p>
          <a:p>
            <a:pPr>
              <a:lnSpc>
                <a:spcPct val="80000"/>
              </a:lnSpc>
              <a:defRPr/>
            </a:pPr>
            <a:r>
              <a:rPr lang="en-US" sz="2800" dirty="0"/>
              <a:t>Goals:</a:t>
            </a:r>
          </a:p>
          <a:p>
            <a:pPr lvl="1">
              <a:lnSpc>
                <a:spcPct val="80000"/>
              </a:lnSpc>
              <a:defRPr/>
            </a:pPr>
            <a:r>
              <a:rPr lang="en-US" sz="2400" dirty="0"/>
              <a:t>Learn what criticality safety is and how it is performed in the real world</a:t>
            </a:r>
          </a:p>
          <a:p>
            <a:pPr lvl="1">
              <a:lnSpc>
                <a:spcPct val="80000"/>
              </a:lnSpc>
              <a:defRPr/>
            </a:pPr>
            <a:r>
              <a:rPr lang="en-US" sz="2400" dirty="0"/>
              <a:t>Learn the terminology and be able to discuss it rationally (midterm)</a:t>
            </a:r>
          </a:p>
          <a:p>
            <a:pPr lvl="1">
              <a:lnSpc>
                <a:spcPct val="80000"/>
              </a:lnSpc>
              <a:defRPr/>
            </a:pPr>
            <a:r>
              <a:rPr lang="en-US" sz="2400" dirty="0"/>
              <a:t>Learn how to run SCALE for criticality problems</a:t>
            </a:r>
          </a:p>
          <a:p>
            <a:pPr lvl="1">
              <a:lnSpc>
                <a:spcPct val="80000"/>
              </a:lnSpc>
              <a:defRPr/>
            </a:pPr>
            <a:r>
              <a:rPr lang="en-US" sz="2400" dirty="0"/>
              <a:t>Learn about NCSE’s: What they are, how they are made, experience in writing one</a:t>
            </a:r>
          </a:p>
          <a:p>
            <a:pPr lvl="1">
              <a:lnSpc>
                <a:spcPct val="80000"/>
              </a:lnSpc>
              <a:defRPr/>
            </a:pPr>
            <a:r>
              <a:rPr lang="en-US" sz="2400" dirty="0"/>
              <a:t>Get a head start on a </a:t>
            </a:r>
            <a:r>
              <a:rPr lang="en-US" sz="2400" dirty="0" err="1"/>
              <a:t>Qual</a:t>
            </a:r>
            <a:r>
              <a:rPr lang="en-US" sz="2400" dirty="0"/>
              <a:t> Card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defRPr/>
            </a:pPr>
            <a:r>
              <a:rPr lang="en-US" dirty="0"/>
              <a:t>KSA</a:t>
            </a:r>
          </a:p>
        </p:txBody>
      </p:sp>
      <p:sp>
        <p:nvSpPr>
          <p:cNvPr id="19459" name="Rectangle 3"/>
          <p:cNvSpPr>
            <a:spLocks noGrp="1" noChangeArrowheads="1"/>
          </p:cNvSpPr>
          <p:nvPr>
            <p:ph type="body" idx="1"/>
          </p:nvPr>
        </p:nvSpPr>
        <p:spPr>
          <a:xfrm>
            <a:off x="552450" y="1200150"/>
            <a:ext cx="7772400" cy="4114800"/>
          </a:xfrm>
        </p:spPr>
        <p:txBody>
          <a:bodyPr/>
          <a:lstStyle/>
          <a:p>
            <a:pPr>
              <a:defRPr/>
            </a:pPr>
            <a:r>
              <a:rPr lang="en-US" dirty="0"/>
              <a:t>Achieving mastery of a profession involves mastering 3 elements:</a:t>
            </a:r>
          </a:p>
          <a:p>
            <a:pPr lvl="1">
              <a:defRPr/>
            </a:pPr>
            <a:r>
              <a:rPr lang="en-US" dirty="0"/>
              <a:t>Knowledge: Facts you must know (most  engineering classes)</a:t>
            </a:r>
          </a:p>
          <a:p>
            <a:pPr lvl="1">
              <a:defRPr/>
            </a:pPr>
            <a:r>
              <a:rPr lang="en-US" dirty="0"/>
              <a:t>Skills: Tasks you must be able to do (sometimes included as projects/internships)</a:t>
            </a:r>
          </a:p>
          <a:p>
            <a:pPr lvl="1">
              <a:defRPr/>
            </a:pPr>
            <a:r>
              <a:rPr lang="en-US" dirty="0"/>
              <a:t>Attitude: How the profession approaches problems [Paper Chase].  What stories are told?</a:t>
            </a:r>
          </a:p>
          <a:p>
            <a:pPr>
              <a:defRPr/>
            </a:pPr>
            <a:r>
              <a:rPr lang="en-US" dirty="0"/>
              <a:t>This course, unusually, covers all three elements. [Best part is the stories]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defRPr/>
            </a:pPr>
            <a:r>
              <a:rPr lang="en-US" dirty="0"/>
              <a:t>Importance of CS “out there”</a:t>
            </a:r>
          </a:p>
        </p:txBody>
      </p:sp>
      <p:sp>
        <p:nvSpPr>
          <p:cNvPr id="19459" name="Rectangle 3"/>
          <p:cNvSpPr>
            <a:spLocks noGrp="1" noChangeArrowheads="1"/>
          </p:cNvSpPr>
          <p:nvPr>
            <p:ph type="body" idx="1"/>
          </p:nvPr>
        </p:nvSpPr>
        <p:spPr>
          <a:xfrm>
            <a:off x="266700" y="1257300"/>
            <a:ext cx="8591550" cy="4114800"/>
          </a:xfrm>
        </p:spPr>
        <p:txBody>
          <a:bodyPr/>
          <a:lstStyle/>
          <a:p>
            <a:pPr>
              <a:defRPr/>
            </a:pPr>
            <a:r>
              <a:rPr lang="en-US" dirty="0" err="1"/>
              <a:t>Unreactor</a:t>
            </a:r>
            <a:r>
              <a:rPr lang="en-US" dirty="0"/>
              <a:t>: For most situations in NE we do NOT want criticality to occur</a:t>
            </a:r>
          </a:p>
          <a:p>
            <a:r>
              <a:rPr lang="en-US" dirty="0"/>
              <a:t>Main standard is entitled “Nuclear Criticality Safety in Operations with Fissionable Material </a:t>
            </a:r>
            <a:r>
              <a:rPr lang="en-US" u="sng" dirty="0"/>
              <a:t>Outside</a:t>
            </a:r>
            <a:r>
              <a:rPr lang="en-US" dirty="0"/>
              <a:t> Reactors”</a:t>
            </a:r>
          </a:p>
          <a:p>
            <a:r>
              <a:rPr lang="en-US" dirty="0"/>
              <a:t>Consequences of a criticality accident</a:t>
            </a:r>
          </a:p>
          <a:p>
            <a:pPr lvl="1"/>
            <a:r>
              <a:rPr lang="en-US" dirty="0"/>
              <a:t>Loss of life</a:t>
            </a:r>
          </a:p>
          <a:p>
            <a:pPr lvl="1"/>
            <a:r>
              <a:rPr lang="en-US" dirty="0"/>
              <a:t>Loss of money</a:t>
            </a:r>
          </a:p>
          <a:p>
            <a:pPr lvl="1"/>
            <a:r>
              <a:rPr lang="en-US" dirty="0"/>
              <a:t>Loss of control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defRPr/>
            </a:pPr>
            <a:r>
              <a:rPr lang="en-US"/>
              <a:t>Definitions of Criticality Safety</a:t>
            </a:r>
          </a:p>
        </p:txBody>
      </p:sp>
      <p:sp>
        <p:nvSpPr>
          <p:cNvPr id="31747" name="Rectangle 3"/>
          <p:cNvSpPr>
            <a:spLocks noGrp="1" noChangeArrowheads="1"/>
          </p:cNvSpPr>
          <p:nvPr>
            <p:ph type="body" idx="1"/>
          </p:nvPr>
        </p:nvSpPr>
        <p:spPr/>
        <p:txBody>
          <a:bodyPr/>
          <a:lstStyle/>
          <a:p>
            <a:pPr>
              <a:defRPr/>
            </a:pPr>
            <a:r>
              <a:rPr lang="en-US"/>
              <a:t>The prevention or termination of inadvertent nuclear chain reactions in nonreactor environments</a:t>
            </a:r>
          </a:p>
          <a:p>
            <a:pPr>
              <a:defRPr/>
            </a:pPr>
            <a:r>
              <a:rPr lang="en-US"/>
              <a:t>The art of avoiding a criticality excursion</a:t>
            </a:r>
          </a:p>
          <a:p>
            <a:pPr>
              <a:defRPr/>
            </a:pPr>
            <a:r>
              <a:rPr lang="en-US"/>
              <a:t>Protection against the consequences of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defRPr/>
            </a:pPr>
            <a:r>
              <a:rPr lang="en-US" dirty="0"/>
              <a:t>NCS practice	</a:t>
            </a:r>
          </a:p>
        </p:txBody>
      </p:sp>
      <p:sp>
        <p:nvSpPr>
          <p:cNvPr id="32771" name="Rectangle 3"/>
          <p:cNvSpPr>
            <a:spLocks noGrp="1" noChangeArrowheads="1"/>
          </p:cNvSpPr>
          <p:nvPr>
            <p:ph type="body" idx="1"/>
          </p:nvPr>
        </p:nvSpPr>
        <p:spPr>
          <a:xfrm>
            <a:off x="376238" y="1320800"/>
            <a:ext cx="8043862" cy="4775200"/>
          </a:xfrm>
        </p:spPr>
        <p:txBody>
          <a:bodyPr/>
          <a:lstStyle/>
          <a:p>
            <a:pPr>
              <a:defRPr/>
            </a:pPr>
            <a:r>
              <a:rPr lang="en-US" sz="2800" dirty="0"/>
              <a:t>Integration of:</a:t>
            </a:r>
          </a:p>
          <a:p>
            <a:pPr lvl="1">
              <a:defRPr/>
            </a:pPr>
            <a:r>
              <a:rPr lang="en-US" dirty="0"/>
              <a:t>Neutron physics (reactor physics)</a:t>
            </a:r>
          </a:p>
          <a:p>
            <a:pPr lvl="1">
              <a:defRPr/>
            </a:pPr>
            <a:r>
              <a:rPr lang="en-US" dirty="0"/>
              <a:t>Engineering design processes (chemical)</a:t>
            </a:r>
          </a:p>
          <a:p>
            <a:pPr lvl="1">
              <a:defRPr/>
            </a:pPr>
            <a:r>
              <a:rPr lang="en-US" dirty="0"/>
              <a:t>Human factors—Both us and them (reviewers and operators)</a:t>
            </a:r>
          </a:p>
          <a:p>
            <a:pPr>
              <a:defRPr/>
            </a:pPr>
            <a:r>
              <a:rPr lang="en-US" sz="2800" dirty="0"/>
              <a:t>Historical trends:</a:t>
            </a:r>
          </a:p>
          <a:p>
            <a:pPr lvl="1">
              <a:defRPr/>
            </a:pPr>
            <a:r>
              <a:rPr lang="en-US" dirty="0"/>
              <a:t>1940s-50s: Expanding production beyond safety philosophy</a:t>
            </a:r>
          </a:p>
          <a:p>
            <a:pPr lvl="1">
              <a:defRPr/>
            </a:pPr>
            <a:r>
              <a:rPr lang="en-US" dirty="0"/>
              <a:t>1960s-70s: Recognition of need for more formal approach</a:t>
            </a:r>
          </a:p>
          <a:p>
            <a:pPr lvl="1">
              <a:defRPr/>
            </a:pPr>
            <a:r>
              <a:rPr lang="en-US" dirty="0"/>
              <a:t>1980s-present: Extreme conservatism</a:t>
            </a:r>
          </a:p>
          <a:p>
            <a:pPr lvl="1">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defRPr/>
            </a:pPr>
            <a:r>
              <a:rPr lang="en-US"/>
              <a:t>Introductory thoughts (2)</a:t>
            </a:r>
          </a:p>
        </p:txBody>
      </p:sp>
      <p:sp>
        <p:nvSpPr>
          <p:cNvPr id="27651" name="Rectangle 3"/>
          <p:cNvSpPr>
            <a:spLocks noGrp="1" noChangeArrowheads="1"/>
          </p:cNvSpPr>
          <p:nvPr>
            <p:ph type="body" idx="1"/>
          </p:nvPr>
        </p:nvSpPr>
        <p:spPr>
          <a:xfrm>
            <a:off x="563563" y="1412875"/>
            <a:ext cx="8580437" cy="5445125"/>
          </a:xfrm>
        </p:spPr>
        <p:txBody>
          <a:bodyPr/>
          <a:lstStyle/>
          <a:p>
            <a:pPr>
              <a:lnSpc>
                <a:spcPct val="90000"/>
              </a:lnSpc>
              <a:defRPr/>
            </a:pPr>
            <a:r>
              <a:rPr lang="en-US" dirty="0"/>
              <a:t>Related to reactor theory, but</a:t>
            </a:r>
          </a:p>
          <a:p>
            <a:pPr lvl="1">
              <a:lnSpc>
                <a:spcPct val="90000"/>
              </a:lnSpc>
              <a:defRPr/>
            </a:pPr>
            <a:r>
              <a:rPr lang="en-US" dirty="0"/>
              <a:t>No </a:t>
            </a:r>
            <a:r>
              <a:rPr lang="en-US" dirty="0" err="1"/>
              <a:t>burnup</a:t>
            </a:r>
            <a:r>
              <a:rPr lang="en-US" dirty="0"/>
              <a:t> per se</a:t>
            </a:r>
          </a:p>
          <a:p>
            <a:pPr lvl="1">
              <a:lnSpc>
                <a:spcPct val="90000"/>
              </a:lnSpc>
              <a:defRPr/>
            </a:pPr>
            <a:r>
              <a:rPr lang="en-US" dirty="0"/>
              <a:t>No transient study [Okay. A few.]</a:t>
            </a:r>
          </a:p>
          <a:p>
            <a:pPr lvl="1">
              <a:lnSpc>
                <a:spcPct val="90000"/>
              </a:lnSpc>
              <a:defRPr/>
            </a:pPr>
            <a:r>
              <a:rPr lang="en-US" dirty="0"/>
              <a:t>More diverse geometries</a:t>
            </a:r>
          </a:p>
          <a:p>
            <a:pPr lvl="1">
              <a:lnSpc>
                <a:spcPct val="90000"/>
              </a:lnSpc>
              <a:defRPr/>
            </a:pPr>
            <a:r>
              <a:rPr lang="en-US" dirty="0"/>
              <a:t>MUCH higher dependence on neutron leakage</a:t>
            </a:r>
          </a:p>
          <a:p>
            <a:pPr>
              <a:lnSpc>
                <a:spcPct val="90000"/>
              </a:lnSpc>
              <a:defRPr/>
            </a:pPr>
            <a:r>
              <a:rPr lang="en-US" dirty="0"/>
              <a:t>Hot job and consulting market right now [1997]</a:t>
            </a:r>
          </a:p>
          <a:p>
            <a:pPr lvl="1">
              <a:lnSpc>
                <a:spcPct val="90000"/>
              </a:lnSpc>
              <a:defRPr/>
            </a:pPr>
            <a:r>
              <a:rPr lang="en-US" dirty="0"/>
              <a:t>If you have experience—Getting in the door is not quite as easy [Y-12, LANL]</a:t>
            </a:r>
          </a:p>
          <a:p>
            <a:pPr lvl="1">
              <a:lnSpc>
                <a:spcPct val="90000"/>
              </a:lnSpc>
              <a:defRPr/>
            </a:pPr>
            <a:r>
              <a:rPr lang="en-US" dirty="0" err="1"/>
              <a:t>Crit</a:t>
            </a:r>
            <a:r>
              <a:rPr lang="en-US" dirty="0"/>
              <a:t> safety is a pretty small world [ANS </a:t>
            </a:r>
            <a:r>
              <a:rPr lang="en-US" dirty="0" err="1"/>
              <a:t>mtgs</a:t>
            </a:r>
            <a:r>
              <a:rPr lang="en-US" dirty="0"/>
              <a:t>]</a:t>
            </a:r>
          </a:p>
          <a:p>
            <a:pPr>
              <a:lnSpc>
                <a:spcPct val="90000"/>
              </a:lnSpc>
              <a:defRPr/>
            </a:pPr>
            <a:r>
              <a:rPr lang="en-US" dirty="0"/>
              <a:t>Good basic background for going into related areas: Shielding, reactor apps. [Early]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defRPr/>
            </a:pPr>
            <a:r>
              <a:rPr lang="en-US"/>
              <a:t>Introductory thoughts (3)</a:t>
            </a:r>
          </a:p>
        </p:txBody>
      </p:sp>
      <p:sp>
        <p:nvSpPr>
          <p:cNvPr id="28675" name="Rectangle 3"/>
          <p:cNvSpPr>
            <a:spLocks noGrp="1" noChangeArrowheads="1"/>
          </p:cNvSpPr>
          <p:nvPr>
            <p:ph type="body" idx="1"/>
          </p:nvPr>
        </p:nvSpPr>
        <p:spPr>
          <a:xfrm>
            <a:off x="579438" y="1330325"/>
            <a:ext cx="7772400" cy="5143500"/>
          </a:xfrm>
        </p:spPr>
        <p:txBody>
          <a:bodyPr/>
          <a:lstStyle/>
          <a:p>
            <a:pPr>
              <a:lnSpc>
                <a:spcPct val="90000"/>
              </a:lnSpc>
              <a:defRPr/>
            </a:pPr>
            <a:r>
              <a:rPr lang="en-US" dirty="0"/>
              <a:t>Oak Ridge is a center of activity: X-10 for methods, X-10/K-25/Y-12 for practice</a:t>
            </a:r>
          </a:p>
          <a:p>
            <a:pPr>
              <a:lnSpc>
                <a:spcPct val="90000"/>
              </a:lnSpc>
              <a:defRPr/>
            </a:pPr>
            <a:r>
              <a:rPr lang="en-US" dirty="0"/>
              <a:t>My experience is at Savannah River, Rocky Flats, Yucca Mountain, Portsmouth GDP, USEC, CENTRUS, Y12</a:t>
            </a:r>
          </a:p>
          <a:p>
            <a:pPr lvl="1">
              <a:lnSpc>
                <a:spcPct val="90000"/>
              </a:lnSpc>
              <a:defRPr/>
            </a:pPr>
            <a:r>
              <a:rPr lang="en-US" dirty="0"/>
              <a:t>Much of the course content will reflect this</a:t>
            </a:r>
          </a:p>
          <a:p>
            <a:pPr>
              <a:lnSpc>
                <a:spcPct val="90000"/>
              </a:lnSpc>
              <a:defRPr/>
            </a:pPr>
            <a:r>
              <a:rPr lang="en-US" dirty="0"/>
              <a:t>Controversy in field:</a:t>
            </a:r>
          </a:p>
          <a:p>
            <a:pPr lvl="1">
              <a:lnSpc>
                <a:spcPct val="90000"/>
              </a:lnSpc>
              <a:defRPr/>
            </a:pPr>
            <a:r>
              <a:rPr lang="en-US" dirty="0"/>
              <a:t>“Black box” code use vs. experimental and handbook evaluations</a:t>
            </a:r>
          </a:p>
          <a:p>
            <a:pPr lvl="1">
              <a:lnSpc>
                <a:spcPct val="90000"/>
              </a:lnSpc>
              <a:defRPr/>
            </a:pPr>
            <a:r>
              <a:rPr lang="en-US" dirty="0"/>
              <a:t>Overall training standards: ANSI/ANS 8.26/</a:t>
            </a:r>
          </a:p>
        </p:txBody>
      </p:sp>
    </p:spTree>
  </p:cSld>
  <p:clrMapOvr>
    <a:masterClrMapping/>
  </p:clrMapOvr>
</p:sld>
</file>

<file path=ppt/theme/theme1.xml><?xml version="1.0" encoding="utf-8"?>
<a:theme xmlns:a="http://schemas.openxmlformats.org/drawingml/2006/main" name="Sparkle">
  <a:themeElements>
    <a:clrScheme name="Sparkle 3">
      <a:dk1>
        <a:srgbClr val="000000"/>
      </a:dk1>
      <a:lt1>
        <a:srgbClr val="FFFFFF"/>
      </a:lt1>
      <a:dk2>
        <a:srgbClr val="000000"/>
      </a:dk2>
      <a:lt2>
        <a:srgbClr val="DDDDDD"/>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fontScheme name="Spark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Sparkle 1">
        <a:dk1>
          <a:srgbClr val="000000"/>
        </a:dk1>
        <a:lt1>
          <a:srgbClr val="DDDDDD"/>
        </a:lt1>
        <a:dk2>
          <a:srgbClr val="0000FF"/>
        </a:dk2>
        <a:lt2>
          <a:srgbClr val="00CCCC"/>
        </a:lt2>
        <a:accent1>
          <a:srgbClr val="B2B2B2"/>
        </a:accent1>
        <a:accent2>
          <a:srgbClr val="FF9933"/>
        </a:accent2>
        <a:accent3>
          <a:srgbClr val="AAAAFF"/>
        </a:accent3>
        <a:accent4>
          <a:srgbClr val="BDBDBD"/>
        </a:accent4>
        <a:accent5>
          <a:srgbClr val="D5D5D5"/>
        </a:accent5>
        <a:accent6>
          <a:srgbClr val="E78A2D"/>
        </a:accent6>
        <a:hlink>
          <a:srgbClr val="CC00CC"/>
        </a:hlink>
        <a:folHlink>
          <a:srgbClr val="9999FF"/>
        </a:folHlink>
      </a:clrScheme>
      <a:clrMap bg1="dk2" tx1="lt1" bg2="dk1" tx2="lt2" accent1="accent1" accent2="accent2" accent3="accent3" accent4="accent4" accent5="accent5" accent6="accent6" hlink="hlink" folHlink="folHlink"/>
    </a:extraClrScheme>
    <a:extraClrScheme>
      <a:clrScheme name="Sparkle 2">
        <a:dk1>
          <a:srgbClr val="000000"/>
        </a:dk1>
        <a:lt1>
          <a:srgbClr val="CCCCFF"/>
        </a:lt1>
        <a:dk2>
          <a:srgbClr val="003399"/>
        </a:dk2>
        <a:lt2>
          <a:srgbClr val="76E0E6"/>
        </a:lt2>
        <a:accent1>
          <a:srgbClr val="66CCFF"/>
        </a:accent1>
        <a:accent2>
          <a:srgbClr val="6666FF"/>
        </a:accent2>
        <a:accent3>
          <a:srgbClr val="E2E2FF"/>
        </a:accent3>
        <a:accent4>
          <a:srgbClr val="000000"/>
        </a:accent4>
        <a:accent5>
          <a:srgbClr val="B8E2FF"/>
        </a:accent5>
        <a:accent6>
          <a:srgbClr val="5C5CE7"/>
        </a:accent6>
        <a:hlink>
          <a:srgbClr val="00CCCC"/>
        </a:hlink>
        <a:folHlink>
          <a:srgbClr val="9999FF"/>
        </a:folHlink>
      </a:clrScheme>
      <a:clrMap bg1="lt1" tx1="dk1" bg2="lt2" tx2="dk2" accent1="accent1" accent2="accent2" accent3="accent3" accent4="accent4" accent5="accent5" accent6="accent6" hlink="hlink" folHlink="folHlink"/>
    </a:extraClrScheme>
    <a:extraClrScheme>
      <a:clrScheme name="Sparkle 3">
        <a:dk1>
          <a:srgbClr val="000000"/>
        </a:dk1>
        <a:lt1>
          <a:srgbClr val="FFFFFF"/>
        </a:lt1>
        <a:dk2>
          <a:srgbClr val="000000"/>
        </a:dk2>
        <a:lt2>
          <a:srgbClr val="DDDDDD"/>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C:\MSOffice95\Templates\Presentation Designs\Sparkle.pot</Template>
  <TotalTime>1751</TotalTime>
  <Words>1437</Words>
  <Application>Microsoft Office PowerPoint</Application>
  <PresentationFormat>On-screen Show (4:3)</PresentationFormat>
  <Paragraphs>114</Paragraphs>
  <Slides>22</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8" baseType="lpstr">
      <vt:lpstr>Arial</vt:lpstr>
      <vt:lpstr>Monotype Sorts</vt:lpstr>
      <vt:lpstr>Times New Roman</vt:lpstr>
      <vt:lpstr>Wingdings</vt:lpstr>
      <vt:lpstr>Sparkle</vt:lpstr>
      <vt:lpstr>Equation</vt:lpstr>
      <vt:lpstr>Lesson 1: Introduction</vt:lpstr>
      <vt:lpstr>Course workload</vt:lpstr>
      <vt:lpstr>Course philosophy</vt:lpstr>
      <vt:lpstr>KSA</vt:lpstr>
      <vt:lpstr>Importance of CS “out there”</vt:lpstr>
      <vt:lpstr>Definitions of Criticality Safety</vt:lpstr>
      <vt:lpstr>NCS practice </vt:lpstr>
      <vt:lpstr>Introductory thoughts (2)</vt:lpstr>
      <vt:lpstr>Introductory thoughts (3)</vt:lpstr>
      <vt:lpstr>Get SCALE (very) soon</vt:lpstr>
      <vt:lpstr>Email from RSICC: 8/17/21</vt:lpstr>
      <vt:lpstr>Think like a neutron</vt:lpstr>
      <vt:lpstr>End use statement</vt:lpstr>
      <vt:lpstr>Criticality: Neutron balance </vt:lpstr>
      <vt:lpstr>Criticality: Neutron balance (2) </vt:lpstr>
      <vt:lpstr>Criticality: Neutron balance (3) </vt:lpstr>
      <vt:lpstr>PowerPoint Presentation</vt:lpstr>
      <vt:lpstr>U-235 Sphere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Criticality Safety and Radiation Shielding Team</dc:title>
  <dc:creator>Ronald E. Pevey</dc:creator>
  <cp:lastModifiedBy>Ronald Pevey</cp:lastModifiedBy>
  <cp:revision>72</cp:revision>
  <cp:lastPrinted>1999-08-30T19:39:18Z</cp:lastPrinted>
  <dcterms:created xsi:type="dcterms:W3CDTF">1995-05-28T16:29:18Z</dcterms:created>
  <dcterms:modified xsi:type="dcterms:W3CDTF">2024-01-23T04:09:14Z</dcterms:modified>
</cp:coreProperties>
</file>