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80" r:id="rId2"/>
    <p:sldId id="312" r:id="rId3"/>
    <p:sldId id="307" r:id="rId4"/>
    <p:sldId id="308" r:id="rId5"/>
    <p:sldId id="290" r:id="rId6"/>
    <p:sldId id="291" r:id="rId7"/>
    <p:sldId id="313" r:id="rId8"/>
    <p:sldId id="310" r:id="rId9"/>
    <p:sldId id="311" r:id="rId10"/>
    <p:sldId id="314" r:id="rId11"/>
    <p:sldId id="309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FF82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2279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39" y="8684612"/>
            <a:ext cx="2972007" cy="457826"/>
          </a:xfrm>
          <a:prstGeom prst="rect">
            <a:avLst/>
          </a:prstGeom>
          <a:noFill/>
        </p:spPr>
        <p:txBody>
          <a:bodyPr lIns="89794" tIns="44897" rIns="89794" bIns="44897"/>
          <a:lstStyle/>
          <a:p>
            <a:fld id="{14C1624C-E95A-465B-A748-827121AA686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0" y="4343869"/>
            <a:ext cx="5487022" cy="4114175"/>
          </a:xfrm>
          <a:prstGeom prst="rect">
            <a:avLst/>
          </a:prstGeom>
          <a:noFill/>
          <a:ln/>
        </p:spPr>
        <p:txBody>
          <a:bodyPr lIns="89794" tIns="44897" rIns="89794" bIns="44897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39" y="8684612"/>
            <a:ext cx="2972007" cy="457826"/>
          </a:xfrm>
          <a:prstGeom prst="rect">
            <a:avLst/>
          </a:prstGeom>
          <a:noFill/>
        </p:spPr>
        <p:txBody>
          <a:bodyPr lIns="89794" tIns="44897" rIns="89794" bIns="44897"/>
          <a:lstStyle/>
          <a:p>
            <a:fld id="{C7397078-BCA3-464F-855D-63A9B03D380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0" y="4343869"/>
            <a:ext cx="5487022" cy="4114175"/>
          </a:xfrm>
          <a:prstGeom prst="rect">
            <a:avLst/>
          </a:prstGeom>
          <a:noFill/>
          <a:ln/>
        </p:spPr>
        <p:txBody>
          <a:bodyPr lIns="89794" tIns="44897" rIns="89794" bIns="44897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39" y="8684612"/>
            <a:ext cx="2972007" cy="457826"/>
          </a:xfrm>
          <a:prstGeom prst="rect">
            <a:avLst/>
          </a:prstGeom>
          <a:noFill/>
        </p:spPr>
        <p:txBody>
          <a:bodyPr lIns="89794" tIns="44897" rIns="89794" bIns="44897"/>
          <a:lstStyle/>
          <a:p>
            <a:fld id="{FF84B779-4214-4899-B39A-F5DE1B25CEA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0" y="4343869"/>
            <a:ext cx="5487022" cy="4114175"/>
          </a:xfrm>
          <a:prstGeom prst="rect">
            <a:avLst/>
          </a:prstGeom>
          <a:noFill/>
          <a:ln/>
        </p:spPr>
        <p:txBody>
          <a:bodyPr lIns="89794" tIns="44897" rIns="89794" bIns="44897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39" y="8684612"/>
            <a:ext cx="2972007" cy="457826"/>
          </a:xfrm>
          <a:prstGeom prst="rect">
            <a:avLst/>
          </a:prstGeom>
          <a:noFill/>
        </p:spPr>
        <p:txBody>
          <a:bodyPr lIns="89794" tIns="44897" rIns="89794" bIns="44897"/>
          <a:lstStyle/>
          <a:p>
            <a:fld id="{14C1624C-E95A-465B-A748-827121AA686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0" y="4343869"/>
            <a:ext cx="5487022" cy="4114175"/>
          </a:xfrm>
          <a:prstGeom prst="rect">
            <a:avLst/>
          </a:prstGeom>
          <a:noFill/>
          <a:ln/>
        </p:spPr>
        <p:txBody>
          <a:bodyPr lIns="89794" tIns="44897" rIns="89794" bIns="44897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39" y="8684612"/>
            <a:ext cx="2972007" cy="457826"/>
          </a:xfrm>
          <a:prstGeom prst="rect">
            <a:avLst/>
          </a:prstGeom>
          <a:noFill/>
        </p:spPr>
        <p:txBody>
          <a:bodyPr lIns="89794" tIns="44897" rIns="89794" bIns="44897"/>
          <a:lstStyle/>
          <a:p>
            <a:fld id="{3403642E-7BC5-4188-AE40-0B8B3C7634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0" y="4343869"/>
            <a:ext cx="5487022" cy="4114175"/>
          </a:xfrm>
          <a:prstGeom prst="rect">
            <a:avLst/>
          </a:prstGeom>
          <a:noFill/>
          <a:ln/>
        </p:spPr>
        <p:txBody>
          <a:bodyPr lIns="89794" tIns="44897" rIns="89794" bIns="44897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39" y="8684612"/>
            <a:ext cx="2972007" cy="457826"/>
          </a:xfrm>
          <a:prstGeom prst="rect">
            <a:avLst/>
          </a:prstGeom>
          <a:noFill/>
        </p:spPr>
        <p:txBody>
          <a:bodyPr lIns="89794" tIns="44897" rIns="89794" bIns="44897"/>
          <a:lstStyle/>
          <a:p>
            <a:fld id="{6E2C9419-B43F-488D-B1EA-110C67B0BEB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0" y="4343869"/>
            <a:ext cx="5487022" cy="4114175"/>
          </a:xfrm>
          <a:prstGeom prst="rect">
            <a:avLst/>
          </a:prstGeom>
          <a:noFill/>
          <a:ln/>
        </p:spPr>
        <p:txBody>
          <a:bodyPr lIns="89794" tIns="44897" rIns="89794" bIns="44897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39" y="8684612"/>
            <a:ext cx="2972007" cy="457826"/>
          </a:xfrm>
          <a:prstGeom prst="rect">
            <a:avLst/>
          </a:prstGeom>
          <a:noFill/>
        </p:spPr>
        <p:txBody>
          <a:bodyPr lIns="89794" tIns="44897" rIns="89794" bIns="44897"/>
          <a:lstStyle/>
          <a:p>
            <a:fld id="{14C1624C-E95A-465B-A748-827121AA686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0" y="4343869"/>
            <a:ext cx="5487022" cy="4114175"/>
          </a:xfrm>
          <a:prstGeom prst="rect">
            <a:avLst/>
          </a:prstGeom>
          <a:noFill/>
          <a:ln/>
        </p:spPr>
        <p:txBody>
          <a:bodyPr lIns="89794" tIns="44897" rIns="89794" bIns="44897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39" y="8684612"/>
            <a:ext cx="2972007" cy="457826"/>
          </a:xfrm>
          <a:prstGeom prst="rect">
            <a:avLst/>
          </a:prstGeom>
          <a:noFill/>
        </p:spPr>
        <p:txBody>
          <a:bodyPr lIns="89794" tIns="44897" rIns="89794" bIns="44897"/>
          <a:lstStyle/>
          <a:p>
            <a:fld id="{C7397078-BCA3-464F-855D-63A9B03D380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0" y="4343869"/>
            <a:ext cx="5487022" cy="4114175"/>
          </a:xfrm>
          <a:prstGeom prst="rect">
            <a:avLst/>
          </a:prstGeom>
          <a:noFill/>
          <a:ln/>
        </p:spPr>
        <p:txBody>
          <a:bodyPr lIns="89794" tIns="44897" rIns="89794" bIns="44897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39" y="8684612"/>
            <a:ext cx="2972007" cy="457826"/>
          </a:xfrm>
          <a:prstGeom prst="rect">
            <a:avLst/>
          </a:prstGeom>
          <a:noFill/>
        </p:spPr>
        <p:txBody>
          <a:bodyPr lIns="89794" tIns="44897" rIns="89794" bIns="44897"/>
          <a:lstStyle/>
          <a:p>
            <a:fld id="{36BA2918-3C3F-451A-AAE6-DE140DAAA9E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0" y="4343869"/>
            <a:ext cx="5487022" cy="4114175"/>
          </a:xfrm>
          <a:prstGeom prst="rect">
            <a:avLst/>
          </a:prstGeom>
          <a:noFill/>
          <a:ln/>
        </p:spPr>
        <p:txBody>
          <a:bodyPr lIns="89794" tIns="44897" rIns="89794" bIns="44897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39913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12850" y="6232525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651250" y="6232525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NE421 Nuclear Criticality Safety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0250" y="6232525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7BE5706-A039-41BA-B4E7-4B060D7CD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649413" y="0"/>
            <a:ext cx="6883400" cy="847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2125" y="1366838"/>
            <a:ext cx="4127500" cy="232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72025" y="1366838"/>
            <a:ext cx="4129088" cy="232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2125" y="3844925"/>
            <a:ext cx="4127500" cy="2327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2025" y="3844925"/>
            <a:ext cx="4129088" cy="2327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703A-96AA-4968-A806-F9F911862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429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470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2"/>
            <a:endParaRPr lang="en-US" smtClean="0"/>
          </a:p>
          <a:p>
            <a:pPr lvl="2"/>
            <a:endParaRPr lang="en-US" smtClean="0"/>
          </a:p>
        </p:txBody>
      </p:sp>
      <p:pic>
        <p:nvPicPr>
          <p:cNvPr id="3076" name="Picture 4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4572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3: K-effective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139065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Material specification</a:t>
            </a:r>
          </a:p>
          <a:p>
            <a:pPr>
              <a:defRPr/>
            </a:pPr>
            <a:r>
              <a:rPr lang="en-US" dirty="0" smtClean="0"/>
              <a:t>K-effective calculations</a:t>
            </a:r>
          </a:p>
          <a:p>
            <a:pPr>
              <a:defRPr/>
            </a:pPr>
            <a:r>
              <a:rPr lang="en-US" dirty="0" smtClean="0"/>
              <a:t>Beam sources</a:t>
            </a:r>
          </a:p>
          <a:p>
            <a:pPr>
              <a:defRPr/>
            </a:pPr>
            <a:r>
              <a:rPr lang="en-US" dirty="0" smtClean="0"/>
              <a:t>Collecting particles by energy</a:t>
            </a:r>
          </a:p>
          <a:p>
            <a:pPr>
              <a:defRPr/>
            </a:pPr>
            <a:r>
              <a:rPr lang="en-US" dirty="0" smtClean="0"/>
              <a:t>Collection particle by direction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510528A3-116D-40FC-8576-4E05291B1AF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56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Case 3: Sigma-total </a:t>
            </a:r>
            <a:r>
              <a:rPr lang="en-US" sz="4000" dirty="0" err="1" smtClean="0"/>
              <a:t>calc</a:t>
            </a:r>
            <a:endParaRPr lang="en-US" sz="4000" dirty="0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1219200"/>
            <a:ext cx="6477000" cy="7061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Photon total cross section in water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*********************************************************************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          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  Cells   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          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*********************************************************************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1 1 -1 -1    </a:t>
            </a:r>
            <a:r>
              <a:rPr lang="en-US" sz="1100" i="1" dirty="0" err="1">
                <a:latin typeface="Courier New" pitchFamily="49" charset="0"/>
                <a:cs typeface="Courier New" pitchFamily="49" charset="0"/>
              </a:rPr>
              <a:t>imp:p</a:t>
            </a:r>
            <a:r>
              <a:rPr lang="en-US" sz="1100" i="1" dirty="0">
                <a:latin typeface="Courier New" pitchFamily="49" charset="0"/>
                <a:cs typeface="Courier New" pitchFamily="49" charset="0"/>
              </a:rPr>
              <a:t>=1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2 0     1 -2 </a:t>
            </a:r>
            <a:r>
              <a:rPr lang="en-US" sz="1100" i="1" dirty="0" err="1">
                <a:latin typeface="Courier New" pitchFamily="49" charset="0"/>
                <a:cs typeface="Courier New" pitchFamily="49" charset="0"/>
              </a:rPr>
              <a:t>imp:p</a:t>
            </a:r>
            <a:r>
              <a:rPr lang="en-US" sz="1100" i="1" dirty="0">
                <a:latin typeface="Courier New" pitchFamily="49" charset="0"/>
                <a:cs typeface="Courier New" pitchFamily="49" charset="0"/>
              </a:rPr>
              <a:t>=1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999 0      2  </a:t>
            </a:r>
            <a:r>
              <a:rPr lang="en-US" sz="1100" i="1" dirty="0" err="1">
                <a:latin typeface="Courier New" pitchFamily="49" charset="0"/>
                <a:cs typeface="Courier New" pitchFamily="49" charset="0"/>
              </a:rPr>
              <a:t>imp:p</a:t>
            </a:r>
            <a:r>
              <a:rPr lang="en-US" sz="1100" i="1" dirty="0">
                <a:latin typeface="Courier New" pitchFamily="49" charset="0"/>
                <a:cs typeface="Courier New" pitchFamily="49" charset="0"/>
              </a:rPr>
              <a:t>=0</a:t>
            </a:r>
          </a:p>
          <a:p>
            <a:pPr>
              <a:buFontTx/>
              <a:buNone/>
              <a:defRPr/>
            </a:pPr>
            <a:endParaRPr lang="en-US" sz="1100" i="1" dirty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*********************************************************************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          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  Surfaces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          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*********************************************************************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100" i="1" dirty="0" err="1">
                <a:latin typeface="Courier New" pitchFamily="49" charset="0"/>
                <a:cs typeface="Courier New" pitchFamily="49" charset="0"/>
              </a:rPr>
              <a:t>rcc</a:t>
            </a:r>
            <a:r>
              <a:rPr lang="en-US" sz="1100" i="1" dirty="0">
                <a:latin typeface="Courier New" pitchFamily="49" charset="0"/>
                <a:cs typeface="Courier New" pitchFamily="49" charset="0"/>
              </a:rPr>
              <a:t> 0 0 0 1 0 0 .0001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100" i="1" dirty="0" err="1">
                <a:latin typeface="Courier New" pitchFamily="49" charset="0"/>
                <a:cs typeface="Courier New" pitchFamily="49" charset="0"/>
              </a:rPr>
              <a:t>sph</a:t>
            </a:r>
            <a:r>
              <a:rPr lang="en-US" sz="1100" i="1" dirty="0">
                <a:latin typeface="Courier New" pitchFamily="49" charset="0"/>
                <a:cs typeface="Courier New" pitchFamily="49" charset="0"/>
              </a:rPr>
              <a:t> 0 0 0 100</a:t>
            </a:r>
          </a:p>
          <a:p>
            <a:pPr>
              <a:buFontTx/>
              <a:buNone/>
              <a:defRPr/>
            </a:pPr>
            <a:endParaRPr lang="en-US" sz="1100" i="1" dirty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*********************************************************************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          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  Data cards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          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*********************************************************************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mode p</a:t>
            </a:r>
          </a:p>
          <a:p>
            <a:pPr>
              <a:buFontTx/>
              <a:buNone/>
              <a:defRPr/>
            </a:pPr>
            <a:r>
              <a:rPr lang="en-US" sz="1100" i="1" dirty="0" err="1">
                <a:latin typeface="Courier New" pitchFamily="49" charset="0"/>
                <a:cs typeface="Courier New" pitchFamily="49" charset="0"/>
              </a:rPr>
              <a:t>sdef</a:t>
            </a:r>
            <a:r>
              <a:rPr lang="en-US" sz="1100" i="1" dirty="0">
                <a:latin typeface="Courier New" pitchFamily="49" charset="0"/>
                <a:cs typeface="Courier New" pitchFamily="49" charset="0"/>
              </a:rPr>
              <a:t> par=2 erg=1 </a:t>
            </a:r>
            <a:r>
              <a:rPr lang="en-US" sz="1100" i="1" dirty="0" err="1"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1100" i="1" dirty="0">
                <a:latin typeface="Courier New" pitchFamily="49" charset="0"/>
                <a:cs typeface="Courier New" pitchFamily="49" charset="0"/>
              </a:rPr>
              <a:t>=1. </a:t>
            </a:r>
            <a:r>
              <a:rPr lang="en-US" sz="1100" i="1" dirty="0" err="1"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sz="1100" i="1" dirty="0">
                <a:latin typeface="Courier New" pitchFamily="49" charset="0"/>
                <a:cs typeface="Courier New" pitchFamily="49" charset="0"/>
              </a:rPr>
              <a:t>=1 0 0 </a:t>
            </a:r>
            <a:r>
              <a:rPr lang="en-US" sz="1100" i="1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100" i="1" dirty="0">
                <a:latin typeface="Courier New" pitchFamily="49" charset="0"/>
                <a:cs typeface="Courier New" pitchFamily="49" charset="0"/>
              </a:rPr>
              <a:t>=-1 0 0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f1:p 1.1 1.2 1.3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m1 1001 2 8016 </a:t>
            </a: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2400" i="1" dirty="0" smtClean="0">
              <a:cs typeface="Courier New" pitchFamily="49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US" sz="1000" i="1" dirty="0" smtClean="0">
              <a:latin typeface="Courier New" pitchFamily="49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355588" y="5666006"/>
            <a:ext cx="217715" cy="159657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333816" y="2432949"/>
            <a:ext cx="217715" cy="159657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24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5C72FAD-948B-48FC-BB1E-8B24E27BFEB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42900"/>
            <a:ext cx="7162800" cy="1143000"/>
          </a:xfrm>
        </p:spPr>
        <p:txBody>
          <a:bodyPr/>
          <a:lstStyle/>
          <a:p>
            <a:pPr lvl="1">
              <a:defRPr/>
            </a:pPr>
            <a:r>
              <a:rPr lang="en-US" dirty="0" smtClean="0"/>
              <a:t>HW 3.2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52450" y="13906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Use MCNP with a beam source and a small cylindrical sample to estimate the </a:t>
            </a:r>
            <a:r>
              <a:rPr lang="en-US" sz="32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mass attenuation coefficient (mu/rho)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for a 10 MeV photon impinging on lead +/- 0.0001 cm</a:t>
            </a:r>
            <a:r>
              <a:rPr kumimoji="0" lang="en-US" sz="32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/g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Repeat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fo</a:t>
            </a:r>
            <a:r>
              <a:rPr lang="en-US" sz="32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r 1 </a:t>
            </a:r>
            <a:r>
              <a:rPr lang="en-US" sz="32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</a:t>
            </a:r>
            <a:r>
              <a:rPr lang="en-US" sz="32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eV and 100 </a:t>
            </a:r>
            <a:r>
              <a:rPr lang="en-US" sz="32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keV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9142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Photon coefficients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807" y="553131"/>
            <a:ext cx="4914900" cy="631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052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14C00B22-9FFD-4FBC-B4A7-AF732D6EB24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5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Material Description: Mm Card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800" y="1621966"/>
            <a:ext cx="7937500" cy="5689600"/>
          </a:xfrm>
        </p:spPr>
        <p:txBody>
          <a:bodyPr/>
          <a:lstStyle/>
          <a:p>
            <a:pPr marL="609600" indent="-609600"/>
            <a:r>
              <a:rPr lang="en-US" sz="2400" dirty="0" smtClean="0"/>
              <a:t>Materials are described by (</a:t>
            </a:r>
            <a:r>
              <a:rPr lang="en-US" sz="2400" dirty="0" err="1" smtClean="0"/>
              <a:t>isotope,density</a:t>
            </a:r>
            <a:r>
              <a:rPr lang="en-US" sz="2400" dirty="0" smtClean="0"/>
              <a:t>) pairs</a:t>
            </a:r>
          </a:p>
          <a:p>
            <a:pPr marL="990600" lvl="1" indent="-533400"/>
            <a:r>
              <a:rPr lang="en-US" sz="2000" dirty="0" smtClean="0"/>
              <a:t>Isotope—specified by ZZAAA</a:t>
            </a:r>
            <a:endParaRPr lang="en-US" sz="2000" i="1" dirty="0" smtClean="0"/>
          </a:p>
          <a:p>
            <a:pPr marL="1371600" lvl="2" indent="-457200"/>
            <a:r>
              <a:rPr lang="en-US" sz="1800" dirty="0" smtClean="0"/>
              <a:t>1001</a:t>
            </a:r>
            <a:r>
              <a:rPr lang="en-US" sz="1800" dirty="0" smtClean="0">
                <a:sym typeface="Wingdings" pitchFamily="2" charset="2"/>
              </a:rPr>
              <a:t>H-1</a:t>
            </a:r>
            <a:endParaRPr lang="en-US" sz="1800" dirty="0" smtClean="0"/>
          </a:p>
          <a:p>
            <a:pPr marL="1371600" lvl="2" indent="-457200"/>
            <a:r>
              <a:rPr lang="en-US" sz="1800" dirty="0" smtClean="0"/>
              <a:t>8016</a:t>
            </a:r>
            <a:r>
              <a:rPr lang="en-US" sz="1800" dirty="0" smtClean="0">
                <a:sym typeface="Wingdings" pitchFamily="2" charset="2"/>
              </a:rPr>
              <a:t>O-16</a:t>
            </a:r>
            <a:endParaRPr lang="en-US" sz="1800" dirty="0" smtClean="0"/>
          </a:p>
          <a:p>
            <a:pPr marL="1371600" lvl="2" indent="-457200"/>
            <a:r>
              <a:rPr lang="en-US" sz="1800" dirty="0" smtClean="0"/>
              <a:t>92235 </a:t>
            </a:r>
            <a:r>
              <a:rPr lang="en-US" sz="1800" dirty="0" smtClean="0">
                <a:sym typeface="Wingdings" pitchFamily="2" charset="2"/>
              </a:rPr>
              <a:t>U-235</a:t>
            </a:r>
            <a:endParaRPr lang="en-US" sz="1800" dirty="0" smtClean="0"/>
          </a:p>
          <a:p>
            <a:pPr marL="990600" lvl="1" indent="-533400"/>
            <a:r>
              <a:rPr lang="en-US" sz="2000" dirty="0" smtClean="0"/>
              <a:t>If AAA is 000, specifies the natural isotopic mix for an element</a:t>
            </a:r>
          </a:p>
          <a:p>
            <a:pPr marL="1371600" lvl="2" indent="-457200"/>
            <a:r>
              <a:rPr lang="en-US" sz="1800" dirty="0" smtClean="0"/>
              <a:t>82000</a:t>
            </a:r>
            <a:r>
              <a:rPr lang="en-US" sz="1800" dirty="0" smtClean="0">
                <a:sym typeface="Wingdings" pitchFamily="2" charset="2"/>
              </a:rPr>
              <a:t>natural lead</a:t>
            </a:r>
          </a:p>
          <a:p>
            <a:pPr marL="1371600" lvl="2" indent="-457200"/>
            <a:r>
              <a:rPr lang="en-US" sz="1800" dirty="0" smtClean="0">
                <a:sym typeface="Wingdings" pitchFamily="2" charset="2"/>
              </a:rPr>
              <a:t>8000natural oxygen</a:t>
            </a:r>
            <a:endParaRPr lang="en-US" sz="1800" dirty="0" smtClean="0"/>
          </a:p>
          <a:p>
            <a:pPr marL="990600" lvl="1" indent="-533400"/>
            <a:r>
              <a:rPr lang="en-US" sz="2000" dirty="0" smtClean="0"/>
              <a:t>Density—Relative </a:t>
            </a:r>
            <a:r>
              <a:rPr lang="en-US" sz="2000" i="1" dirty="0" smtClean="0"/>
              <a:t>number</a:t>
            </a:r>
            <a:r>
              <a:rPr lang="en-US" sz="2000" dirty="0" smtClean="0"/>
              <a:t> (+) or </a:t>
            </a:r>
            <a:r>
              <a:rPr lang="en-US" sz="2000" i="1" dirty="0" smtClean="0"/>
              <a:t>mass (-) </a:t>
            </a:r>
            <a:r>
              <a:rPr lang="en-US" sz="2000" dirty="0" smtClean="0"/>
              <a:t>for each isotope</a:t>
            </a:r>
          </a:p>
          <a:p>
            <a:pPr marL="609600" indent="-609600"/>
            <a:r>
              <a:rPr lang="en-US" sz="2400" dirty="0" smtClean="0"/>
              <a:t>Example: Water</a:t>
            </a:r>
          </a:p>
          <a:p>
            <a:pPr marL="609600" indent="-609600">
              <a:buFontTx/>
              <a:buNone/>
            </a:pPr>
            <a:r>
              <a:rPr lang="en-US" sz="2400" dirty="0" smtClean="0">
                <a:sym typeface="Wingdings" pitchFamily="2" charset="2"/>
              </a:rPr>
              <a:t>                 </a:t>
            </a:r>
            <a:r>
              <a:rPr lang="en-US" sz="2000" b="1" dirty="0" smtClean="0">
                <a:latin typeface="Courier New" pitchFamily="49" charset="0"/>
                <a:sym typeface="Wingdings" pitchFamily="2" charset="2"/>
              </a:rPr>
              <a:t>M</a:t>
            </a:r>
            <a:r>
              <a:rPr lang="en-US" sz="2000" dirty="0" smtClean="0">
                <a:latin typeface="Courier New" pitchFamily="49" charset="0"/>
                <a:sym typeface="Wingdings" pitchFamily="2" charset="2"/>
              </a:rPr>
              <a:t>1 1001 2 8016 1</a:t>
            </a:r>
          </a:p>
          <a:p>
            <a:pPr marL="609600" indent="-609600">
              <a:buFontTx/>
              <a:buNone/>
            </a:pPr>
            <a:r>
              <a:rPr lang="en-US" sz="2400" dirty="0" smtClean="0"/>
              <a:t>                             OR</a:t>
            </a:r>
          </a:p>
          <a:p>
            <a:pPr marL="609600" indent="-609600"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</a:rPr>
              <a:t>2 1001 -1.998335 8016 -15.8575</a:t>
            </a:r>
          </a:p>
        </p:txBody>
      </p:sp>
    </p:spTree>
    <p:extLst>
      <p:ext uri="{BB962C8B-B14F-4D97-AF65-F5344CB8AC3E}">
        <p14:creationId xmlns:p14="http://schemas.microsoft.com/office/powerpoint/2010/main" val="382229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510528A3-116D-40FC-8576-4E05291B1AF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6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Case 1: Lead sphere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1219200"/>
            <a:ext cx="6477000" cy="7061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Simple point source in lead ; Tally = surface crossing</a:t>
            </a:r>
          </a:p>
          <a:p>
            <a:pPr>
              <a:buFontTx/>
              <a:buNone/>
              <a:defRPr/>
            </a:pP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c *********************************************************************</a:t>
            </a:r>
          </a:p>
          <a:p>
            <a:pPr>
              <a:buFontTx/>
              <a:buNone/>
              <a:defRPr/>
            </a:pP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c           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c   Cells   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c           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c *********************************************************************</a:t>
            </a:r>
          </a:p>
          <a:p>
            <a:pPr>
              <a:buFontTx/>
              <a:buNone/>
              <a:defRPr/>
            </a:pPr>
            <a:r>
              <a:rPr lang="pt-BR" sz="1100" b="1" i="1" dirty="0" smtClean="0">
                <a:latin typeface="Courier New" pitchFamily="49" charset="0"/>
                <a:cs typeface="Courier New" pitchFamily="49" charset="0"/>
              </a:rPr>
              <a:t>1 1 -11.35 -1    imp:p=1</a:t>
            </a:r>
          </a:p>
          <a:p>
            <a:pPr>
              <a:buFontTx/>
              <a:buNone/>
              <a:defRPr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999 0 1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imp:p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=0</a:t>
            </a:r>
          </a:p>
          <a:p>
            <a:pPr>
              <a:buFontTx/>
              <a:buNone/>
              <a:defRPr/>
            </a:pPr>
            <a:endParaRPr lang="en-US" sz="11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  <a:defRPr/>
            </a:pP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c *********************************************************************</a:t>
            </a:r>
          </a:p>
          <a:p>
            <a:pPr>
              <a:buFontTx/>
              <a:buNone/>
              <a:defRPr/>
            </a:pP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c           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c   Surfaces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c           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c *********************************************************************</a:t>
            </a:r>
          </a:p>
          <a:p>
            <a:pPr>
              <a:buFontTx/>
              <a:buNone/>
              <a:defRPr/>
            </a:pPr>
            <a:r>
              <a:rPr lang="fr-FR" sz="1100" i="1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fr-FR" sz="1100" i="1" dirty="0" err="1" smtClean="0">
                <a:latin typeface="Courier New" pitchFamily="49" charset="0"/>
                <a:cs typeface="Courier New" pitchFamily="49" charset="0"/>
              </a:rPr>
              <a:t>sph</a:t>
            </a:r>
            <a:r>
              <a:rPr lang="fr-FR" sz="1100" i="1" dirty="0" smtClean="0">
                <a:latin typeface="Courier New" pitchFamily="49" charset="0"/>
                <a:cs typeface="Courier New" pitchFamily="49" charset="0"/>
              </a:rPr>
              <a:t> 0 0 0 7</a:t>
            </a:r>
          </a:p>
          <a:p>
            <a:pPr>
              <a:buFontTx/>
              <a:buNone/>
              <a:defRPr/>
            </a:pPr>
            <a:endParaRPr lang="en-US" sz="11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  <a:defRPr/>
            </a:pP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c *********************************************************************</a:t>
            </a:r>
          </a:p>
          <a:p>
            <a:pPr>
              <a:buFontTx/>
              <a:buNone/>
              <a:defRPr/>
            </a:pP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c           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c   Data cards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c           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c *********************************************************************</a:t>
            </a:r>
          </a:p>
          <a:p>
            <a:pPr>
              <a:buFontTx/>
              <a:buNone/>
              <a:defRPr/>
            </a:pP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mode p</a:t>
            </a:r>
          </a:p>
          <a:p>
            <a:pPr>
              <a:buFontTx/>
              <a:buNone/>
              <a:defRPr/>
            </a:pPr>
            <a:r>
              <a:rPr lang="en-US" sz="1200" b="1" i="1" dirty="0" err="1" smtClean="0">
                <a:latin typeface="Courier New" pitchFamily="49" charset="0"/>
                <a:cs typeface="Courier New" pitchFamily="49" charset="0"/>
              </a:rPr>
              <a:t>sdef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 par 2 pos 0 0 0  erg 2</a:t>
            </a:r>
          </a:p>
          <a:p>
            <a:pPr>
              <a:buFontTx/>
              <a:buNone/>
              <a:defRPr/>
            </a:pP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m1 82000 1</a:t>
            </a:r>
          </a:p>
          <a:p>
            <a:pPr>
              <a:buFontTx/>
              <a:buNone/>
              <a:defRPr/>
            </a:pP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f1:p 1</a:t>
            </a:r>
          </a:p>
          <a:p>
            <a:pPr>
              <a:buFontTx/>
              <a:buNone/>
              <a:defRPr/>
            </a:pPr>
            <a:r>
              <a:rPr lang="en-US" sz="1100" i="1" dirty="0" err="1" smtClean="0">
                <a:latin typeface="Courier New" pitchFamily="49" charset="0"/>
                <a:cs typeface="Courier New" pitchFamily="49" charset="0"/>
              </a:rPr>
              <a:t>nps</a:t>
            </a: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 10000                           </a:t>
            </a:r>
            <a:r>
              <a:rPr lang="en-US" sz="2400" i="1" dirty="0" smtClean="0">
                <a:cs typeface="Courier New" pitchFamily="49" charset="0"/>
              </a:rPr>
              <a:t>Result:  </a:t>
            </a:r>
            <a:r>
              <a:rPr lang="en-US" sz="2400" i="1" dirty="0" smtClean="0">
                <a:cs typeface="Courier New" pitchFamily="49" charset="0"/>
              </a:rPr>
              <a:t>0.0815 </a:t>
            </a:r>
            <a:r>
              <a:rPr lang="en-US" sz="2400" i="1" dirty="0" smtClean="0">
                <a:cs typeface="Courier New" pitchFamily="49" charset="0"/>
              </a:rPr>
              <a:t>+/- </a:t>
            </a:r>
            <a:r>
              <a:rPr lang="en-US" sz="2400" i="1" dirty="0" smtClean="0">
                <a:cs typeface="Courier New" pitchFamily="49" charset="0"/>
              </a:rPr>
              <a:t>3.39%</a:t>
            </a:r>
            <a:endParaRPr lang="en-US" sz="2400" i="1" dirty="0" smtClean="0">
              <a:cs typeface="Courier New" pitchFamily="49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US" sz="1000" i="1" dirty="0" smtClean="0">
              <a:latin typeface="Courier New" pitchFamily="49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355588" y="5666006"/>
            <a:ext cx="217715" cy="159657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333816" y="2432949"/>
            <a:ext cx="217715" cy="159657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16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2BA0C0-EA33-4DCD-BA4C-C78B44C4A42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9062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Criticality card: KCODE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473075" y="1371600"/>
            <a:ext cx="8228013" cy="3925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/>
              <a:t> Syntax:</a:t>
            </a:r>
          </a:p>
          <a:p>
            <a:pPr algn="l">
              <a:buFontTx/>
              <a:buChar char="•"/>
            </a:pPr>
            <a:r>
              <a:rPr lang="en-US"/>
              <a:t> Description: Criticality equivalent of SDEF card.  Sets up number of cycles, number of histories per cycle, number of cycles to skip, etc.</a:t>
            </a:r>
          </a:p>
          <a:p>
            <a:pPr algn="l"/>
            <a:r>
              <a:rPr lang="en-US"/>
              <a:t>	NSRCK=#histories per cycle</a:t>
            </a:r>
          </a:p>
          <a:p>
            <a:pPr algn="l"/>
            <a:r>
              <a:rPr lang="en-US"/>
              <a:t>	RKK=initial keff guess</a:t>
            </a:r>
          </a:p>
          <a:p>
            <a:pPr algn="l"/>
            <a:r>
              <a:rPr lang="en-US"/>
              <a:t>	IKZ=#cycles to skip</a:t>
            </a:r>
          </a:p>
          <a:p>
            <a:pPr algn="l"/>
            <a:r>
              <a:rPr lang="en-US"/>
              <a:t>	KCT=#cycles to be done</a:t>
            </a:r>
          </a:p>
          <a:p>
            <a:pPr algn="l">
              <a:buFontTx/>
              <a:buChar char="•"/>
            </a:pPr>
            <a:r>
              <a:rPr lang="en-US"/>
              <a:t> MCNP5 Manual Page: </a:t>
            </a:r>
            <a:r>
              <a:rPr lang="en-US" i="1"/>
              <a:t>3-75</a:t>
            </a:r>
            <a:endParaRPr lang="en-US"/>
          </a:p>
          <a:p>
            <a:pPr algn="l">
              <a:spcBef>
                <a:spcPct val="50000"/>
              </a:spcBef>
            </a:pPr>
            <a:endParaRPr lang="en-US" i="1"/>
          </a:p>
        </p:txBody>
      </p:sp>
      <p:graphicFrame>
        <p:nvGraphicFramePr>
          <p:cNvPr id="9218" name="Object 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836738" y="1428750"/>
          <a:ext cx="473868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Equation" r:id="rId4" imgW="2361960" imgH="177480" progId="Equation.DSMT4">
                  <p:embed/>
                </p:oleObj>
              </mc:Choice>
              <mc:Fallback>
                <p:oleObj name="Equation" r:id="rId4" imgW="236196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1428750"/>
                        <a:ext cx="473868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FEC589-2F23-487A-895A-FD0D30C7EE9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69267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Initial source card: KSRC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457200" y="1370013"/>
            <a:ext cx="8243888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Syntax:</a:t>
            </a:r>
          </a:p>
          <a:p>
            <a:pPr algn="l">
              <a:spcBef>
                <a:spcPct val="50000"/>
              </a:spcBef>
            </a:pPr>
            <a:r>
              <a:rPr lang="en-US"/>
              <a:t>Description: Source locations for initial cycle of criticality calculations.  [You can ALSO use the regular SDEF card.]</a:t>
            </a:r>
          </a:p>
          <a:p>
            <a:pPr algn="l">
              <a:spcBef>
                <a:spcPct val="50000"/>
              </a:spcBef>
            </a:pPr>
            <a:r>
              <a:rPr lang="en-US"/>
              <a:t>MCNP5 Manual Page: </a:t>
            </a:r>
            <a:r>
              <a:rPr lang="en-US" i="1"/>
              <a:t>3-76</a:t>
            </a:r>
            <a:endParaRPr lang="en-US"/>
          </a:p>
        </p:txBody>
      </p:sp>
      <p:graphicFrame>
        <p:nvGraphicFramePr>
          <p:cNvPr id="10242" name="Object 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703388" y="1358900"/>
          <a:ext cx="38862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Equation" r:id="rId4" imgW="1803240" imgH="228600" progId="Equation.DSMT4">
                  <p:embed/>
                </p:oleObj>
              </mc:Choice>
              <mc:Fallback>
                <p:oleObj name="Equation" r:id="rId4" imgW="180324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1358900"/>
                        <a:ext cx="38862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510528A3-116D-40FC-8576-4E05291B1AF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56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Case </a:t>
            </a:r>
            <a:r>
              <a:rPr lang="en-US" sz="4000" dirty="0"/>
              <a:t>2</a:t>
            </a:r>
            <a:r>
              <a:rPr lang="en-US" sz="4000" dirty="0" smtClean="0"/>
              <a:t>: Uranium 235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1219200"/>
            <a:ext cx="6477000" cy="7061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Spherical U-235 k-eff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*********************************************************************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          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  Cells   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          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*********************************************************************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1 1 -18.81 -1    </a:t>
            </a:r>
            <a:r>
              <a:rPr lang="en-US" sz="1100" i="1" dirty="0" err="1">
                <a:latin typeface="Courier New" pitchFamily="49" charset="0"/>
                <a:cs typeface="Courier New" pitchFamily="49" charset="0"/>
              </a:rPr>
              <a:t>imp:n</a:t>
            </a:r>
            <a:r>
              <a:rPr lang="en-US" sz="1100" i="1" dirty="0">
                <a:latin typeface="Courier New" pitchFamily="49" charset="0"/>
                <a:cs typeface="Courier New" pitchFamily="49" charset="0"/>
              </a:rPr>
              <a:t>=1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999 0 1  </a:t>
            </a:r>
            <a:r>
              <a:rPr lang="en-US" sz="1100" i="1" dirty="0" err="1">
                <a:latin typeface="Courier New" pitchFamily="49" charset="0"/>
                <a:cs typeface="Courier New" pitchFamily="49" charset="0"/>
              </a:rPr>
              <a:t>imp:n</a:t>
            </a:r>
            <a:r>
              <a:rPr lang="en-US" sz="1100" i="1" dirty="0">
                <a:latin typeface="Courier New" pitchFamily="49" charset="0"/>
                <a:cs typeface="Courier New" pitchFamily="49" charset="0"/>
              </a:rPr>
              <a:t>=0</a:t>
            </a:r>
          </a:p>
          <a:p>
            <a:pPr>
              <a:buFontTx/>
              <a:buNone/>
              <a:defRPr/>
            </a:pPr>
            <a:endParaRPr lang="en-US" sz="1100" i="1" dirty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*********************************************************************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          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  Surfaces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          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*********************************************************************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100" i="1" dirty="0" err="1">
                <a:latin typeface="Courier New" pitchFamily="49" charset="0"/>
                <a:cs typeface="Courier New" pitchFamily="49" charset="0"/>
              </a:rPr>
              <a:t>sph</a:t>
            </a:r>
            <a:r>
              <a:rPr lang="en-US" sz="1100" i="1" dirty="0">
                <a:latin typeface="Courier New" pitchFamily="49" charset="0"/>
                <a:cs typeface="Courier New" pitchFamily="49" charset="0"/>
              </a:rPr>
              <a:t> 0 0 0 7</a:t>
            </a:r>
          </a:p>
          <a:p>
            <a:pPr>
              <a:buFontTx/>
              <a:buNone/>
              <a:defRPr/>
            </a:pPr>
            <a:endParaRPr lang="en-US" sz="1100" i="1" dirty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*********************************************************************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          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  Data cards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                                                                    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c *********************************************************************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mode n</a:t>
            </a:r>
          </a:p>
          <a:p>
            <a:pPr>
              <a:buFontTx/>
              <a:buNone/>
              <a:defRPr/>
            </a:pPr>
            <a:r>
              <a:rPr lang="en-US" sz="1100" i="1" dirty="0" err="1">
                <a:latin typeface="Courier New" pitchFamily="49" charset="0"/>
                <a:cs typeface="Courier New" pitchFamily="49" charset="0"/>
              </a:rPr>
              <a:t>kcode</a:t>
            </a:r>
            <a:r>
              <a:rPr lang="en-US" sz="11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100 </a:t>
            </a:r>
            <a:r>
              <a:rPr lang="en-US" sz="1100" i="1" dirty="0">
                <a:latin typeface="Courier New" pitchFamily="49" charset="0"/>
                <a:cs typeface="Courier New" pitchFamily="49" charset="0"/>
              </a:rPr>
              <a:t>1.0 </a:t>
            </a: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0 100</a:t>
            </a:r>
            <a:endParaRPr lang="en-US" sz="1100" i="1" dirty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  <a:defRPr/>
            </a:pPr>
            <a:r>
              <a:rPr lang="en-US" sz="1100" i="1" dirty="0" err="1">
                <a:latin typeface="Courier New" pitchFamily="49" charset="0"/>
                <a:cs typeface="Courier New" pitchFamily="49" charset="0"/>
              </a:rPr>
              <a:t>ksrc</a:t>
            </a:r>
            <a:r>
              <a:rPr lang="en-US" sz="1100" i="1" dirty="0">
                <a:latin typeface="Courier New" pitchFamily="49" charset="0"/>
                <a:cs typeface="Courier New" pitchFamily="49" charset="0"/>
              </a:rPr>
              <a:t> 0 0 0 </a:t>
            </a:r>
          </a:p>
          <a:p>
            <a:pPr>
              <a:buFontTx/>
              <a:buNone/>
              <a:defRPr/>
            </a:pPr>
            <a:r>
              <a:rPr lang="en-US" sz="1100" i="1" dirty="0">
                <a:latin typeface="Courier New" pitchFamily="49" charset="0"/>
                <a:cs typeface="Courier New" pitchFamily="49" charset="0"/>
              </a:rPr>
              <a:t>m1 92235 1 </a:t>
            </a:r>
            <a:r>
              <a:rPr lang="en-US" sz="1100" i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i="1" dirty="0" smtClean="0">
                <a:cs typeface="Courier New" pitchFamily="49" charset="0"/>
              </a:rPr>
              <a:t>Result:  k-eff = 0.85546 +/- 0.00628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US" sz="1000" i="1" dirty="0" smtClean="0">
              <a:latin typeface="Courier New" pitchFamily="49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355588" y="5666006"/>
            <a:ext cx="217715" cy="159657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333816" y="2432949"/>
            <a:ext cx="217715" cy="159657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40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5C72FAD-948B-48FC-BB1E-8B24E27BFEB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42900"/>
            <a:ext cx="7162800" cy="1143000"/>
          </a:xfrm>
        </p:spPr>
        <p:txBody>
          <a:bodyPr/>
          <a:lstStyle/>
          <a:p>
            <a:pPr lvl="1">
              <a:defRPr/>
            </a:pPr>
            <a:r>
              <a:rPr lang="en-US" dirty="0" smtClean="0"/>
              <a:t>HW 3.1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52450" y="13906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Use </a:t>
            </a:r>
            <a:r>
              <a:rPr lang="en-US" sz="32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MCNP to f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ind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the critical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radius of a solid sphere of uranium 235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lang="en-US" sz="3200" kern="0" baseline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Repeat</a:t>
            </a:r>
            <a:r>
              <a:rPr lang="en-US" sz="32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with one inch of water outside the uranium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tabLst/>
              <a:defRPr/>
            </a:pPr>
            <a:r>
              <a:rPr lang="en-US" sz="32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(Consider k-effective of 0.995-1.005 to be critical.  Run both to at least FSD=0.001)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7992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9008FCD5-F0CB-4D55-8A1D-4037D7D9050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63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Beam sources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366838"/>
            <a:ext cx="8408988" cy="5186362"/>
          </a:xfrm>
        </p:spPr>
        <p:txBody>
          <a:bodyPr/>
          <a:lstStyle/>
          <a:p>
            <a:pPr marL="457200" lvl="1" indent="0">
              <a:buNone/>
            </a:pPr>
            <a:endParaRPr lang="en-US" sz="3200" dirty="0" smtClean="0"/>
          </a:p>
          <a:p>
            <a:pPr marL="457200" lvl="1" indent="0">
              <a:buNone/>
            </a:pPr>
            <a:r>
              <a:rPr lang="en-US" sz="3200" dirty="0" smtClean="0"/>
              <a:t>SDEF variables used: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POS=Position </a:t>
            </a:r>
            <a:r>
              <a:rPr lang="en-US" dirty="0"/>
              <a:t>of the source center</a:t>
            </a:r>
          </a:p>
          <a:p>
            <a:pPr lvl="1"/>
            <a:r>
              <a:rPr lang="en-US" dirty="0"/>
              <a:t>VEC=Vector of direction of the beam</a:t>
            </a:r>
          </a:p>
          <a:p>
            <a:pPr lvl="1"/>
            <a:r>
              <a:rPr lang="en-US" dirty="0"/>
              <a:t>DIR=Direction cosine vs. </a:t>
            </a:r>
            <a:r>
              <a:rPr lang="en-US" dirty="0" smtClean="0"/>
              <a:t>VEC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Example: 1.5 MeV beam of neutrons travelling up from point (1,2,3):</a:t>
            </a:r>
          </a:p>
          <a:p>
            <a:pPr marL="457200" lvl="1" indent="0">
              <a:buNone/>
            </a:pPr>
            <a:r>
              <a:rPr lang="en-US" dirty="0" smtClean="0"/>
              <a:t>SDEF par 1 erg 1.5 </a:t>
            </a:r>
            <a:r>
              <a:rPr lang="en-US" dirty="0" err="1" smtClean="0"/>
              <a:t>pos</a:t>
            </a:r>
            <a:r>
              <a:rPr lang="en-US" dirty="0" smtClean="0"/>
              <a:t> 1 2 3 </a:t>
            </a:r>
            <a:r>
              <a:rPr lang="en-US" dirty="0" err="1" smtClean="0"/>
              <a:t>vec</a:t>
            </a:r>
            <a:r>
              <a:rPr lang="en-US" dirty="0" smtClean="0"/>
              <a:t> 0 0 1 </a:t>
            </a:r>
            <a:r>
              <a:rPr lang="en-US" dirty="0" err="1"/>
              <a:t>dir</a:t>
            </a:r>
            <a:r>
              <a:rPr lang="en-US" dirty="0"/>
              <a:t> 1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207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arkle">
  <a:themeElements>
    <a:clrScheme name="Sparkl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EAEAEA"/>
      </a:accent2>
      <a:accent3>
        <a:srgbClr val="FFFFFF"/>
      </a:accent3>
      <a:accent4>
        <a:srgbClr val="000000"/>
      </a:accent4>
      <a:accent5>
        <a:srgbClr val="E2E2E2"/>
      </a:accent5>
      <a:accent6>
        <a:srgbClr val="D4D4D4"/>
      </a:accent6>
      <a:hlink>
        <a:srgbClr val="5F5F5F"/>
      </a:hlink>
      <a:folHlink>
        <a:srgbClr val="969696"/>
      </a:folHlink>
    </a:clrScheme>
    <a:fontScheme name="Spark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parkle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C:\MSOffice95\Templates\Presentation Designs\Sparkle.pot</Template>
  <TotalTime>1246</TotalTime>
  <Words>585</Words>
  <Application>Microsoft Office PowerPoint</Application>
  <PresentationFormat>On-screen Show (4:3)</PresentationFormat>
  <Paragraphs>149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Courier New</vt:lpstr>
      <vt:lpstr>Monotype Sorts</vt:lpstr>
      <vt:lpstr>Times New Roman</vt:lpstr>
      <vt:lpstr>Wingdings</vt:lpstr>
      <vt:lpstr>Sparkle</vt:lpstr>
      <vt:lpstr>Equation</vt:lpstr>
      <vt:lpstr>Lecture 3: K-effective</vt:lpstr>
      <vt:lpstr>Photon coefficients</vt:lpstr>
      <vt:lpstr>Material Description: Mm Card</vt:lpstr>
      <vt:lpstr>Case 1: Lead sphere</vt:lpstr>
      <vt:lpstr>Criticality card: KCODE</vt:lpstr>
      <vt:lpstr>Initial source card: KSRC</vt:lpstr>
      <vt:lpstr>Case 2: Uranium 235</vt:lpstr>
      <vt:lpstr>HW 3.1</vt:lpstr>
      <vt:lpstr>Beam sources</vt:lpstr>
      <vt:lpstr>Case 3: Sigma-total calc</vt:lpstr>
      <vt:lpstr>HW 3.2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Criticality Safety and Radiation Shielding Team</dc:title>
  <dc:creator>Ronald E. Pevey</dc:creator>
  <cp:lastModifiedBy>Pevey, Ronald E</cp:lastModifiedBy>
  <cp:revision>62</cp:revision>
  <cp:lastPrinted>1999-08-30T19:39:18Z</cp:lastPrinted>
  <dcterms:created xsi:type="dcterms:W3CDTF">1995-05-28T16:29:18Z</dcterms:created>
  <dcterms:modified xsi:type="dcterms:W3CDTF">2019-01-31T20:10:48Z</dcterms:modified>
</cp:coreProperties>
</file>