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sldIdLst>
    <p:sldId id="280" r:id="rId2"/>
    <p:sldId id="576" r:id="rId3"/>
    <p:sldId id="577" r:id="rId4"/>
    <p:sldId id="621" r:id="rId5"/>
    <p:sldId id="622" r:id="rId6"/>
    <p:sldId id="624" r:id="rId7"/>
    <p:sldId id="620" r:id="rId8"/>
    <p:sldId id="579" r:id="rId9"/>
    <p:sldId id="580" r:id="rId10"/>
    <p:sldId id="581" r:id="rId11"/>
    <p:sldId id="627" r:id="rId12"/>
    <p:sldId id="628" r:id="rId13"/>
    <p:sldId id="589" r:id="rId14"/>
    <p:sldId id="590" r:id="rId15"/>
    <p:sldId id="594" r:id="rId16"/>
    <p:sldId id="591" r:id="rId17"/>
    <p:sldId id="606" r:id="rId18"/>
    <p:sldId id="605" r:id="rId19"/>
    <p:sldId id="604" r:id="rId20"/>
    <p:sldId id="625" r:id="rId21"/>
    <p:sldId id="626" r:id="rId22"/>
    <p:sldId id="592" r:id="rId23"/>
    <p:sldId id="607" r:id="rId24"/>
    <p:sldId id="593" r:id="rId25"/>
    <p:sldId id="609" r:id="rId26"/>
    <p:sldId id="608" r:id="rId27"/>
    <p:sldId id="611" r:id="rId28"/>
    <p:sldId id="610" r:id="rId29"/>
    <p:sldId id="595" r:id="rId30"/>
    <p:sldId id="615" r:id="rId31"/>
    <p:sldId id="596" r:id="rId32"/>
    <p:sldId id="616" r:id="rId33"/>
    <p:sldId id="598" r:id="rId34"/>
    <p:sldId id="617" r:id="rId35"/>
    <p:sldId id="599" r:id="rId36"/>
    <p:sldId id="600" r:id="rId37"/>
    <p:sldId id="618" r:id="rId38"/>
    <p:sldId id="619" r:id="rId39"/>
    <p:sldId id="612" r:id="rId40"/>
    <p:sldId id="597" r:id="rId41"/>
    <p:sldId id="613"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7" autoAdjust="0"/>
    <p:restoredTop sz="90929"/>
  </p:normalViewPr>
  <p:slideViewPr>
    <p:cSldViewPr snapToGrid="0">
      <p:cViewPr varScale="1">
        <p:scale>
          <a:sx n="73" d="100"/>
          <a:sy n="73" d="100"/>
        </p:scale>
        <p:origin x="145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451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15</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9F353B8-532E-426B-8A54-DD37D03728DB}" type="slidenum">
              <a:rPr lang="en-US" smtClean="0"/>
              <a:pPr/>
              <a:t>16</a:t>
            </a:fld>
            <a:endParaRPr lang="en-US" smtClean="0"/>
          </a:p>
        </p:txBody>
      </p:sp>
      <p:sp>
        <p:nvSpPr>
          <p:cNvPr id="115715" name="Rectangle 2"/>
          <p:cNvSpPr>
            <a:spLocks noGrp="1" noRot="1" noChangeAspect="1" noChangeArrowheads="1" noTextEdit="1"/>
          </p:cNvSpPr>
          <p:nvPr>
            <p:ph type="sldImg"/>
          </p:nvPr>
        </p:nvSpPr>
        <p:spPr>
          <a:xfrm>
            <a:off x="1143000" y="685800"/>
            <a:ext cx="4572000" cy="3429000"/>
          </a:xfrm>
          <a:prstGeom prst="rect">
            <a:avLst/>
          </a:prstGeom>
          <a:ln/>
        </p:spPr>
      </p:sp>
      <p:sp>
        <p:nvSpPr>
          <p:cNvPr id="11571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17</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9F353B8-532E-426B-8A54-DD37D03728DB}" type="slidenum">
              <a:rPr lang="en-US" smtClean="0"/>
              <a:pPr/>
              <a:t>18</a:t>
            </a:fld>
            <a:endParaRPr lang="en-US" smtClean="0"/>
          </a:p>
        </p:txBody>
      </p:sp>
      <p:sp>
        <p:nvSpPr>
          <p:cNvPr id="115715" name="Rectangle 2"/>
          <p:cNvSpPr>
            <a:spLocks noGrp="1" noRot="1" noChangeAspect="1" noChangeArrowheads="1" noTextEdit="1"/>
          </p:cNvSpPr>
          <p:nvPr>
            <p:ph type="sldImg"/>
          </p:nvPr>
        </p:nvSpPr>
        <p:spPr>
          <a:xfrm>
            <a:off x="1143000" y="685800"/>
            <a:ext cx="4572000" cy="3429000"/>
          </a:xfrm>
          <a:prstGeom prst="rect">
            <a:avLst/>
          </a:prstGeom>
          <a:ln/>
        </p:spPr>
      </p:sp>
      <p:sp>
        <p:nvSpPr>
          <p:cNvPr id="11571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9F353B8-532E-426B-8A54-DD37D03728DB}" type="slidenum">
              <a:rPr lang="en-US" smtClean="0"/>
              <a:pPr/>
              <a:t>19</a:t>
            </a:fld>
            <a:endParaRPr lang="en-US" smtClean="0"/>
          </a:p>
        </p:txBody>
      </p:sp>
      <p:sp>
        <p:nvSpPr>
          <p:cNvPr id="115715" name="Rectangle 2"/>
          <p:cNvSpPr>
            <a:spLocks noGrp="1" noRot="1" noChangeAspect="1" noChangeArrowheads="1" noTextEdit="1"/>
          </p:cNvSpPr>
          <p:nvPr>
            <p:ph type="sldImg"/>
          </p:nvPr>
        </p:nvSpPr>
        <p:spPr>
          <a:xfrm>
            <a:off x="1143000" y="685800"/>
            <a:ext cx="4572000" cy="3429000"/>
          </a:xfrm>
          <a:prstGeom prst="rect">
            <a:avLst/>
          </a:prstGeom>
          <a:ln/>
        </p:spPr>
      </p:sp>
      <p:sp>
        <p:nvSpPr>
          <p:cNvPr id="11571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9F353B8-532E-426B-8A54-DD37D03728DB}" type="slidenum">
              <a:rPr lang="en-US" smtClean="0"/>
              <a:pPr/>
              <a:t>20</a:t>
            </a:fld>
            <a:endParaRPr lang="en-US" smtClean="0"/>
          </a:p>
        </p:txBody>
      </p:sp>
      <p:sp>
        <p:nvSpPr>
          <p:cNvPr id="115715" name="Rectangle 2"/>
          <p:cNvSpPr>
            <a:spLocks noGrp="1" noRot="1" noChangeAspect="1" noChangeArrowheads="1" noTextEdit="1"/>
          </p:cNvSpPr>
          <p:nvPr>
            <p:ph type="sldImg"/>
          </p:nvPr>
        </p:nvSpPr>
        <p:spPr>
          <a:xfrm>
            <a:off x="1143000" y="685800"/>
            <a:ext cx="4572000" cy="3429000"/>
          </a:xfrm>
          <a:prstGeom prst="rect">
            <a:avLst/>
          </a:prstGeom>
          <a:ln/>
        </p:spPr>
      </p:sp>
      <p:sp>
        <p:nvSpPr>
          <p:cNvPr id="11571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9F353B8-532E-426B-8A54-DD37D03728DB}" type="slidenum">
              <a:rPr lang="en-US" smtClean="0"/>
              <a:pPr/>
              <a:t>21</a:t>
            </a:fld>
            <a:endParaRPr lang="en-US" smtClean="0"/>
          </a:p>
        </p:txBody>
      </p:sp>
      <p:sp>
        <p:nvSpPr>
          <p:cNvPr id="115715" name="Rectangle 2"/>
          <p:cNvSpPr>
            <a:spLocks noGrp="1" noRot="1" noChangeAspect="1" noChangeArrowheads="1" noTextEdit="1"/>
          </p:cNvSpPr>
          <p:nvPr>
            <p:ph type="sldImg"/>
          </p:nvPr>
        </p:nvSpPr>
        <p:spPr>
          <a:xfrm>
            <a:off x="1143000" y="685800"/>
            <a:ext cx="4572000" cy="3429000"/>
          </a:xfrm>
          <a:prstGeom prst="rect">
            <a:avLst/>
          </a:prstGeom>
          <a:ln/>
        </p:spPr>
      </p:sp>
      <p:sp>
        <p:nvSpPr>
          <p:cNvPr id="11571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2DF51B70-3657-41CD-A4F4-439C649B948B}" type="slidenum">
              <a:rPr lang="en-US" smtClean="0"/>
              <a:pPr/>
              <a:t>22</a:t>
            </a:fld>
            <a:endParaRPr lang="en-US" smtClean="0"/>
          </a:p>
        </p:txBody>
      </p:sp>
      <p:sp>
        <p:nvSpPr>
          <p:cNvPr id="117763" name="Rectangle 2"/>
          <p:cNvSpPr>
            <a:spLocks noGrp="1" noRot="1" noChangeAspect="1" noChangeArrowheads="1" noTextEdit="1"/>
          </p:cNvSpPr>
          <p:nvPr>
            <p:ph type="sldImg"/>
          </p:nvPr>
        </p:nvSpPr>
        <p:spPr>
          <a:xfrm>
            <a:off x="1143000" y="685800"/>
            <a:ext cx="4572000" cy="3429000"/>
          </a:xfrm>
          <a:prstGeom prst="rect">
            <a:avLst/>
          </a:prstGeom>
          <a:ln/>
        </p:spPr>
      </p:sp>
      <p:sp>
        <p:nvSpPr>
          <p:cNvPr id="117764"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23</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56538C20-68E9-46BC-B8E3-3A317E9F583E}" type="slidenum">
              <a:rPr lang="en-US" smtClean="0"/>
              <a:pPr/>
              <a:t>24</a:t>
            </a:fld>
            <a:endParaRPr lang="en-US" smtClean="0"/>
          </a:p>
        </p:txBody>
      </p:sp>
      <p:sp>
        <p:nvSpPr>
          <p:cNvPr id="120835" name="Rectangle 2"/>
          <p:cNvSpPr>
            <a:spLocks noGrp="1" noRot="1" noChangeAspect="1" noChangeArrowheads="1" noTextEdit="1"/>
          </p:cNvSpPr>
          <p:nvPr>
            <p:ph type="sldImg"/>
          </p:nvPr>
        </p:nvSpPr>
        <p:spPr>
          <a:xfrm>
            <a:off x="1143000" y="685800"/>
            <a:ext cx="4572000" cy="3429000"/>
          </a:xfrm>
          <a:prstGeom prst="rect">
            <a:avLst/>
          </a:prstGeom>
          <a:ln/>
        </p:spPr>
      </p:sp>
      <p:sp>
        <p:nvSpPr>
          <p:cNvPr id="12083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3000" y="685800"/>
            <a:ext cx="4572000" cy="3429000"/>
          </a:xfrm>
          <a:prstGeom prst="rect">
            <a:avLst/>
          </a:prstGeom>
          <a:noFill/>
          <a:ln/>
        </p:spPr>
      </p:sp>
      <p:sp>
        <p:nvSpPr>
          <p:cNvPr id="109571" name="Rectangle 3"/>
          <p:cNvSpPr>
            <a:spLocks noGrp="1" noChangeArrowheads="1"/>
          </p:cNvSpPr>
          <p:nvPr>
            <p:ph type="body" idx="1"/>
          </p:nvPr>
        </p:nvSpPr>
        <p:spPr>
          <a:xfrm>
            <a:off x="685490" y="4343869"/>
            <a:ext cx="5487022" cy="4114175"/>
          </a:xfrm>
          <a:prstGeom prst="rect">
            <a:avLst/>
          </a:prstGeom>
          <a:noFill/>
          <a:ln/>
        </p:spPr>
        <p:txBody>
          <a:bodyPr lIns="91423" tIns="45712" rIns="91423" bIns="45712"/>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25</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1FCED24-BDFA-4FBA-8FBC-810A00BBECD9}" type="slidenum">
              <a:rPr lang="en-US" smtClean="0"/>
              <a:pPr/>
              <a:t>26</a:t>
            </a:fld>
            <a:endParaRPr lang="en-US" smtClean="0"/>
          </a:p>
        </p:txBody>
      </p:sp>
      <p:sp>
        <p:nvSpPr>
          <p:cNvPr id="129027" name="Rectangle 2"/>
          <p:cNvSpPr>
            <a:spLocks noGrp="1" noRot="1" noChangeAspect="1" noChangeArrowheads="1" noTextEdit="1"/>
          </p:cNvSpPr>
          <p:nvPr>
            <p:ph type="sldImg"/>
          </p:nvPr>
        </p:nvSpPr>
        <p:spPr>
          <a:xfrm>
            <a:off x="1143000" y="685800"/>
            <a:ext cx="4572000" cy="3429000"/>
          </a:xfrm>
          <a:prstGeom prst="rect">
            <a:avLst/>
          </a:prstGeom>
          <a:ln/>
        </p:spPr>
      </p:sp>
      <p:sp>
        <p:nvSpPr>
          <p:cNvPr id="129028"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27</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28</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A37A46EC-AB14-4CD1-8FE8-547FFEB9F5FC}" type="slidenum">
              <a:rPr lang="en-US" smtClean="0"/>
              <a:pPr/>
              <a:t>29</a:t>
            </a:fld>
            <a:endParaRPr lang="en-US" smtClean="0"/>
          </a:p>
        </p:txBody>
      </p:sp>
      <p:sp>
        <p:nvSpPr>
          <p:cNvPr id="130051" name="Rectangle 2"/>
          <p:cNvSpPr>
            <a:spLocks noGrp="1" noRot="1" noChangeAspect="1" noChangeArrowheads="1" noTextEdit="1"/>
          </p:cNvSpPr>
          <p:nvPr>
            <p:ph type="sldImg"/>
          </p:nvPr>
        </p:nvSpPr>
        <p:spPr>
          <a:xfrm>
            <a:off x="1143000" y="685800"/>
            <a:ext cx="4572000" cy="3429000"/>
          </a:xfrm>
          <a:prstGeom prst="rect">
            <a:avLst/>
          </a:prstGeom>
          <a:ln/>
        </p:spPr>
      </p:sp>
      <p:sp>
        <p:nvSpPr>
          <p:cNvPr id="130052"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30</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D6429DDB-EBC9-41B6-8BCF-0267F1383DD0}" type="slidenum">
              <a:rPr lang="en-US" smtClean="0"/>
              <a:pPr/>
              <a:t>31</a:t>
            </a:fld>
            <a:endParaRPr lang="en-US" smtClean="0"/>
          </a:p>
        </p:txBody>
      </p:sp>
      <p:sp>
        <p:nvSpPr>
          <p:cNvPr id="125955" name="Rectangle 2"/>
          <p:cNvSpPr>
            <a:spLocks noGrp="1" noRot="1" noChangeAspect="1" noChangeArrowheads="1" noTextEdit="1"/>
          </p:cNvSpPr>
          <p:nvPr>
            <p:ph type="sldImg"/>
          </p:nvPr>
        </p:nvSpPr>
        <p:spPr>
          <a:xfrm>
            <a:off x="1143000" y="685800"/>
            <a:ext cx="4572000" cy="3429000"/>
          </a:xfrm>
          <a:prstGeom prst="rect">
            <a:avLst/>
          </a:prstGeom>
          <a:ln/>
        </p:spPr>
      </p:sp>
      <p:sp>
        <p:nvSpPr>
          <p:cNvPr id="125956"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32</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8A49F307-261F-4AB5-BB57-AF3E19ECA9C0}" type="slidenum">
              <a:rPr lang="en-US" smtClean="0"/>
              <a:pPr/>
              <a:t>33</a:t>
            </a:fld>
            <a:endParaRPr lang="en-US" smtClean="0"/>
          </a:p>
        </p:txBody>
      </p:sp>
      <p:sp>
        <p:nvSpPr>
          <p:cNvPr id="126979" name="Rectangle 2"/>
          <p:cNvSpPr>
            <a:spLocks noGrp="1" noRot="1" noChangeAspect="1" noChangeArrowheads="1" noTextEdit="1"/>
          </p:cNvSpPr>
          <p:nvPr>
            <p:ph type="sldImg"/>
          </p:nvPr>
        </p:nvSpPr>
        <p:spPr>
          <a:xfrm>
            <a:off x="1143000" y="685800"/>
            <a:ext cx="4572000" cy="3429000"/>
          </a:xfrm>
          <a:prstGeom prst="rect">
            <a:avLst/>
          </a:prstGeom>
          <a:ln/>
        </p:spPr>
      </p:sp>
      <p:sp>
        <p:nvSpPr>
          <p:cNvPr id="12698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34</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43000" y="685800"/>
            <a:ext cx="4572000" cy="3429000"/>
          </a:xfrm>
          <a:prstGeom prst="rect">
            <a:avLst/>
          </a:prstGeom>
          <a:ln/>
        </p:spPr>
      </p:sp>
      <p:sp>
        <p:nvSpPr>
          <p:cNvPr id="110595"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4588FADB-E8E0-4FC3-B024-758815DECC39}" type="slidenum">
              <a:rPr lang="en-US" smtClean="0"/>
              <a:pPr/>
              <a:t>35</a:t>
            </a:fld>
            <a:endParaRPr lang="en-US" smtClean="0"/>
          </a:p>
        </p:txBody>
      </p:sp>
      <p:sp>
        <p:nvSpPr>
          <p:cNvPr id="113667" name="Rectangle 2"/>
          <p:cNvSpPr>
            <a:spLocks noGrp="1" noRot="1" noChangeAspect="1" noChangeArrowheads="1" noTextEdit="1"/>
          </p:cNvSpPr>
          <p:nvPr>
            <p:ph type="sldImg"/>
          </p:nvPr>
        </p:nvSpPr>
        <p:spPr>
          <a:xfrm>
            <a:off x="1143000" y="685800"/>
            <a:ext cx="4572000" cy="3429000"/>
          </a:xfrm>
          <a:prstGeom prst="rect">
            <a:avLst/>
          </a:prstGeom>
          <a:ln/>
        </p:spPr>
      </p:sp>
      <p:sp>
        <p:nvSpPr>
          <p:cNvPr id="113668"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8537C2A2-8814-4398-BE7E-C89C849ACEE2}" type="slidenum">
              <a:rPr lang="en-US" smtClean="0"/>
              <a:pPr/>
              <a:t>36</a:t>
            </a:fld>
            <a:endParaRPr lang="en-US" smtClean="0"/>
          </a:p>
        </p:txBody>
      </p:sp>
      <p:sp>
        <p:nvSpPr>
          <p:cNvPr id="128003" name="Rectangle 2"/>
          <p:cNvSpPr>
            <a:spLocks noGrp="1" noRot="1" noChangeAspect="1" noChangeArrowheads="1" noTextEdit="1"/>
          </p:cNvSpPr>
          <p:nvPr>
            <p:ph type="sldImg"/>
          </p:nvPr>
        </p:nvSpPr>
        <p:spPr>
          <a:xfrm>
            <a:off x="1143000" y="685800"/>
            <a:ext cx="4572000" cy="3429000"/>
          </a:xfrm>
          <a:prstGeom prst="rect">
            <a:avLst/>
          </a:prstGeom>
          <a:ln/>
        </p:spPr>
      </p:sp>
      <p:sp>
        <p:nvSpPr>
          <p:cNvPr id="128004"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37</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8537C2A2-8814-4398-BE7E-C89C849ACEE2}" type="slidenum">
              <a:rPr lang="en-US" smtClean="0"/>
              <a:pPr/>
              <a:t>38</a:t>
            </a:fld>
            <a:endParaRPr lang="en-US" smtClean="0"/>
          </a:p>
        </p:txBody>
      </p:sp>
      <p:sp>
        <p:nvSpPr>
          <p:cNvPr id="128003" name="Rectangle 2"/>
          <p:cNvSpPr>
            <a:spLocks noGrp="1" noRot="1" noChangeAspect="1" noChangeArrowheads="1" noTextEdit="1"/>
          </p:cNvSpPr>
          <p:nvPr>
            <p:ph type="sldImg"/>
          </p:nvPr>
        </p:nvSpPr>
        <p:spPr>
          <a:xfrm>
            <a:off x="1143000" y="685800"/>
            <a:ext cx="4572000" cy="3429000"/>
          </a:xfrm>
          <a:prstGeom prst="rect">
            <a:avLst/>
          </a:prstGeom>
          <a:ln/>
        </p:spPr>
      </p:sp>
      <p:sp>
        <p:nvSpPr>
          <p:cNvPr id="128004"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39</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FF84B779-4214-4899-B39A-F5DE1B25CEA0}" type="slidenum">
              <a:rPr lang="en-US" smtClean="0"/>
              <a:pPr/>
              <a:t>40</a:t>
            </a:fld>
            <a:endParaRPr lang="en-US" smtClean="0"/>
          </a:p>
        </p:txBody>
      </p:sp>
      <p:sp>
        <p:nvSpPr>
          <p:cNvPr id="121859" name="Rectangle 2"/>
          <p:cNvSpPr>
            <a:spLocks noGrp="1" noRot="1" noChangeAspect="1" noChangeArrowheads="1" noTextEdit="1"/>
          </p:cNvSpPr>
          <p:nvPr>
            <p:ph type="sldImg"/>
          </p:nvPr>
        </p:nvSpPr>
        <p:spPr>
          <a:xfrm>
            <a:off x="1143000" y="685800"/>
            <a:ext cx="4572000" cy="3429000"/>
          </a:xfrm>
          <a:prstGeom prst="rect">
            <a:avLst/>
          </a:prstGeom>
          <a:ln/>
        </p:spPr>
      </p:sp>
      <p:sp>
        <p:nvSpPr>
          <p:cNvPr id="12186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14C1624C-E95A-465B-A748-827121AA686D}" type="slidenum">
              <a:rPr lang="en-US" smtClean="0"/>
              <a:pPr/>
              <a:t>41</a:t>
            </a:fld>
            <a:endParaRPr lang="en-US" smtClean="0"/>
          </a:p>
        </p:txBody>
      </p:sp>
      <p:sp>
        <p:nvSpPr>
          <p:cNvPr id="111619" name="Rectangle 2"/>
          <p:cNvSpPr>
            <a:spLocks noGrp="1" noRot="1" noChangeAspect="1" noChangeArrowheads="1" noTextEdit="1"/>
          </p:cNvSpPr>
          <p:nvPr>
            <p:ph type="sldImg"/>
          </p:nvPr>
        </p:nvSpPr>
        <p:spPr>
          <a:xfrm>
            <a:off x="1143000" y="685800"/>
            <a:ext cx="4572000" cy="3429000"/>
          </a:xfrm>
          <a:prstGeom prst="rect">
            <a:avLst/>
          </a:prstGeom>
          <a:ln/>
        </p:spPr>
      </p:sp>
      <p:sp>
        <p:nvSpPr>
          <p:cNvPr id="111620"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3000" y="685800"/>
            <a:ext cx="4572000" cy="3429000"/>
          </a:xfrm>
          <a:prstGeom prst="rect">
            <a:avLst/>
          </a:prstGeom>
          <a:noFill/>
          <a:ln/>
        </p:spPr>
      </p:sp>
      <p:sp>
        <p:nvSpPr>
          <p:cNvPr id="109571" name="Rectangle 3"/>
          <p:cNvSpPr>
            <a:spLocks noGrp="1" noChangeArrowheads="1"/>
          </p:cNvSpPr>
          <p:nvPr>
            <p:ph type="body" idx="1"/>
          </p:nvPr>
        </p:nvSpPr>
        <p:spPr>
          <a:xfrm>
            <a:off x="685490" y="4343869"/>
            <a:ext cx="5487022" cy="4114175"/>
          </a:xfrm>
          <a:prstGeom prst="rect">
            <a:avLst/>
          </a:prstGeom>
          <a:noFill/>
          <a:ln/>
        </p:spPr>
        <p:txBody>
          <a:bodyPr lIns="91423" tIns="45712" rIns="91423" bIns="45712"/>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3000" y="685800"/>
            <a:ext cx="4572000" cy="3429000"/>
          </a:xfrm>
          <a:prstGeom prst="rect">
            <a:avLst/>
          </a:prstGeom>
          <a:noFill/>
          <a:ln/>
        </p:spPr>
      </p:sp>
      <p:sp>
        <p:nvSpPr>
          <p:cNvPr id="109571" name="Rectangle 3"/>
          <p:cNvSpPr>
            <a:spLocks noGrp="1" noChangeArrowheads="1"/>
          </p:cNvSpPr>
          <p:nvPr>
            <p:ph type="body" idx="1"/>
          </p:nvPr>
        </p:nvSpPr>
        <p:spPr>
          <a:xfrm>
            <a:off x="685490" y="4343869"/>
            <a:ext cx="5487022" cy="4114175"/>
          </a:xfrm>
          <a:prstGeom prst="rect">
            <a:avLst/>
          </a:prstGeom>
          <a:noFill/>
          <a:ln/>
        </p:spPr>
        <p:txBody>
          <a:bodyPr lIns="91423" tIns="45712" rIns="91423" bIns="45712"/>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43000" y="685800"/>
            <a:ext cx="4572000" cy="3429000"/>
          </a:xfrm>
          <a:prstGeom prst="rect">
            <a:avLst/>
          </a:prstGeom>
          <a:noFill/>
          <a:ln/>
        </p:spPr>
      </p:sp>
      <p:sp>
        <p:nvSpPr>
          <p:cNvPr id="109571" name="Rectangle 3"/>
          <p:cNvSpPr>
            <a:spLocks noGrp="1" noChangeArrowheads="1"/>
          </p:cNvSpPr>
          <p:nvPr>
            <p:ph type="body" idx="1"/>
          </p:nvPr>
        </p:nvSpPr>
        <p:spPr>
          <a:xfrm>
            <a:off x="685490" y="4343869"/>
            <a:ext cx="5487022" cy="4114175"/>
          </a:xfrm>
          <a:prstGeom prst="rect">
            <a:avLst/>
          </a:prstGeom>
          <a:noFill/>
          <a:ln/>
        </p:spPr>
        <p:txBody>
          <a:bodyPr lIns="91423" tIns="45712" rIns="91423" bIns="45712"/>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43000" y="685800"/>
            <a:ext cx="4572000" cy="3429000"/>
          </a:xfrm>
          <a:prstGeom prst="rect">
            <a:avLst/>
          </a:prstGeom>
          <a:ln/>
        </p:spPr>
      </p:sp>
      <p:sp>
        <p:nvSpPr>
          <p:cNvPr id="110595"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1143000" y="685800"/>
            <a:ext cx="4572000" cy="3429000"/>
          </a:xfrm>
          <a:prstGeom prst="rect">
            <a:avLst/>
          </a:prstGeom>
          <a:ln/>
        </p:spPr>
      </p:sp>
      <p:sp>
        <p:nvSpPr>
          <p:cNvPr id="110595"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xfrm>
            <a:off x="3884439" y="8684612"/>
            <a:ext cx="2972007" cy="457826"/>
          </a:xfrm>
          <a:prstGeom prst="rect">
            <a:avLst/>
          </a:prstGeom>
          <a:noFill/>
        </p:spPr>
        <p:txBody>
          <a:bodyPr lIns="89794" tIns="44897" rIns="89794" bIns="44897"/>
          <a:lstStyle/>
          <a:p>
            <a:fld id="{792DE5B7-D031-4FA1-8F53-CDBCEB294DA1}" type="slidenum">
              <a:rPr lang="en-US" smtClean="0"/>
              <a:pPr/>
              <a:t>14</a:t>
            </a:fld>
            <a:endParaRPr lang="en-US" smtClean="0"/>
          </a:p>
        </p:txBody>
      </p:sp>
      <p:sp>
        <p:nvSpPr>
          <p:cNvPr id="114691" name="Rectangle 2"/>
          <p:cNvSpPr>
            <a:spLocks noGrp="1" noRot="1" noChangeAspect="1" noChangeArrowheads="1" noTextEdit="1"/>
          </p:cNvSpPr>
          <p:nvPr>
            <p:ph type="sldImg"/>
          </p:nvPr>
        </p:nvSpPr>
        <p:spPr>
          <a:xfrm>
            <a:off x="1143000" y="685800"/>
            <a:ext cx="4572000" cy="3429000"/>
          </a:xfrm>
          <a:prstGeom prst="rect">
            <a:avLst/>
          </a:prstGeom>
          <a:ln/>
        </p:spPr>
      </p:sp>
      <p:sp>
        <p:nvSpPr>
          <p:cNvPr id="114692" name="Rectangle 3"/>
          <p:cNvSpPr>
            <a:spLocks noGrp="1" noChangeArrowheads="1"/>
          </p:cNvSpPr>
          <p:nvPr>
            <p:ph type="body" idx="1"/>
          </p:nvPr>
        </p:nvSpPr>
        <p:spPr>
          <a:xfrm>
            <a:off x="685490" y="4343869"/>
            <a:ext cx="5487022" cy="4114175"/>
          </a:xfrm>
          <a:prstGeom prst="rect">
            <a:avLst/>
          </a:prstGeom>
          <a:noFill/>
          <a:ln/>
        </p:spPr>
        <p:txBody>
          <a:bodyPr lIns="89794" tIns="44897" rIns="89794" bIns="44897"/>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C0C0C0"/>
                  </a:outerShdw>
                </a:effectLst>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C0C0C0"/>
                  </a:outerShdw>
                </a:effectLst>
              </a:defRPr>
            </a:lvl1pPr>
          </a:lstStyle>
          <a:p>
            <a:pPr>
              <a:defRPr/>
            </a:pPr>
            <a:r>
              <a:rPr lang="en-US"/>
              <a:t>NE421 Nuclear Criticality Safety</a:t>
            </a:r>
          </a:p>
        </p:txBody>
      </p:sp>
      <p:sp>
        <p:nvSpPr>
          <p:cNvPr id="7" name="Slide Number Placeholder 6"/>
          <p:cNvSpPr>
            <a:spLocks noGrp="1" noChangeArrowheads="1"/>
          </p:cNvSpPr>
          <p:nvPr>
            <p:ph type="sldNum" sz="quarter" idx="12"/>
          </p:nvPr>
        </p:nvSpPr>
        <p:spPr bwMode="auto">
          <a:xfrm>
            <a:off x="70802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C0C0C0"/>
                  </a:outerShdw>
                </a:effectLst>
              </a:defRPr>
            </a:lvl1pPr>
          </a:lstStyle>
          <a:p>
            <a:pPr>
              <a:defRPr/>
            </a:pPr>
            <a:fld id="{37BE5706-A039-41BA-B4E7-4B060D7CD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49413" y="0"/>
            <a:ext cx="6883400" cy="8477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92125" y="1366838"/>
            <a:ext cx="4127500" cy="232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72025" y="1366838"/>
            <a:ext cx="4129088" cy="232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2125" y="3844925"/>
            <a:ext cx="4127500" cy="2327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72025" y="3844925"/>
            <a:ext cx="4129088" cy="2327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7239000" y="0"/>
            <a:ext cx="1905000" cy="457200"/>
          </a:xfrm>
          <a:prstGeom prst="rect">
            <a:avLst/>
          </a:prstGeom>
          <a:ln/>
        </p:spPr>
        <p:txBody>
          <a:bodyPr/>
          <a:lstStyle>
            <a:lvl1pPr>
              <a:defRPr/>
            </a:lvl1pPr>
          </a:lstStyle>
          <a:p>
            <a:pPr>
              <a:defRPr/>
            </a:pPr>
            <a:fld id="{644F5CE4-B7FE-40A5-9799-655E45DD1D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2"/>
            <a:endParaRPr lang="en-US" smtClean="0"/>
          </a:p>
          <a:p>
            <a:pPr lvl="2"/>
            <a:endParaRPr lang="en-US" smtClean="0"/>
          </a:p>
        </p:txBody>
      </p:sp>
      <p:pic>
        <p:nvPicPr>
          <p:cNvPr id="3076" name="Picture 4"/>
          <p:cNvPicPr>
            <a:picLocks noChangeArrowheads="1"/>
          </p:cNvPicPr>
          <p:nvPr/>
        </p:nvPicPr>
        <p:blipFill>
          <a:blip r:embed="rId14" cstate="print"/>
          <a:srcRect/>
          <a:stretch>
            <a:fillRect/>
          </a:stretch>
        </p:blipFill>
        <p:spPr bwMode="auto">
          <a:xfrm>
            <a:off x="228600" y="457200"/>
            <a:ext cx="1447800" cy="822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6.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4.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mtClean="0"/>
              <a:t>Lecture </a:t>
            </a:r>
            <a:r>
              <a:rPr lang="en-US" dirty="0" smtClean="0"/>
              <a:t>1: Introduction</a:t>
            </a:r>
          </a:p>
        </p:txBody>
      </p:sp>
      <p:sp>
        <p:nvSpPr>
          <p:cNvPr id="19459" name="Rectangle 3"/>
          <p:cNvSpPr>
            <a:spLocks noGrp="1" noChangeArrowheads="1"/>
          </p:cNvSpPr>
          <p:nvPr>
            <p:ph type="body" idx="1"/>
          </p:nvPr>
        </p:nvSpPr>
        <p:spPr>
          <a:xfrm>
            <a:off x="552450" y="1289050"/>
            <a:ext cx="8591550" cy="4114800"/>
          </a:xfrm>
        </p:spPr>
        <p:txBody>
          <a:bodyPr/>
          <a:lstStyle/>
          <a:p>
            <a:pPr>
              <a:defRPr/>
            </a:pPr>
            <a:r>
              <a:rPr lang="en-US" dirty="0" smtClean="0"/>
              <a:t>Go over the syllabus/schedule</a:t>
            </a:r>
          </a:p>
          <a:p>
            <a:pPr>
              <a:defRPr/>
            </a:pPr>
            <a:r>
              <a:rPr lang="en-US" dirty="0" smtClean="0"/>
              <a:t>We will cover chapters 1-7 of </a:t>
            </a:r>
            <a:r>
              <a:rPr lang="en-US" dirty="0" err="1" smtClean="0"/>
              <a:t>Shultis</a:t>
            </a:r>
            <a:r>
              <a:rPr lang="en-US" dirty="0" smtClean="0"/>
              <a:t> and </a:t>
            </a:r>
            <a:r>
              <a:rPr lang="en-US" dirty="0" err="1" smtClean="0"/>
              <a:t>Faw</a:t>
            </a:r>
            <a:r>
              <a:rPr lang="en-US" dirty="0" smtClean="0"/>
              <a:t> AND learn MCNP (source and detector)</a:t>
            </a:r>
          </a:p>
          <a:p>
            <a:pPr lvl="1">
              <a:defRPr/>
            </a:pPr>
            <a:r>
              <a:rPr lang="en-US" dirty="0" smtClean="0"/>
              <a:t>We will also use MCNP for many homework assignments, from simple to complex problems</a:t>
            </a:r>
          </a:p>
          <a:p>
            <a:pPr>
              <a:defRPr/>
            </a:pPr>
            <a:r>
              <a:rPr lang="en-US" dirty="0" smtClean="0"/>
              <a:t>MCNP is available from RSICC</a:t>
            </a:r>
          </a:p>
          <a:p>
            <a:pPr lvl="1">
              <a:defRPr/>
            </a:pPr>
            <a:r>
              <a:rPr lang="en-US" dirty="0" smtClean="0"/>
              <a:t>The early MCNP homework will not be late until the first test</a:t>
            </a:r>
          </a:p>
          <a:p>
            <a:pPr lvl="1">
              <a:defRPr/>
            </a:pPr>
            <a:r>
              <a:rPr lang="en-US" dirty="0" smtClean="0"/>
              <a:t>BUT the tests will include MCNP input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defRPr/>
            </a:pPr>
            <a:r>
              <a:rPr lang="en-US"/>
              <a:t>Simple Walkthrough </a:t>
            </a:r>
          </a:p>
        </p:txBody>
      </p:sp>
      <p:sp>
        <p:nvSpPr>
          <p:cNvPr id="45059" name="Rectangle 3"/>
          <p:cNvSpPr>
            <a:spLocks noGrp="1" noChangeArrowheads="1"/>
          </p:cNvSpPr>
          <p:nvPr>
            <p:ph type="body" idx="1"/>
          </p:nvPr>
        </p:nvSpPr>
        <p:spPr>
          <a:xfrm>
            <a:off x="671285" y="1299028"/>
            <a:ext cx="7772400" cy="4114800"/>
          </a:xfrm>
        </p:spPr>
        <p:txBody>
          <a:bodyPr/>
          <a:lstStyle/>
          <a:p>
            <a:pPr marL="609600" indent="-609600">
              <a:lnSpc>
                <a:spcPct val="90000"/>
              </a:lnSpc>
            </a:pPr>
            <a:r>
              <a:rPr lang="en-US" dirty="0" smtClean="0"/>
              <a:t>Six types of decisions to be made:</a:t>
            </a:r>
          </a:p>
          <a:p>
            <a:pPr marL="990600" lvl="1" indent="-533400">
              <a:lnSpc>
                <a:spcPct val="90000"/>
              </a:lnSpc>
              <a:buFont typeface="Wingdings" pitchFamily="2" charset="2"/>
              <a:buAutoNum type="arabicPeriod"/>
            </a:pPr>
            <a:r>
              <a:rPr lang="en-US" dirty="0" smtClean="0"/>
              <a:t>Where the particle is born</a:t>
            </a:r>
          </a:p>
          <a:p>
            <a:pPr marL="990600" lvl="1" indent="-533400">
              <a:lnSpc>
                <a:spcPct val="90000"/>
              </a:lnSpc>
              <a:buFont typeface="Wingdings" pitchFamily="2" charset="2"/>
              <a:buAutoNum type="arabicPeriod"/>
            </a:pPr>
            <a:r>
              <a:rPr lang="en-US" dirty="0" smtClean="0"/>
              <a:t>Initial particle energy</a:t>
            </a:r>
          </a:p>
          <a:p>
            <a:pPr marL="990600" lvl="1" indent="-533400">
              <a:lnSpc>
                <a:spcPct val="90000"/>
              </a:lnSpc>
              <a:buFont typeface="Wingdings" pitchFamily="2" charset="2"/>
              <a:buAutoNum type="arabicPeriod"/>
            </a:pPr>
            <a:r>
              <a:rPr lang="en-US" dirty="0" smtClean="0"/>
              <a:t>Initial particle direction</a:t>
            </a:r>
          </a:p>
          <a:p>
            <a:pPr marL="990600" lvl="1" indent="-533400">
              <a:lnSpc>
                <a:spcPct val="90000"/>
              </a:lnSpc>
              <a:buFont typeface="Wingdings" pitchFamily="2" charset="2"/>
              <a:buAutoNum type="arabicPeriod"/>
            </a:pPr>
            <a:r>
              <a:rPr lang="en-US" dirty="0" smtClean="0"/>
              <a:t>Distance to next collision</a:t>
            </a:r>
          </a:p>
          <a:p>
            <a:pPr marL="990600" lvl="1" indent="-533400">
              <a:lnSpc>
                <a:spcPct val="90000"/>
              </a:lnSpc>
              <a:buFont typeface="Wingdings" pitchFamily="2" charset="2"/>
              <a:buAutoNum type="arabicPeriod"/>
            </a:pPr>
            <a:r>
              <a:rPr lang="en-US" dirty="0" smtClean="0"/>
              <a:t>Type of collision</a:t>
            </a:r>
          </a:p>
          <a:p>
            <a:pPr marL="990600" lvl="1" indent="-533400">
              <a:lnSpc>
                <a:spcPct val="90000"/>
              </a:lnSpc>
              <a:buFont typeface="Wingdings" pitchFamily="2" charset="2"/>
              <a:buAutoNum type="arabicPeriod"/>
            </a:pPr>
            <a:r>
              <a:rPr lang="en-US" dirty="0" smtClean="0"/>
              <a:t>Outcome of scattering collision (E, direction)</a:t>
            </a:r>
          </a:p>
          <a:p>
            <a:pPr marL="609600" indent="-609600">
              <a:lnSpc>
                <a:spcPct val="90000"/>
              </a:lnSpc>
            </a:pPr>
            <a:r>
              <a:rPr lang="en-US" dirty="0" smtClean="0"/>
              <a:t>Also, somewhere along the way, physical parameters you are interested in (tallies) are contributed to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defRPr/>
            </a:pPr>
            <a:r>
              <a:rPr lang="en-US" dirty="0" smtClean="0"/>
              <a:t>Chapters of the text</a:t>
            </a:r>
            <a:endParaRPr lang="en-US" dirty="0"/>
          </a:p>
        </p:txBody>
      </p:sp>
      <p:sp>
        <p:nvSpPr>
          <p:cNvPr id="45059" name="Rectangle 3"/>
          <p:cNvSpPr>
            <a:spLocks noGrp="1" noChangeArrowheads="1"/>
          </p:cNvSpPr>
          <p:nvPr>
            <p:ph type="body" idx="1"/>
          </p:nvPr>
        </p:nvSpPr>
        <p:spPr>
          <a:xfrm>
            <a:off x="475342" y="1625600"/>
            <a:ext cx="8211458" cy="4114800"/>
          </a:xfrm>
        </p:spPr>
        <p:txBody>
          <a:bodyPr/>
          <a:lstStyle/>
          <a:p>
            <a:pPr marL="609600" indent="-609600">
              <a:lnSpc>
                <a:spcPct val="90000"/>
              </a:lnSpc>
              <a:buFont typeface="+mj-lt"/>
              <a:buAutoNum type="arabicPeriod"/>
            </a:pPr>
            <a:r>
              <a:rPr lang="en-US" sz="2400" dirty="0" smtClean="0"/>
              <a:t>Introduction</a:t>
            </a:r>
          </a:p>
          <a:p>
            <a:pPr marL="609600" indent="-609600">
              <a:lnSpc>
                <a:spcPct val="90000"/>
              </a:lnSpc>
              <a:buFont typeface="+mj-lt"/>
              <a:buAutoNum type="arabicPeriod"/>
            </a:pPr>
            <a:r>
              <a:rPr lang="en-US" sz="2400" dirty="0" smtClean="0"/>
              <a:t>Characterization of Radiation Fields and Sources</a:t>
            </a:r>
          </a:p>
          <a:p>
            <a:pPr marL="609600" indent="-609600">
              <a:lnSpc>
                <a:spcPct val="90000"/>
              </a:lnSpc>
              <a:buFont typeface="+mj-lt"/>
              <a:buAutoNum type="arabicPeriod"/>
            </a:pPr>
            <a:r>
              <a:rPr lang="en-US" sz="2400" dirty="0" smtClean="0"/>
              <a:t>Interaction of Radiation with Matter</a:t>
            </a:r>
          </a:p>
          <a:p>
            <a:pPr marL="609600" indent="-609600">
              <a:lnSpc>
                <a:spcPct val="90000"/>
              </a:lnSpc>
              <a:buFont typeface="+mj-lt"/>
              <a:buAutoNum type="arabicPeriod"/>
            </a:pPr>
            <a:r>
              <a:rPr lang="en-US" sz="2400" dirty="0" smtClean="0"/>
              <a:t>Common Radiation Sources Encountered in Shield Design</a:t>
            </a:r>
          </a:p>
          <a:p>
            <a:pPr marL="609600" indent="-609600">
              <a:lnSpc>
                <a:spcPct val="90000"/>
              </a:lnSpc>
              <a:buFont typeface="+mj-lt"/>
              <a:buAutoNum type="arabicPeriod"/>
            </a:pPr>
            <a:r>
              <a:rPr lang="en-US" sz="2400" dirty="0" smtClean="0"/>
              <a:t>Photon and Neutron Response Functions</a:t>
            </a:r>
          </a:p>
          <a:p>
            <a:pPr marL="609600" indent="-609600">
              <a:lnSpc>
                <a:spcPct val="90000"/>
              </a:lnSpc>
              <a:buFont typeface="+mj-lt"/>
              <a:buAutoNum type="arabicPeriod"/>
            </a:pPr>
            <a:r>
              <a:rPr lang="en-US" sz="2400" dirty="0" smtClean="0"/>
              <a:t>Basic Methods for Radiation Dose Calculations</a:t>
            </a:r>
          </a:p>
          <a:p>
            <a:pPr marL="609600" indent="-609600">
              <a:lnSpc>
                <a:spcPct val="90000"/>
              </a:lnSpc>
              <a:buFont typeface="+mj-lt"/>
              <a:buAutoNum type="arabicPeriod"/>
            </a:pPr>
            <a:r>
              <a:rPr lang="en-US" sz="2400" dirty="0" smtClean="0"/>
              <a:t>Special Techniques for Photons</a:t>
            </a:r>
          </a:p>
          <a:p>
            <a:pPr marL="609600" indent="-609600">
              <a:lnSpc>
                <a:spcPct val="90000"/>
              </a:lnSpc>
              <a:buFont typeface="+mj-lt"/>
              <a:buAutoNum type="arabicPeriod"/>
            </a:pPr>
            <a:r>
              <a:rPr lang="en-US" sz="2400" dirty="0" smtClean="0"/>
              <a:t>Special Techniques for Neutrons</a:t>
            </a:r>
          </a:p>
          <a:p>
            <a:pPr marL="609600" indent="-609600">
              <a:lnSpc>
                <a:spcPct val="90000"/>
              </a:lnSpc>
              <a:buFont typeface="+mj-lt"/>
              <a:buAutoNum type="arabicPeriod"/>
            </a:pPr>
            <a:r>
              <a:rPr lang="en-US" sz="2400" dirty="0" smtClean="0"/>
              <a:t>Special Techniques for Charged Particles</a:t>
            </a:r>
          </a:p>
          <a:p>
            <a:pPr marL="609600" indent="-609600">
              <a:lnSpc>
                <a:spcPct val="90000"/>
              </a:lnSpc>
              <a:buFont typeface="+mj-lt"/>
              <a:buAutoNum type="arabicPeriod"/>
            </a:pPr>
            <a:r>
              <a:rPr lang="en-US" sz="2400" dirty="0" smtClean="0"/>
              <a:t>Deterministic Transport Theory</a:t>
            </a:r>
          </a:p>
          <a:p>
            <a:pPr marL="609600" indent="-609600">
              <a:lnSpc>
                <a:spcPct val="90000"/>
              </a:lnSpc>
              <a:buFont typeface="+mj-lt"/>
              <a:buAutoNum type="arabicPeriod"/>
            </a:pPr>
            <a:r>
              <a:rPr lang="en-US" sz="2400" dirty="0" smtClean="0"/>
              <a:t>Monte Carlo Methods for Radiation Transport Calculations</a:t>
            </a:r>
          </a:p>
        </p:txBody>
      </p:sp>
    </p:spTree>
    <p:extLst>
      <p:ext uri="{BB962C8B-B14F-4D97-AF65-F5344CB8AC3E}">
        <p14:creationId xmlns:p14="http://schemas.microsoft.com/office/powerpoint/2010/main" val="1110286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defRPr/>
            </a:pPr>
            <a:r>
              <a:rPr lang="en-US" dirty="0" smtClean="0"/>
              <a:t>Who is this?</a:t>
            </a:r>
            <a:endParaRPr lang="en-US" dirty="0"/>
          </a:p>
        </p:txBody>
      </p:sp>
      <p:sp>
        <p:nvSpPr>
          <p:cNvPr id="45059" name="Rectangle 3"/>
          <p:cNvSpPr>
            <a:spLocks noGrp="1" noChangeArrowheads="1"/>
          </p:cNvSpPr>
          <p:nvPr>
            <p:ph type="body" idx="1"/>
          </p:nvPr>
        </p:nvSpPr>
        <p:spPr>
          <a:xfrm>
            <a:off x="475342" y="1625600"/>
            <a:ext cx="8211458" cy="4114800"/>
          </a:xfrm>
        </p:spPr>
        <p:txBody>
          <a:bodyPr/>
          <a:lstStyle/>
          <a:p>
            <a:pPr marL="609600" indent="-609600">
              <a:lnSpc>
                <a:spcPct val="90000"/>
              </a:lnSpc>
              <a:buFont typeface="+mj-lt"/>
              <a:buAutoNum type="arabicPeriod"/>
            </a:pPr>
            <a:r>
              <a:rPr lang="en-US" sz="2400" dirty="0" smtClean="0"/>
              <a:t>2012-6465</a:t>
            </a:r>
            <a:endParaRPr lang="en-US" sz="2400" dirty="0" smtClean="0"/>
          </a:p>
          <a:p>
            <a:pPr marL="609600" indent="-609600">
              <a:lnSpc>
                <a:spcPct val="90000"/>
              </a:lnSpc>
              <a:buFont typeface="+mj-lt"/>
              <a:buAutoNum type="arabicPeriod"/>
            </a:pPr>
            <a:r>
              <a:rPr lang="en-US" sz="2400" smtClean="0"/>
              <a:t>247-843</a:t>
            </a:r>
            <a:endParaRPr lang="en-US" sz="2400" dirty="0" smtClean="0"/>
          </a:p>
          <a:p>
            <a:pPr marL="609600" indent="-609600">
              <a:lnSpc>
                <a:spcPct val="90000"/>
              </a:lnSpc>
              <a:buFont typeface="+mj-lt"/>
              <a:buAutoNum type="arabicPeriod"/>
            </a:pPr>
            <a:r>
              <a:rPr lang="en-US" sz="2400" dirty="0" smtClean="0"/>
              <a:t>912-327</a:t>
            </a:r>
            <a:endParaRPr lang="en-US" sz="2400" dirty="0" smtClean="0"/>
          </a:p>
          <a:p>
            <a:pPr marL="609600" indent="-609600">
              <a:lnSpc>
                <a:spcPct val="90000"/>
              </a:lnSpc>
              <a:buFont typeface="+mj-lt"/>
              <a:buAutoNum type="arabicPeriod"/>
            </a:pPr>
            <a:r>
              <a:rPr lang="en-US" sz="2400" dirty="0" smtClean="0"/>
              <a:t>54-75212</a:t>
            </a:r>
            <a:endParaRPr lang="en-US" sz="2400" dirty="0" smtClean="0"/>
          </a:p>
          <a:p>
            <a:pPr marL="609600" indent="-609600">
              <a:lnSpc>
                <a:spcPct val="90000"/>
              </a:lnSpc>
              <a:buFont typeface="+mj-lt"/>
              <a:buAutoNum type="arabicPeriod"/>
            </a:pPr>
            <a:r>
              <a:rPr lang="en-US" sz="2400" dirty="0" smtClean="0"/>
              <a:t>0-20</a:t>
            </a:r>
            <a:endParaRPr lang="en-US" sz="2400" dirty="0" smtClean="0"/>
          </a:p>
          <a:p>
            <a:pPr marL="609600" indent="-609600">
              <a:lnSpc>
                <a:spcPct val="90000"/>
              </a:lnSpc>
              <a:buFont typeface="+mj-lt"/>
              <a:buAutoNum type="arabicPeriod"/>
            </a:pPr>
            <a:r>
              <a:rPr lang="en-US" sz="2400" dirty="0" smtClean="0"/>
              <a:t>740184-75390</a:t>
            </a:r>
            <a:endParaRPr lang="en-US" sz="2400" dirty="0" smtClean="0"/>
          </a:p>
          <a:p>
            <a:pPr marL="609600" indent="-609600">
              <a:lnSpc>
                <a:spcPct val="90000"/>
              </a:lnSpc>
              <a:buFont typeface="+mj-lt"/>
              <a:buAutoNum type="arabicPeriod"/>
            </a:pPr>
            <a:r>
              <a:rPr lang="en-US" sz="2400" dirty="0" smtClean="0"/>
              <a:t>42-98</a:t>
            </a:r>
            <a:endParaRPr lang="en-US" sz="2400" dirty="0" smtClean="0"/>
          </a:p>
          <a:p>
            <a:pPr marL="609600" indent="-609600">
              <a:lnSpc>
                <a:spcPct val="90000"/>
              </a:lnSpc>
              <a:buFont typeface="+mj-lt"/>
              <a:buAutoNum type="arabicPeriod"/>
            </a:pPr>
            <a:r>
              <a:rPr lang="en-US" sz="2400" dirty="0" smtClean="0"/>
              <a:t>1251-1439</a:t>
            </a:r>
            <a:endParaRPr lang="en-US" sz="2400" dirty="0" smtClean="0"/>
          </a:p>
          <a:p>
            <a:pPr marL="609600" indent="-609600">
              <a:lnSpc>
                <a:spcPct val="90000"/>
              </a:lnSpc>
              <a:buFont typeface="+mj-lt"/>
              <a:buAutoNum type="arabicPeriod"/>
            </a:pPr>
            <a:r>
              <a:rPr lang="en-US" sz="2400" dirty="0" smtClean="0"/>
              <a:t>34-74</a:t>
            </a:r>
            <a:endParaRPr lang="en-US" sz="2400" dirty="0" smtClean="0"/>
          </a:p>
          <a:p>
            <a:pPr marL="609600" indent="-609600">
              <a:lnSpc>
                <a:spcPct val="90000"/>
              </a:lnSpc>
              <a:buFont typeface="+mj-lt"/>
              <a:buAutoNum type="arabicPeriod"/>
            </a:pPr>
            <a:r>
              <a:rPr lang="en-US" sz="2400" dirty="0" smtClean="0"/>
              <a:t>646-62712</a:t>
            </a:r>
            <a:endParaRPr lang="en-US" sz="2400" dirty="0" smtClean="0"/>
          </a:p>
        </p:txBody>
      </p:sp>
    </p:spTree>
    <p:extLst>
      <p:ext uri="{BB962C8B-B14F-4D97-AF65-F5344CB8AC3E}">
        <p14:creationId xmlns:p14="http://schemas.microsoft.com/office/powerpoint/2010/main" val="3711651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666750" y="1543050"/>
            <a:ext cx="7772400" cy="4486275"/>
          </a:xfrm>
        </p:spPr>
        <p:txBody>
          <a:bodyPr anchor="ctr"/>
          <a:lstStyle/>
          <a:p>
            <a:pPr algn="ctr">
              <a:buFont typeface="Wingdings" pitchFamily="2" charset="2"/>
              <a:buNone/>
            </a:pPr>
            <a:r>
              <a:rPr lang="en-US" sz="4400" dirty="0" smtClean="0"/>
              <a:t>Simple MCNP Examples</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4294967295"/>
          </p:nvPr>
        </p:nvSpPr>
        <p:spPr>
          <a:xfrm>
            <a:off x="7239000" y="0"/>
            <a:ext cx="1905000" cy="457200"/>
          </a:xfrm>
          <a:prstGeom prst="rect">
            <a:avLst/>
          </a:prstGeom>
          <a:noFill/>
        </p:spPr>
        <p:txBody>
          <a:bodyPr/>
          <a:lstStyle/>
          <a:p>
            <a:fld id="{FEC01CDB-AA6C-40B2-BB70-595E501A936C}" type="slidenum">
              <a:rPr lang="en-US" smtClean="0"/>
              <a:pPr/>
              <a:t>14</a:t>
            </a:fld>
            <a:endParaRPr lang="en-US" smtClean="0"/>
          </a:p>
        </p:txBody>
      </p:sp>
      <p:sp>
        <p:nvSpPr>
          <p:cNvPr id="1523714" name="Rectangle 2"/>
          <p:cNvSpPr>
            <a:spLocks noGrp="1" noChangeArrowheads="1"/>
          </p:cNvSpPr>
          <p:nvPr>
            <p:ph type="title"/>
          </p:nvPr>
        </p:nvSpPr>
        <p:spPr/>
        <p:txBody>
          <a:bodyPr/>
          <a:lstStyle/>
          <a:p>
            <a:pPr>
              <a:defRPr/>
            </a:pPr>
            <a:r>
              <a:rPr lang="en-US" dirty="0" smtClean="0"/>
              <a:t>Sections of MCNP Input</a:t>
            </a:r>
          </a:p>
        </p:txBody>
      </p:sp>
      <p:sp>
        <p:nvSpPr>
          <p:cNvPr id="52228" name="Rectangle 3"/>
          <p:cNvSpPr>
            <a:spLocks noGrp="1" noChangeArrowheads="1"/>
          </p:cNvSpPr>
          <p:nvPr>
            <p:ph type="body" idx="1"/>
          </p:nvPr>
        </p:nvSpPr>
        <p:spPr>
          <a:xfrm>
            <a:off x="546100" y="1168400"/>
            <a:ext cx="8369300" cy="5689600"/>
          </a:xfrm>
        </p:spPr>
        <p:txBody>
          <a:bodyPr/>
          <a:lstStyle/>
          <a:p>
            <a:pPr marL="609600" indent="-609600">
              <a:lnSpc>
                <a:spcPct val="90000"/>
              </a:lnSpc>
            </a:pPr>
            <a:r>
              <a:rPr lang="en-US" sz="2800" dirty="0" smtClean="0"/>
              <a:t>Sections of input</a:t>
            </a:r>
          </a:p>
          <a:p>
            <a:pPr marL="990600" lvl="1" indent="-533400">
              <a:lnSpc>
                <a:spcPct val="90000"/>
              </a:lnSpc>
              <a:buFontTx/>
              <a:buAutoNum type="arabicPeriod"/>
            </a:pPr>
            <a:r>
              <a:rPr lang="en-US" dirty="0" smtClean="0"/>
              <a:t>Title (1 line)</a:t>
            </a:r>
          </a:p>
          <a:p>
            <a:pPr marL="990600" lvl="1" indent="-533400">
              <a:lnSpc>
                <a:spcPct val="90000"/>
              </a:lnSpc>
              <a:buFontTx/>
              <a:buAutoNum type="arabicPeriod"/>
            </a:pPr>
            <a:r>
              <a:rPr lang="en-US" dirty="0" smtClean="0"/>
              <a:t>Cell cards—A cell is a 3D region containing a single material</a:t>
            </a:r>
          </a:p>
          <a:p>
            <a:pPr marL="990600" lvl="1" indent="-533400">
              <a:lnSpc>
                <a:spcPct val="90000"/>
              </a:lnSpc>
              <a:buFontTx/>
              <a:buAutoNum type="arabicPeriod"/>
            </a:pPr>
            <a:r>
              <a:rPr lang="en-US" dirty="0" smtClean="0"/>
              <a:t>Surface cards—A surface is a 2D plane, sphere, cylinder, cone, etc., that bounds one or more cells</a:t>
            </a:r>
          </a:p>
          <a:p>
            <a:pPr marL="990600" lvl="1" indent="-533400">
              <a:lnSpc>
                <a:spcPct val="90000"/>
              </a:lnSpc>
              <a:buFontTx/>
              <a:buAutoNum type="arabicPeriod"/>
            </a:pPr>
            <a:r>
              <a:rPr lang="en-US" dirty="0" smtClean="0"/>
              <a:t>Data cards: Everything else—materials, sources, tallies, variance reduction parameters, number of histories, etc.</a:t>
            </a:r>
          </a:p>
          <a:p>
            <a:pPr marL="990600" lvl="1" indent="-533400">
              <a:lnSpc>
                <a:spcPct val="90000"/>
              </a:lnSpc>
              <a:buFontTx/>
              <a:buAutoNum type="arabicPeriod"/>
            </a:pPr>
            <a:endParaRPr lang="en-US" dirty="0" smtClean="0"/>
          </a:p>
          <a:p>
            <a:pPr marL="990600" lvl="1" indent="-533400">
              <a:lnSpc>
                <a:spcPct val="90000"/>
              </a:lnSpc>
              <a:buNone/>
            </a:pPr>
            <a:r>
              <a:rPr lang="en-US" dirty="0" smtClean="0"/>
              <a:t>A SINGLE blank line must follow Sections 2 and 3 (and NO OTHER blank lines are allowed)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15</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200" b="1" i="1"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943417" y="1335314"/>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4294967295"/>
          </p:nvPr>
        </p:nvSpPr>
        <p:spPr>
          <a:xfrm>
            <a:off x="7239000" y="0"/>
            <a:ext cx="1905000" cy="457200"/>
          </a:xfrm>
          <a:prstGeom prst="rect">
            <a:avLst/>
          </a:prstGeom>
          <a:noFill/>
        </p:spPr>
        <p:txBody>
          <a:bodyPr/>
          <a:lstStyle/>
          <a:p>
            <a:fld id="{9A14FE16-3746-4F06-8EEC-7F532E2A1BB7}" type="slidenum">
              <a:rPr lang="en-US" smtClean="0"/>
              <a:pPr/>
              <a:t>16</a:t>
            </a:fld>
            <a:endParaRPr lang="en-US" smtClean="0"/>
          </a:p>
        </p:txBody>
      </p:sp>
      <p:sp>
        <p:nvSpPr>
          <p:cNvPr id="1525762" name="Rectangle 2"/>
          <p:cNvSpPr>
            <a:spLocks noGrp="1" noChangeArrowheads="1"/>
          </p:cNvSpPr>
          <p:nvPr>
            <p:ph type="title"/>
          </p:nvPr>
        </p:nvSpPr>
        <p:spPr/>
        <p:txBody>
          <a:bodyPr/>
          <a:lstStyle/>
          <a:p>
            <a:pPr>
              <a:defRPr/>
            </a:pPr>
            <a:r>
              <a:rPr lang="en-US" dirty="0" smtClean="0"/>
              <a:t>Comments</a:t>
            </a:r>
          </a:p>
        </p:txBody>
      </p:sp>
      <p:sp>
        <p:nvSpPr>
          <p:cNvPr id="53252" name="Rectangle 3"/>
          <p:cNvSpPr>
            <a:spLocks noGrp="1" noChangeArrowheads="1"/>
          </p:cNvSpPr>
          <p:nvPr>
            <p:ph type="body" idx="1"/>
          </p:nvPr>
        </p:nvSpPr>
        <p:spPr>
          <a:xfrm>
            <a:off x="558800" y="1168400"/>
            <a:ext cx="7937500" cy="5689600"/>
          </a:xfrm>
        </p:spPr>
        <p:txBody>
          <a:bodyPr/>
          <a:lstStyle/>
          <a:p>
            <a:pPr marL="609600" indent="-609600"/>
            <a:r>
              <a:rPr lang="en-US" dirty="0" smtClean="0"/>
              <a:t>You may enter comments (messages to yourself) in the deck by either:</a:t>
            </a:r>
          </a:p>
          <a:p>
            <a:pPr marL="1009650" lvl="1" indent="-609600">
              <a:buFont typeface="+mj-lt"/>
              <a:buAutoNum type="arabicPeriod"/>
            </a:pPr>
            <a:r>
              <a:rPr lang="en-US" dirty="0" smtClean="0"/>
              <a:t>Beginning a line with the letter “c” (upper or lower case) FOLLOWED BY A BLANK:</a:t>
            </a:r>
          </a:p>
          <a:p>
            <a:pPr marL="1009650" lvl="1" indent="-609600">
              <a:buNone/>
            </a:pPr>
            <a:r>
              <a:rPr lang="en-US" sz="1800" dirty="0" smtClean="0">
                <a:latin typeface="Courier New" pitchFamily="49" charset="0"/>
                <a:cs typeface="Courier New" pitchFamily="49" charset="0"/>
              </a:rPr>
              <a:t>	This is the title</a:t>
            </a:r>
          </a:p>
          <a:p>
            <a:pPr marL="1009650" lvl="1" indent="-609600">
              <a:buNone/>
            </a:pPr>
            <a:r>
              <a:rPr lang="en-US" sz="1800" dirty="0" smtClean="0">
                <a:latin typeface="Courier New" pitchFamily="49" charset="0"/>
                <a:cs typeface="Courier New" pitchFamily="49" charset="0"/>
              </a:rPr>
              <a:t>	c This is a comment</a:t>
            </a:r>
          </a:p>
          <a:p>
            <a:pPr marL="1009650" lvl="1" indent="-609600">
              <a:buFont typeface="+mj-lt"/>
              <a:buAutoNum type="arabicPeriod" startAt="2"/>
            </a:pPr>
            <a:r>
              <a:rPr lang="en-US" dirty="0" smtClean="0"/>
              <a:t>Entering “$” anywhere on a line and following with your comment</a:t>
            </a:r>
          </a:p>
          <a:p>
            <a:pPr marL="1009650" lvl="1" indent="-609600">
              <a:buNone/>
            </a:pPr>
            <a:r>
              <a:rPr lang="en-US" dirty="0" smtClean="0">
                <a:latin typeface="Courier New" pitchFamily="49" charset="0"/>
                <a:cs typeface="Courier New" pitchFamily="49" charset="0"/>
              </a:rPr>
              <a:t>	</a:t>
            </a:r>
            <a:r>
              <a:rPr lang="en-US" sz="1800" dirty="0" smtClean="0">
                <a:latin typeface="Courier New" pitchFamily="49" charset="0"/>
                <a:cs typeface="Courier New" pitchFamily="49" charset="0"/>
              </a:rPr>
              <a:t>m1 1001 2 8016 1  $ This is water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17</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82700"/>
            <a:ext cx="736964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Cells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Surfaces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Data cards                                                        *</a:t>
            </a:r>
          </a:p>
          <a:p>
            <a:pPr>
              <a:buFontTx/>
              <a:buNone/>
              <a:defRPr/>
            </a:pPr>
            <a:r>
              <a:rPr lang="en-US" sz="1200" b="1" i="1"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493474" y="1988456"/>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Left Brace 5"/>
          <p:cNvSpPr/>
          <p:nvPr/>
        </p:nvSpPr>
        <p:spPr bwMode="auto">
          <a:xfrm>
            <a:off x="972457" y="1560285"/>
            <a:ext cx="261258" cy="986971"/>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Left Brace 6"/>
          <p:cNvSpPr/>
          <p:nvPr/>
        </p:nvSpPr>
        <p:spPr bwMode="auto">
          <a:xfrm>
            <a:off x="950686" y="3316514"/>
            <a:ext cx="254000" cy="892629"/>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8" name="Left Brace 7"/>
          <p:cNvSpPr/>
          <p:nvPr/>
        </p:nvSpPr>
        <p:spPr bwMode="auto">
          <a:xfrm>
            <a:off x="957943" y="4827814"/>
            <a:ext cx="254000" cy="892629"/>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493474" y="3726542"/>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0" name="Right Arrow 9"/>
          <p:cNvSpPr/>
          <p:nvPr/>
        </p:nvSpPr>
        <p:spPr bwMode="auto">
          <a:xfrm>
            <a:off x="493474" y="5199742"/>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4294967295"/>
          </p:nvPr>
        </p:nvSpPr>
        <p:spPr>
          <a:xfrm>
            <a:off x="7239000" y="0"/>
            <a:ext cx="1905000" cy="457200"/>
          </a:xfrm>
          <a:prstGeom prst="rect">
            <a:avLst/>
          </a:prstGeom>
          <a:noFill/>
        </p:spPr>
        <p:txBody>
          <a:bodyPr/>
          <a:lstStyle/>
          <a:p>
            <a:fld id="{9A14FE16-3746-4F06-8EEC-7F532E2A1BB7}" type="slidenum">
              <a:rPr lang="en-US" smtClean="0"/>
              <a:pPr/>
              <a:t>18</a:t>
            </a:fld>
            <a:endParaRPr lang="en-US" dirty="0" smtClean="0"/>
          </a:p>
        </p:txBody>
      </p:sp>
      <p:sp>
        <p:nvSpPr>
          <p:cNvPr id="1525762" name="Rectangle 2"/>
          <p:cNvSpPr>
            <a:spLocks noGrp="1" noChangeArrowheads="1"/>
          </p:cNvSpPr>
          <p:nvPr>
            <p:ph type="title"/>
          </p:nvPr>
        </p:nvSpPr>
        <p:spPr/>
        <p:txBody>
          <a:bodyPr/>
          <a:lstStyle/>
          <a:p>
            <a:pPr>
              <a:defRPr/>
            </a:pPr>
            <a:r>
              <a:rPr lang="en-US" dirty="0" smtClean="0"/>
              <a:t>Continuing lines</a:t>
            </a:r>
          </a:p>
        </p:txBody>
      </p:sp>
      <p:sp>
        <p:nvSpPr>
          <p:cNvPr id="53252" name="Rectangle 3"/>
          <p:cNvSpPr>
            <a:spLocks noGrp="1" noChangeArrowheads="1"/>
          </p:cNvSpPr>
          <p:nvPr>
            <p:ph type="body" idx="1"/>
          </p:nvPr>
        </p:nvSpPr>
        <p:spPr>
          <a:xfrm>
            <a:off x="558800" y="1168400"/>
            <a:ext cx="8265886" cy="5689600"/>
          </a:xfrm>
        </p:spPr>
        <p:txBody>
          <a:bodyPr/>
          <a:lstStyle/>
          <a:p>
            <a:pPr marL="609600" indent="-609600"/>
            <a:r>
              <a:rPr lang="en-US" dirty="0" smtClean="0"/>
              <a:t>MCNP only reads out to 80 columns of input.  If you have more than that to enter (or just to make it look neater), you may CONTINUE on the next line as long as you either:</a:t>
            </a:r>
          </a:p>
          <a:p>
            <a:pPr marL="1009650" lvl="1" indent="-609600">
              <a:buFont typeface="+mj-lt"/>
              <a:buAutoNum type="arabicPeriod"/>
            </a:pPr>
            <a:r>
              <a:rPr lang="en-US" dirty="0" smtClean="0"/>
              <a:t>End a line with “&amp;” plus at least one blank:</a:t>
            </a:r>
          </a:p>
          <a:p>
            <a:pPr marL="1009650" lvl="1" indent="-609600">
              <a:buNone/>
            </a:pPr>
            <a:r>
              <a:rPr lang="en-US" sz="1800" dirty="0" smtClean="0">
                <a:latin typeface="Courier New" pitchFamily="49" charset="0"/>
                <a:cs typeface="Courier New" pitchFamily="49" charset="0"/>
              </a:rPr>
              <a:t>	m1 1001 2  &amp; </a:t>
            </a:r>
          </a:p>
          <a:p>
            <a:pPr marL="1009650" lvl="1" indent="-609600">
              <a:buNone/>
            </a:pPr>
            <a:r>
              <a:rPr lang="en-US" sz="1800" dirty="0" smtClean="0">
                <a:latin typeface="Courier New" pitchFamily="49" charset="0"/>
                <a:cs typeface="Courier New" pitchFamily="49" charset="0"/>
              </a:rPr>
              <a:t>        8016 1</a:t>
            </a:r>
          </a:p>
          <a:p>
            <a:pPr marL="1009650" lvl="1" indent="-609600">
              <a:buFont typeface="+mj-lt"/>
              <a:buAutoNum type="arabicPeriod" startAt="2"/>
            </a:pPr>
            <a:r>
              <a:rPr lang="en-US" dirty="0" smtClean="0"/>
              <a:t>Leaving the first 5 columns blank on continuation lines:</a:t>
            </a:r>
          </a:p>
          <a:p>
            <a:pPr marL="1009650" lvl="1" indent="-609600">
              <a:buNone/>
            </a:pPr>
            <a:r>
              <a:rPr lang="en-US" sz="1800" dirty="0" smtClean="0">
                <a:latin typeface="Courier New" pitchFamily="49" charset="0"/>
                <a:cs typeface="Courier New" pitchFamily="49" charset="0"/>
              </a:rPr>
              <a:t>      m1     1001 2 </a:t>
            </a:r>
          </a:p>
          <a:p>
            <a:pPr marL="1009650" lvl="1" indent="-609600">
              <a:buNone/>
            </a:pPr>
            <a:r>
              <a:rPr lang="en-US" sz="1800" dirty="0" smtClean="0">
                <a:latin typeface="Courier New" pitchFamily="49" charset="0"/>
                <a:cs typeface="Courier New" pitchFamily="49" charset="0"/>
              </a:rPr>
              <a:t>             8016 1</a:t>
            </a:r>
          </a:p>
          <a:p>
            <a:pPr marL="609600" indent="-609600">
              <a:buNone/>
            </a:pPr>
            <a:r>
              <a:rPr lang="en-US" sz="2800" dirty="0" smtClean="0"/>
              <a:t>(Be careful not to start with &gt;4 blanks if you DON’T want to continue a line)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4294967295"/>
          </p:nvPr>
        </p:nvSpPr>
        <p:spPr>
          <a:xfrm>
            <a:off x="7239000" y="0"/>
            <a:ext cx="1905000" cy="457200"/>
          </a:xfrm>
          <a:prstGeom prst="rect">
            <a:avLst/>
          </a:prstGeom>
          <a:noFill/>
        </p:spPr>
        <p:txBody>
          <a:bodyPr/>
          <a:lstStyle/>
          <a:p>
            <a:fld id="{9A14FE16-3746-4F06-8EEC-7F532E2A1BB7}" type="slidenum">
              <a:rPr lang="en-US" smtClean="0"/>
              <a:pPr/>
              <a:t>19</a:t>
            </a:fld>
            <a:endParaRPr lang="en-US" smtClean="0"/>
          </a:p>
        </p:txBody>
      </p:sp>
      <p:sp>
        <p:nvSpPr>
          <p:cNvPr id="1525762" name="Rectangle 2"/>
          <p:cNvSpPr>
            <a:spLocks noGrp="1" noChangeArrowheads="1"/>
          </p:cNvSpPr>
          <p:nvPr>
            <p:ph type="title"/>
          </p:nvPr>
        </p:nvSpPr>
        <p:spPr/>
        <p:txBody>
          <a:bodyPr/>
          <a:lstStyle/>
          <a:p>
            <a:pPr>
              <a:defRPr/>
            </a:pPr>
            <a:r>
              <a:rPr lang="en-US" smtClean="0"/>
              <a:t>Surface Description</a:t>
            </a:r>
          </a:p>
        </p:txBody>
      </p:sp>
      <p:sp>
        <p:nvSpPr>
          <p:cNvPr id="53252" name="Rectangle 3"/>
          <p:cNvSpPr>
            <a:spLocks noGrp="1" noChangeArrowheads="1"/>
          </p:cNvSpPr>
          <p:nvPr>
            <p:ph type="body" idx="1"/>
          </p:nvPr>
        </p:nvSpPr>
        <p:spPr>
          <a:xfrm>
            <a:off x="558800" y="1168400"/>
            <a:ext cx="8396514" cy="5689600"/>
          </a:xfrm>
        </p:spPr>
        <p:txBody>
          <a:bodyPr/>
          <a:lstStyle/>
          <a:p>
            <a:pPr marL="609600" indent="-609600"/>
            <a:r>
              <a:rPr lang="en-US" dirty="0" smtClean="0"/>
              <a:t>Surfaces comprise:</a:t>
            </a:r>
          </a:p>
          <a:p>
            <a:pPr marL="990600" lvl="1" indent="-533400"/>
            <a:r>
              <a:rPr lang="en-US" dirty="0" smtClean="0"/>
              <a:t>Mnemonic keyword (</a:t>
            </a:r>
            <a:r>
              <a:rPr lang="en-US" dirty="0" err="1" smtClean="0"/>
              <a:t>px,py,pz,cz,so,rpp,sph</a:t>
            </a:r>
            <a:r>
              <a:rPr lang="en-US" dirty="0" smtClean="0"/>
              <a:t>)</a:t>
            </a:r>
          </a:p>
          <a:p>
            <a:pPr marL="990600" lvl="1" indent="-533400"/>
            <a:r>
              <a:rPr lang="en-US" dirty="0" smtClean="0"/>
              <a:t>Parameters (</a:t>
            </a:r>
            <a:r>
              <a:rPr lang="en-US" dirty="0" err="1" smtClean="0"/>
              <a:t>e.g.,radius</a:t>
            </a:r>
            <a:r>
              <a:rPr lang="en-US" dirty="0" smtClean="0"/>
              <a:t> of sphere)</a:t>
            </a:r>
          </a:p>
          <a:p>
            <a:pPr marL="990600" lvl="1" indent="-533400"/>
            <a:r>
              <a:rPr lang="en-US" dirty="0" smtClean="0"/>
              <a:t>“Sense”=negative or positive “side” of the surface</a:t>
            </a:r>
          </a:p>
          <a:p>
            <a:pPr marL="609600" indent="-609600"/>
            <a:r>
              <a:rPr lang="en-US" dirty="0" smtClean="0"/>
              <a:t>Most common are planes, cylinders, spheres</a:t>
            </a:r>
          </a:p>
          <a:p>
            <a:pPr marL="990600" lvl="1" indent="-533400"/>
            <a:r>
              <a:rPr lang="en-US" dirty="0" smtClean="0"/>
              <a:t>PX, PY, PZ: negative direction is negative sense</a:t>
            </a:r>
          </a:p>
          <a:p>
            <a:pPr marL="990600" lvl="1" indent="-533400"/>
            <a:r>
              <a:rPr lang="en-US" dirty="0" smtClean="0"/>
              <a:t>CX, CY, CZ: inside is negative, outside positive</a:t>
            </a:r>
          </a:p>
          <a:p>
            <a:pPr marL="990600" lvl="1" indent="-533400"/>
            <a:r>
              <a:rPr lang="en-US" dirty="0" smtClean="0"/>
              <a:t>S, SO, SX, SY, SZ: inside negative, outside positive</a:t>
            </a:r>
          </a:p>
          <a:p>
            <a:pPr marL="990600" lvl="1" indent="-533400"/>
            <a:r>
              <a:rPr lang="en-US" dirty="0" smtClean="0"/>
              <a:t>“</a:t>
            </a:r>
            <a:r>
              <a:rPr lang="en-US" dirty="0" err="1" smtClean="0"/>
              <a:t>macrobodies</a:t>
            </a:r>
            <a:r>
              <a:rPr lang="en-US" dirty="0" smtClean="0"/>
              <a:t>”: inside negative, outside positive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a:t>Contact RSICC soon</a:t>
            </a:r>
          </a:p>
        </p:txBody>
      </p:sp>
      <p:sp>
        <p:nvSpPr>
          <p:cNvPr id="60419" name="Rectangle 3"/>
          <p:cNvSpPr>
            <a:spLocks noGrp="1" noChangeArrowheads="1"/>
          </p:cNvSpPr>
          <p:nvPr>
            <p:ph type="body" idx="1"/>
          </p:nvPr>
        </p:nvSpPr>
        <p:spPr>
          <a:xfrm>
            <a:off x="381000" y="1303337"/>
            <a:ext cx="8763000" cy="5364163"/>
          </a:xfrm>
        </p:spPr>
        <p:txBody>
          <a:bodyPr/>
          <a:lstStyle/>
          <a:p>
            <a:pPr>
              <a:defRPr/>
            </a:pPr>
            <a:r>
              <a:rPr lang="en-US" dirty="0"/>
              <a:t>Go to </a:t>
            </a:r>
            <a:r>
              <a:rPr lang="en-US" dirty="0" smtClean="0"/>
              <a:t>http://www-rsicc.ornl.gov/</a:t>
            </a:r>
            <a:endParaRPr lang="en-US" dirty="0"/>
          </a:p>
          <a:p>
            <a:pPr>
              <a:defRPr/>
            </a:pPr>
            <a:r>
              <a:rPr lang="en-US" dirty="0" smtClean="0"/>
              <a:t>Customer Service</a:t>
            </a:r>
          </a:p>
          <a:p>
            <a:pPr>
              <a:defRPr/>
            </a:pPr>
            <a:r>
              <a:rPr lang="en-US" dirty="0" smtClean="0"/>
              <a:t>Registration/Requests</a:t>
            </a:r>
            <a:endParaRPr lang="en-US" dirty="0"/>
          </a:p>
          <a:p>
            <a:pPr lvl="1">
              <a:defRPr/>
            </a:pPr>
            <a:r>
              <a:rPr lang="en-US" dirty="0"/>
              <a:t>New User</a:t>
            </a:r>
          </a:p>
          <a:p>
            <a:pPr lvl="3">
              <a:buFont typeface="Wingdings" pitchFamily="2" charset="2"/>
              <a:buChar char="Ø"/>
              <a:defRPr/>
            </a:pPr>
            <a:r>
              <a:rPr lang="en-US" dirty="0" smtClean="0"/>
              <a:t>Organization </a:t>
            </a:r>
            <a:r>
              <a:rPr lang="en-US" dirty="0"/>
              <a:t>type: University</a:t>
            </a:r>
          </a:p>
          <a:p>
            <a:pPr lvl="3">
              <a:buFont typeface="Wingdings" pitchFamily="2" charset="2"/>
              <a:buChar char="Ø"/>
              <a:defRPr/>
            </a:pPr>
            <a:r>
              <a:rPr lang="en-US" dirty="0"/>
              <a:t>Project </a:t>
            </a:r>
            <a:r>
              <a:rPr lang="en-US" dirty="0" smtClean="0"/>
              <a:t>type: Radiation dam.  or Other</a:t>
            </a:r>
            <a:endParaRPr lang="en-US" dirty="0"/>
          </a:p>
          <a:p>
            <a:pPr lvl="3">
              <a:buFont typeface="Wingdings" pitchFamily="2" charset="2"/>
              <a:buChar char="Ø"/>
              <a:defRPr/>
            </a:pPr>
            <a:r>
              <a:rPr lang="en-US" dirty="0"/>
              <a:t>Funding source #1: </a:t>
            </a:r>
            <a:r>
              <a:rPr lang="en-US" dirty="0" smtClean="0"/>
              <a:t>US University  </a:t>
            </a:r>
          </a:p>
          <a:p>
            <a:pPr lvl="3">
              <a:buFont typeface="Wingdings" pitchFamily="2" charset="2"/>
              <a:buChar char="Ø"/>
              <a:defRPr/>
            </a:pPr>
            <a:r>
              <a:rPr lang="en-US" dirty="0" smtClean="0"/>
              <a:t>Funding %:100</a:t>
            </a:r>
            <a:endParaRPr lang="en-US" dirty="0"/>
          </a:p>
          <a:p>
            <a:pPr lvl="3">
              <a:buFont typeface="Wingdings" pitchFamily="2" charset="2"/>
              <a:buChar char="Ø"/>
              <a:defRPr/>
            </a:pPr>
            <a:r>
              <a:rPr lang="en-US" dirty="0"/>
              <a:t>Customer feedback: I am a NE student at UT and need </a:t>
            </a:r>
            <a:r>
              <a:rPr lang="en-US" dirty="0" smtClean="0"/>
              <a:t>MCNP </a:t>
            </a:r>
            <a:r>
              <a:rPr lang="en-US" dirty="0"/>
              <a:t>for </a:t>
            </a:r>
            <a:r>
              <a:rPr lang="en-US" dirty="0" smtClean="0"/>
              <a:t>NE406 Radiation Protection and Shielding </a:t>
            </a:r>
            <a:r>
              <a:rPr lang="en-US" dirty="0"/>
              <a:t>course</a:t>
            </a:r>
          </a:p>
          <a:p>
            <a:pPr>
              <a:defRPr/>
            </a:pPr>
            <a:r>
              <a:rPr lang="en-US" dirty="0" smtClean="0"/>
              <a:t>Get  MCNP6.1/MCNP5/MCNPX  (C00810 MNYCP 00) or the next one (…-EXE)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4294967295"/>
          </p:nvPr>
        </p:nvSpPr>
        <p:spPr>
          <a:xfrm>
            <a:off x="7239000" y="0"/>
            <a:ext cx="1905000" cy="457200"/>
          </a:xfrm>
          <a:prstGeom prst="rect">
            <a:avLst/>
          </a:prstGeom>
          <a:noFill/>
        </p:spPr>
        <p:txBody>
          <a:bodyPr/>
          <a:lstStyle/>
          <a:p>
            <a:fld id="{9A14FE16-3746-4F06-8EEC-7F532E2A1BB7}" type="slidenum">
              <a:rPr lang="en-US" smtClean="0"/>
              <a:pPr/>
              <a:t>20</a:t>
            </a:fld>
            <a:endParaRPr lang="en-US" smtClean="0"/>
          </a:p>
        </p:txBody>
      </p:sp>
      <p:pic>
        <p:nvPicPr>
          <p:cNvPr id="307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05" y="305701"/>
            <a:ext cx="8397028" cy="6305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7785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4294967295"/>
          </p:nvPr>
        </p:nvSpPr>
        <p:spPr>
          <a:xfrm>
            <a:off x="7239000" y="0"/>
            <a:ext cx="1905000" cy="457200"/>
          </a:xfrm>
          <a:prstGeom prst="rect">
            <a:avLst/>
          </a:prstGeom>
          <a:noFill/>
        </p:spPr>
        <p:txBody>
          <a:bodyPr/>
          <a:lstStyle/>
          <a:p>
            <a:fld id="{9A14FE16-3746-4F06-8EEC-7F532E2A1BB7}" type="slidenum">
              <a:rPr lang="en-US" smtClean="0"/>
              <a:pPr/>
              <a:t>21</a:t>
            </a:fld>
            <a:endParaRPr lang="en-US" smtClean="0"/>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88" y="432487"/>
            <a:ext cx="8344992" cy="6166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9750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6"/>
          <p:cNvSpPr>
            <a:spLocks noGrp="1"/>
          </p:cNvSpPr>
          <p:nvPr>
            <p:ph type="sldNum" sz="quarter" idx="10"/>
          </p:nvPr>
        </p:nvSpPr>
        <p:spPr>
          <a:noFill/>
        </p:spPr>
        <p:txBody>
          <a:bodyPr/>
          <a:lstStyle/>
          <a:p>
            <a:fld id="{DA0DD697-B76F-4340-A615-29ECC505CAFE}" type="slidenum">
              <a:rPr lang="en-US" smtClean="0"/>
              <a:pPr/>
              <a:t>22</a:t>
            </a:fld>
            <a:endParaRPr lang="en-US" smtClean="0"/>
          </a:p>
        </p:txBody>
      </p:sp>
      <p:sp>
        <p:nvSpPr>
          <p:cNvPr id="1542146" name="Rectangle 2"/>
          <p:cNvSpPr>
            <a:spLocks noGrp="1" noChangeArrowheads="1"/>
          </p:cNvSpPr>
          <p:nvPr>
            <p:ph type="title" sz="quarter"/>
          </p:nvPr>
        </p:nvSpPr>
        <p:spPr/>
        <p:txBody>
          <a:bodyPr/>
          <a:lstStyle/>
          <a:p>
            <a:pPr>
              <a:defRPr/>
            </a:pPr>
            <a:r>
              <a:rPr lang="en-US" smtClean="0"/>
              <a:t>Macro Spheres: SPH</a:t>
            </a:r>
          </a:p>
        </p:txBody>
      </p:sp>
      <p:sp>
        <p:nvSpPr>
          <p:cNvPr id="6150" name="Text Box 3"/>
          <p:cNvSpPr txBox="1">
            <a:spLocks noChangeArrowheads="1"/>
          </p:cNvSpPr>
          <p:nvPr/>
        </p:nvSpPr>
        <p:spPr bwMode="auto">
          <a:xfrm>
            <a:off x="463550" y="1379538"/>
            <a:ext cx="8066088" cy="1384995"/>
          </a:xfrm>
          <a:prstGeom prst="rect">
            <a:avLst/>
          </a:prstGeom>
          <a:noFill/>
          <a:ln w="12700">
            <a:noFill/>
            <a:miter lim="800000"/>
            <a:headEnd type="none" w="sm" len="sm"/>
            <a:tailEnd type="none" w="sm" len="sm"/>
          </a:ln>
        </p:spPr>
        <p:txBody>
          <a:bodyPr>
            <a:spAutoFit/>
          </a:bodyPr>
          <a:lstStyle/>
          <a:p>
            <a:pPr algn="l">
              <a:spcBef>
                <a:spcPct val="50000"/>
              </a:spcBef>
              <a:buFontTx/>
              <a:buChar char="•"/>
            </a:pPr>
            <a:r>
              <a:rPr lang="en-US" dirty="0"/>
              <a:t>Syntax:</a:t>
            </a:r>
          </a:p>
          <a:p>
            <a:pPr algn="l">
              <a:spcBef>
                <a:spcPct val="50000"/>
              </a:spcBef>
              <a:buFontTx/>
              <a:buChar char="•"/>
            </a:pPr>
            <a:r>
              <a:rPr lang="en-US" dirty="0"/>
              <a:t>Description:  </a:t>
            </a:r>
            <a:r>
              <a:rPr lang="en-US" i="1" dirty="0"/>
              <a:t>General sphere, centered on             with radius </a:t>
            </a:r>
            <a:r>
              <a:rPr lang="en-US" i="1" dirty="0" smtClean="0"/>
              <a:t>R</a:t>
            </a:r>
          </a:p>
        </p:txBody>
      </p:sp>
      <p:graphicFrame>
        <p:nvGraphicFramePr>
          <p:cNvPr id="6146" name="Object 4"/>
          <p:cNvGraphicFramePr>
            <a:graphicFrameLocks noGrp="1" noChangeAspect="1"/>
          </p:cNvGraphicFramePr>
          <p:nvPr>
            <p:ph sz="quarter" idx="4"/>
          </p:nvPr>
        </p:nvGraphicFramePr>
        <p:xfrm>
          <a:off x="1749425" y="1427163"/>
          <a:ext cx="2954338" cy="417512"/>
        </p:xfrm>
        <a:graphic>
          <a:graphicData uri="http://schemas.openxmlformats.org/presentationml/2006/ole">
            <mc:AlternateContent xmlns:mc="http://schemas.openxmlformats.org/markup-compatibility/2006">
              <mc:Choice xmlns:v="urn:schemas-microsoft-com:vml" Requires="v">
                <p:oleObj spid="_x0000_s28692" name="Equation" r:id="rId4" imgW="1434960" imgH="203040" progId="Equation.DSMT4">
                  <p:embed/>
                </p:oleObj>
              </mc:Choice>
              <mc:Fallback>
                <p:oleObj name="Equation" r:id="rId4" imgW="1434960" imgH="20304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9425" y="1427163"/>
                        <a:ext cx="2954338" cy="417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5"/>
          <p:cNvGraphicFramePr>
            <a:graphicFrameLocks noGrp="1" noChangeAspect="1"/>
          </p:cNvGraphicFramePr>
          <p:nvPr>
            <p:ph sz="quarter" idx="3"/>
          </p:nvPr>
        </p:nvGraphicFramePr>
        <p:xfrm>
          <a:off x="6369050" y="1997075"/>
          <a:ext cx="914400" cy="368300"/>
        </p:xfrm>
        <a:graphic>
          <a:graphicData uri="http://schemas.openxmlformats.org/presentationml/2006/ole">
            <mc:AlternateContent xmlns:mc="http://schemas.openxmlformats.org/markup-compatibility/2006">
              <mc:Choice xmlns:v="urn:schemas-microsoft-com:vml" Requires="v">
                <p:oleObj spid="_x0000_s28693" name="Equation" r:id="rId6" imgW="507960" imgH="215640" progId="Equation.3">
                  <p:embed/>
                </p:oleObj>
              </mc:Choice>
              <mc:Fallback>
                <p:oleObj name="Equation" r:id="rId6" imgW="507960" imgH="215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9050" y="1997075"/>
                        <a:ext cx="9144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23</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200" b="1" i="1" dirty="0" smtClean="0">
                <a:latin typeface="Courier New" pitchFamily="49" charset="0"/>
                <a:cs typeface="Courier New" pitchFamily="49" charset="0"/>
              </a:rPr>
              <a:t>1 </a:t>
            </a:r>
            <a:r>
              <a:rPr lang="fr-FR" sz="1200" b="1" i="1" dirty="0" err="1" smtClean="0">
                <a:latin typeface="Courier New" pitchFamily="49" charset="0"/>
                <a:cs typeface="Courier New" pitchFamily="49" charset="0"/>
              </a:rPr>
              <a:t>sph</a:t>
            </a:r>
            <a:r>
              <a:rPr lang="fr-FR" sz="1200" b="1" i="1"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943417" y="4165600"/>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Right Arrow 5"/>
          <p:cNvSpPr/>
          <p:nvPr/>
        </p:nvSpPr>
        <p:spPr bwMode="auto">
          <a:xfrm>
            <a:off x="950675" y="4361542"/>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4294967295"/>
          </p:nvPr>
        </p:nvSpPr>
        <p:spPr>
          <a:xfrm>
            <a:off x="7239000" y="0"/>
            <a:ext cx="1905000" cy="457200"/>
          </a:xfrm>
          <a:prstGeom prst="rect">
            <a:avLst/>
          </a:prstGeom>
          <a:noFill/>
        </p:spPr>
        <p:txBody>
          <a:bodyPr/>
          <a:lstStyle/>
          <a:p>
            <a:fld id="{81F4C6A7-A9EB-40CD-A88E-97488A5639CF}" type="slidenum">
              <a:rPr lang="en-US" smtClean="0"/>
              <a:pPr/>
              <a:t>24</a:t>
            </a:fld>
            <a:endParaRPr lang="en-US" smtClean="0"/>
          </a:p>
        </p:txBody>
      </p:sp>
      <p:sp>
        <p:nvSpPr>
          <p:cNvPr id="1548290" name="Rectangle 2"/>
          <p:cNvSpPr>
            <a:spLocks noGrp="1" noChangeArrowheads="1"/>
          </p:cNvSpPr>
          <p:nvPr>
            <p:ph type="title"/>
          </p:nvPr>
        </p:nvSpPr>
        <p:spPr/>
        <p:txBody>
          <a:bodyPr/>
          <a:lstStyle/>
          <a:p>
            <a:pPr>
              <a:defRPr/>
            </a:pPr>
            <a:r>
              <a:rPr lang="en-US" smtClean="0"/>
              <a:t>Cell Description</a:t>
            </a:r>
          </a:p>
        </p:txBody>
      </p:sp>
      <p:sp>
        <p:nvSpPr>
          <p:cNvPr id="54276" name="Rectangle 3"/>
          <p:cNvSpPr>
            <a:spLocks noGrp="1" noChangeArrowheads="1"/>
          </p:cNvSpPr>
          <p:nvPr>
            <p:ph type="body" idx="1"/>
          </p:nvPr>
        </p:nvSpPr>
        <p:spPr>
          <a:xfrm>
            <a:off x="254000" y="1117600"/>
            <a:ext cx="8890000" cy="5689600"/>
          </a:xfrm>
        </p:spPr>
        <p:txBody>
          <a:bodyPr/>
          <a:lstStyle/>
          <a:p>
            <a:pPr marL="609600" indent="-609600">
              <a:lnSpc>
                <a:spcPct val="90000"/>
              </a:lnSpc>
            </a:pPr>
            <a:r>
              <a:rPr lang="en-US" sz="2800" dirty="0" smtClean="0"/>
              <a:t>Cell cards contain:</a:t>
            </a:r>
          </a:p>
          <a:p>
            <a:pPr marL="990600" lvl="1" indent="-533400">
              <a:lnSpc>
                <a:spcPct val="90000"/>
              </a:lnSpc>
            </a:pPr>
            <a:r>
              <a:rPr lang="en-US" sz="2400" dirty="0" smtClean="0"/>
              <a:t>Material number and density:  (void uses ONE 0 entry)</a:t>
            </a:r>
          </a:p>
          <a:p>
            <a:pPr marL="1371600" lvl="2" indent="-457200">
              <a:lnSpc>
                <a:spcPct val="90000"/>
              </a:lnSpc>
            </a:pPr>
            <a:r>
              <a:rPr lang="en-US" sz="2000" dirty="0" smtClean="0"/>
              <a:t>Positive </a:t>
            </a:r>
            <a:r>
              <a:rPr lang="en-US" sz="2000" dirty="0" err="1" smtClean="0"/>
              <a:t>density</a:t>
            </a:r>
            <a:r>
              <a:rPr lang="en-US" sz="2000" dirty="0" err="1" smtClean="0">
                <a:sym typeface="Wingdings" pitchFamily="2" charset="2"/>
              </a:rPr>
              <a:t></a:t>
            </a:r>
            <a:r>
              <a:rPr lang="en-US" sz="2000" dirty="0" err="1" smtClean="0"/>
              <a:t>atoms</a:t>
            </a:r>
            <a:r>
              <a:rPr lang="en-US" sz="2000" dirty="0" smtClean="0"/>
              <a:t>/</a:t>
            </a:r>
            <a:r>
              <a:rPr lang="en-US" sz="2000" dirty="0" err="1" smtClean="0"/>
              <a:t>bn</a:t>
            </a:r>
            <a:r>
              <a:rPr lang="en-US" sz="2000" dirty="0" smtClean="0"/>
              <a:t>/cm</a:t>
            </a:r>
          </a:p>
          <a:p>
            <a:pPr marL="1371600" lvl="2" indent="-457200">
              <a:lnSpc>
                <a:spcPct val="90000"/>
              </a:lnSpc>
            </a:pPr>
            <a:r>
              <a:rPr lang="en-US" sz="2000" dirty="0" smtClean="0"/>
              <a:t>Negative </a:t>
            </a:r>
            <a:r>
              <a:rPr lang="en-US" sz="2000" dirty="0" err="1" smtClean="0"/>
              <a:t>density</a:t>
            </a:r>
            <a:r>
              <a:rPr lang="en-US" sz="2000" dirty="0" err="1" smtClean="0">
                <a:sym typeface="Wingdings" pitchFamily="2" charset="2"/>
              </a:rPr>
              <a:t>g</a:t>
            </a:r>
            <a:r>
              <a:rPr lang="en-US" sz="2000" dirty="0" smtClean="0">
                <a:sym typeface="Wingdings" pitchFamily="2" charset="2"/>
              </a:rPr>
              <a:t>/cc</a:t>
            </a:r>
            <a:endParaRPr lang="en-US" sz="2000" dirty="0" smtClean="0"/>
          </a:p>
          <a:p>
            <a:pPr marL="1009650" lvl="1" indent="-609600">
              <a:lnSpc>
                <a:spcPct val="90000"/>
              </a:lnSpc>
            </a:pPr>
            <a:r>
              <a:rPr lang="en-US" sz="2400" dirty="0" smtClean="0"/>
              <a:t>Boolean combinations of the surfaces</a:t>
            </a:r>
          </a:p>
          <a:p>
            <a:pPr marL="1390650" lvl="2" indent="-533400">
              <a:lnSpc>
                <a:spcPct val="90000"/>
              </a:lnSpc>
            </a:pPr>
            <a:r>
              <a:rPr lang="en-US" sz="2000" b="1" dirty="0" smtClean="0"/>
              <a:t>Blanks between surfaces=intersection (AND)</a:t>
            </a:r>
          </a:p>
          <a:p>
            <a:pPr marL="1828800" lvl="3" indent="-457200">
              <a:lnSpc>
                <a:spcPct val="90000"/>
              </a:lnSpc>
            </a:pPr>
            <a:r>
              <a:rPr lang="en-US" b="1" dirty="0" smtClean="0"/>
              <a:t>“1 -2” </a:t>
            </a:r>
            <a:r>
              <a:rPr lang="en-US" b="1" dirty="0" smtClean="0">
                <a:sym typeface="Wingdings" pitchFamily="2" charset="2"/>
              </a:rPr>
              <a:t> intersection of positive side of surface 1 and negative side of surface 2</a:t>
            </a:r>
            <a:endParaRPr lang="en-US" b="1" dirty="0" smtClean="0"/>
          </a:p>
          <a:p>
            <a:pPr marL="1390650" lvl="2" indent="-533400">
              <a:lnSpc>
                <a:spcPct val="90000"/>
              </a:lnSpc>
            </a:pPr>
            <a:r>
              <a:rPr lang="en-US" sz="2000" dirty="0" smtClean="0"/>
              <a:t>Colons=union (OR)</a:t>
            </a:r>
          </a:p>
          <a:p>
            <a:pPr marL="1828800" lvl="3" indent="-457200">
              <a:lnSpc>
                <a:spcPct val="90000"/>
              </a:lnSpc>
            </a:pPr>
            <a:r>
              <a:rPr lang="en-US" dirty="0" smtClean="0"/>
              <a:t>“1:-2”</a:t>
            </a:r>
            <a:r>
              <a:rPr lang="en-US" dirty="0" smtClean="0">
                <a:sym typeface="Wingdings" pitchFamily="2" charset="2"/>
              </a:rPr>
              <a:t>union of positive side of surface 1 and negative side of surface 2</a:t>
            </a:r>
            <a:endParaRPr lang="en-US" dirty="0" smtClean="0"/>
          </a:p>
          <a:p>
            <a:pPr marL="1390650" lvl="2" indent="-533400">
              <a:lnSpc>
                <a:spcPct val="90000"/>
              </a:lnSpc>
            </a:pPr>
            <a:r>
              <a:rPr lang="en-US" sz="2000" dirty="0" smtClean="0"/>
              <a:t>Parentheses creates priority groupings</a:t>
            </a:r>
          </a:p>
          <a:p>
            <a:pPr marL="1828800" lvl="3" indent="-457200">
              <a:lnSpc>
                <a:spcPct val="90000"/>
              </a:lnSpc>
            </a:pPr>
            <a:r>
              <a:rPr lang="en-US" dirty="0" smtClean="0"/>
              <a:t>“(1 -2):(3 -4)</a:t>
            </a:r>
            <a:r>
              <a:rPr lang="en-US" dirty="0" smtClean="0">
                <a:sym typeface="Wingdings" pitchFamily="2" charset="2"/>
              </a:rPr>
              <a:t>inside of parentheses evaluated before the union</a:t>
            </a:r>
            <a:endParaRPr lang="en-US" dirty="0" smtClean="0"/>
          </a:p>
          <a:p>
            <a:pPr marL="1390650" lvl="2" indent="-533400">
              <a:lnSpc>
                <a:spcPct val="90000"/>
              </a:lnSpc>
            </a:pPr>
            <a:r>
              <a:rPr lang="en-US" sz="2000" dirty="0" smtClean="0"/>
              <a:t>#=complement operator (NOT)</a:t>
            </a:r>
          </a:p>
          <a:p>
            <a:pPr marL="1828800" lvl="3" indent="-457200">
              <a:lnSpc>
                <a:spcPct val="90000"/>
              </a:lnSpc>
            </a:pPr>
            <a:r>
              <a:rPr lang="en-US" dirty="0" smtClean="0"/>
              <a:t>“#1”</a:t>
            </a:r>
            <a:r>
              <a:rPr lang="en-US" dirty="0" smtClean="0">
                <a:sym typeface="Wingdings" pitchFamily="2" charset="2"/>
              </a:rPr>
              <a:t> outside of CELL 1</a:t>
            </a:r>
          </a:p>
          <a:p>
            <a:pPr marL="1828800" lvl="3" indent="-457200">
              <a:lnSpc>
                <a:spcPct val="90000"/>
              </a:lnSpc>
            </a:pPr>
            <a:r>
              <a:rPr lang="en-US" dirty="0" smtClean="0"/>
              <a:t>“#(2 -3 )”</a:t>
            </a:r>
            <a:r>
              <a:rPr lang="en-US" dirty="0" smtClean="0">
                <a:sym typeface="Wingdings" pitchFamily="2" charset="2"/>
              </a:rPr>
              <a:t> complement of intersection of positive side of SURFACE 2 and negative side of SURFACE 3</a:t>
            </a:r>
            <a:endParaRPr lang="en-US" dirty="0" smtClean="0"/>
          </a:p>
          <a:p>
            <a:pPr marL="609600" indent="-609600">
              <a:lnSpc>
                <a:spcPct val="90000"/>
              </a:lnSpc>
              <a:buFontTx/>
              <a:buNone/>
            </a:pPr>
            <a:endParaRPr lang="en-US"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25</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200" b="1" i="1" dirty="0" smtClean="0">
                <a:latin typeface="Courier New" pitchFamily="49" charset="0"/>
                <a:cs typeface="Courier New" pitchFamily="49" charset="0"/>
              </a:rPr>
              <a:t>1  0 -1    imp:p=1</a:t>
            </a:r>
          </a:p>
          <a:p>
            <a:pPr>
              <a:buFontTx/>
              <a:buNone/>
              <a:defRPr/>
            </a:pPr>
            <a:r>
              <a:rPr lang="en-US" sz="1200" b="1" i="1" dirty="0" smtClean="0">
                <a:latin typeface="Courier New" pitchFamily="49" charset="0"/>
                <a:cs typeface="Courier New" pitchFamily="49" charset="0"/>
              </a:rPr>
              <a:t>999 0 1  </a:t>
            </a:r>
            <a:r>
              <a:rPr lang="en-US" sz="1200" b="1" i="1" dirty="0" err="1" smtClean="0">
                <a:latin typeface="Courier New" pitchFamily="49" charset="0"/>
                <a:cs typeface="Courier New" pitchFamily="49" charset="0"/>
              </a:rPr>
              <a:t>imp:p</a:t>
            </a:r>
            <a:r>
              <a:rPr lang="en-US" sz="1200" b="1" i="1"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449931" y="2670628"/>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Left Brace 5"/>
          <p:cNvSpPr/>
          <p:nvPr/>
        </p:nvSpPr>
        <p:spPr bwMode="auto">
          <a:xfrm>
            <a:off x="1001485" y="2554514"/>
            <a:ext cx="217716" cy="333829"/>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1008731" y="2982685"/>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6"/>
          <p:cNvSpPr>
            <a:spLocks noGrp="1"/>
          </p:cNvSpPr>
          <p:nvPr>
            <p:ph type="sldNum" sz="quarter" idx="10"/>
          </p:nvPr>
        </p:nvSpPr>
        <p:spPr>
          <a:noFill/>
        </p:spPr>
        <p:txBody>
          <a:bodyPr/>
          <a:lstStyle/>
          <a:p>
            <a:fld id="{5C260CD2-4846-4952-BABF-80D4FB4DA7B3}" type="slidenum">
              <a:rPr lang="en-US" smtClean="0"/>
              <a:pPr/>
              <a:t>26</a:t>
            </a:fld>
            <a:endParaRPr lang="en-US" smtClean="0"/>
          </a:p>
        </p:txBody>
      </p:sp>
      <p:sp>
        <p:nvSpPr>
          <p:cNvPr id="1558530" name="Rectangle 2"/>
          <p:cNvSpPr>
            <a:spLocks noGrp="1" noChangeArrowheads="1"/>
          </p:cNvSpPr>
          <p:nvPr>
            <p:ph type="title" sz="quarter"/>
          </p:nvPr>
        </p:nvSpPr>
        <p:spPr/>
        <p:txBody>
          <a:bodyPr/>
          <a:lstStyle/>
          <a:p>
            <a:pPr>
              <a:defRPr/>
            </a:pPr>
            <a:r>
              <a:rPr lang="en-US" smtClean="0"/>
              <a:t>Cell importances: IMP</a:t>
            </a:r>
          </a:p>
        </p:txBody>
      </p:sp>
      <p:sp>
        <p:nvSpPr>
          <p:cNvPr id="11269" name="Text Box 3"/>
          <p:cNvSpPr txBox="1">
            <a:spLocks noChangeArrowheads="1"/>
          </p:cNvSpPr>
          <p:nvPr/>
        </p:nvSpPr>
        <p:spPr bwMode="auto">
          <a:xfrm>
            <a:off x="492125" y="1365250"/>
            <a:ext cx="8215313" cy="4708981"/>
          </a:xfrm>
          <a:prstGeom prst="rect">
            <a:avLst/>
          </a:prstGeom>
          <a:noFill/>
          <a:ln w="12700">
            <a:noFill/>
            <a:miter lim="800000"/>
            <a:headEnd type="none" w="sm" len="sm"/>
            <a:tailEnd type="none" w="sm" len="sm"/>
          </a:ln>
        </p:spPr>
        <p:txBody>
          <a:bodyPr>
            <a:spAutoFit/>
          </a:bodyPr>
          <a:lstStyle/>
          <a:p>
            <a:pPr algn="l">
              <a:spcBef>
                <a:spcPct val="50000"/>
              </a:spcBef>
              <a:buFontTx/>
              <a:buChar char="•"/>
            </a:pPr>
            <a:r>
              <a:rPr lang="en-US" dirty="0"/>
              <a:t>Syntax:</a:t>
            </a:r>
          </a:p>
          <a:p>
            <a:pPr algn="l">
              <a:spcBef>
                <a:spcPct val="50000"/>
              </a:spcBef>
              <a:buFontTx/>
              <a:buChar char="•"/>
            </a:pPr>
            <a:r>
              <a:rPr lang="en-US" dirty="0"/>
              <a:t>Description: Sets cell importance=Expected relative contribution of a particle of type n introduced into a cell</a:t>
            </a:r>
          </a:p>
          <a:p>
            <a:pPr algn="l">
              <a:spcBef>
                <a:spcPct val="50000"/>
              </a:spcBef>
            </a:pPr>
            <a:endParaRPr lang="en-US" dirty="0" smtClean="0">
              <a:latin typeface="+mn-lt"/>
            </a:endParaRPr>
          </a:p>
          <a:p>
            <a:pPr algn="l">
              <a:spcBef>
                <a:spcPct val="50000"/>
              </a:spcBef>
            </a:pPr>
            <a:r>
              <a:rPr lang="en-US" dirty="0" smtClean="0">
                <a:latin typeface="+mn-lt"/>
              </a:rPr>
              <a:t>This can either be a separate entry in the DATA section</a:t>
            </a:r>
          </a:p>
          <a:p>
            <a:pPr algn="ctr">
              <a:spcBef>
                <a:spcPct val="50000"/>
              </a:spcBef>
            </a:pPr>
            <a:r>
              <a:rPr lang="en-US" dirty="0" smtClean="0">
                <a:latin typeface="+mn-lt"/>
              </a:rPr>
              <a:t>OR</a:t>
            </a:r>
          </a:p>
          <a:p>
            <a:pPr algn="l">
              <a:spcBef>
                <a:spcPct val="50000"/>
              </a:spcBef>
            </a:pPr>
            <a:r>
              <a:rPr lang="en-US" dirty="0" smtClean="0">
                <a:latin typeface="+mn-lt"/>
              </a:rPr>
              <a:t> can be entered as part of each individual CELL card.</a:t>
            </a:r>
            <a:endParaRPr lang="en-US" dirty="0">
              <a:latin typeface="+mn-lt"/>
            </a:endParaRPr>
          </a:p>
          <a:p>
            <a:pPr algn="l">
              <a:spcBef>
                <a:spcPct val="50000"/>
              </a:spcBef>
            </a:pPr>
            <a:endParaRPr lang="en-US" dirty="0"/>
          </a:p>
          <a:p>
            <a:pPr algn="l">
              <a:spcBef>
                <a:spcPct val="50000"/>
              </a:spcBef>
            </a:pPr>
            <a:endParaRPr lang="en-US" dirty="0"/>
          </a:p>
        </p:txBody>
      </p:sp>
      <p:graphicFrame>
        <p:nvGraphicFramePr>
          <p:cNvPr id="11266" name="Object 4"/>
          <p:cNvGraphicFramePr>
            <a:graphicFrameLocks noGrp="1" noChangeAspect="1"/>
          </p:cNvGraphicFramePr>
          <p:nvPr>
            <p:ph sz="quarter" idx="4"/>
          </p:nvPr>
        </p:nvGraphicFramePr>
        <p:xfrm>
          <a:off x="1785938" y="1385888"/>
          <a:ext cx="4051300" cy="466725"/>
        </p:xfrm>
        <a:graphic>
          <a:graphicData uri="http://schemas.openxmlformats.org/presentationml/2006/ole">
            <mc:AlternateContent xmlns:mc="http://schemas.openxmlformats.org/markup-compatibility/2006">
              <mc:Choice xmlns:v="urn:schemas-microsoft-com:vml" Requires="v">
                <p:oleObj spid="_x0000_s29707" name="Equation" r:id="rId4" imgW="1828800" imgH="228600" progId="Equation.DSMT4">
                  <p:embed/>
                </p:oleObj>
              </mc:Choice>
              <mc:Fallback>
                <p:oleObj name="Equation" r:id="rId4" imgW="18288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5938" y="1385888"/>
                        <a:ext cx="4051300"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27</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a:t>
            </a:r>
            <a:r>
              <a:rPr lang="pt-BR" sz="1200" b="1" i="1" dirty="0" smtClean="0">
                <a:latin typeface="Courier New" pitchFamily="49" charset="0"/>
                <a:cs typeface="Courier New" pitchFamily="49" charset="0"/>
              </a:rPr>
              <a:t>imp:p=1</a:t>
            </a:r>
          </a:p>
          <a:p>
            <a:pPr>
              <a:buFontTx/>
              <a:buNone/>
              <a:defRPr/>
            </a:pPr>
            <a:r>
              <a:rPr lang="en-US" sz="1100" dirty="0" smtClean="0">
                <a:latin typeface="Courier New" pitchFamily="49" charset="0"/>
                <a:cs typeface="Courier New" pitchFamily="49" charset="0"/>
              </a:rPr>
              <a:t>999 0 1  </a:t>
            </a:r>
            <a:r>
              <a:rPr lang="en-US" sz="1200" b="1" i="1" dirty="0" err="1" smtClean="0">
                <a:latin typeface="Courier New" pitchFamily="49" charset="0"/>
                <a:cs typeface="Courier New" pitchFamily="49" charset="0"/>
              </a:rPr>
              <a:t>imp:p</a:t>
            </a:r>
            <a:r>
              <a:rPr lang="en-US" sz="1200" b="1" i="1"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449931" y="2670628"/>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Left Brace 5"/>
          <p:cNvSpPr/>
          <p:nvPr/>
        </p:nvSpPr>
        <p:spPr bwMode="auto">
          <a:xfrm>
            <a:off x="1001485" y="2554514"/>
            <a:ext cx="217716" cy="333829"/>
          </a:xfrm>
          <a:prstGeom prst="lef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7" name="Right Arrow 6"/>
          <p:cNvSpPr/>
          <p:nvPr/>
        </p:nvSpPr>
        <p:spPr bwMode="auto">
          <a:xfrm>
            <a:off x="1008731" y="2982685"/>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28</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a:t>
            </a:r>
          </a:p>
          <a:p>
            <a:pPr>
              <a:buFontTx/>
              <a:buNone/>
              <a:defRPr/>
            </a:pPr>
            <a:r>
              <a:rPr lang="en-US" sz="1100" dirty="0" smtClean="0">
                <a:latin typeface="Courier New" pitchFamily="49" charset="0"/>
                <a:cs typeface="Courier New" pitchFamily="49" charset="0"/>
              </a:rPr>
              <a:t>999 0 1  </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a:buFontTx/>
              <a:buNone/>
              <a:defRPr/>
            </a:pPr>
            <a:r>
              <a:rPr lang="en-US" sz="1200" b="1" i="1" dirty="0" err="1" smtClean="0">
                <a:latin typeface="Courier New" pitchFamily="49" charset="0"/>
                <a:cs typeface="Courier New" pitchFamily="49" charset="0"/>
              </a:rPr>
              <a:t>imp:p</a:t>
            </a:r>
            <a:r>
              <a:rPr lang="en-US" sz="1200" b="1" i="1" dirty="0" smtClean="0">
                <a:latin typeface="Courier New" pitchFamily="49" charset="0"/>
                <a:cs typeface="Courier New" pitchFamily="49" charset="0"/>
              </a:rPr>
              <a:t> 1 0</a:t>
            </a:r>
          </a:p>
          <a:p>
            <a:pPr marL="609600" indent="-609600">
              <a:lnSpc>
                <a:spcPct val="80000"/>
              </a:lnSpc>
              <a:buFontTx/>
              <a:buNone/>
              <a:defRPr/>
            </a:pPr>
            <a:endParaRPr lang="en-US" sz="1000" i="1" dirty="0" smtClean="0">
              <a:latin typeface="Courier New" pitchFamily="49" charset="0"/>
            </a:endParaRPr>
          </a:p>
        </p:txBody>
      </p:sp>
      <p:sp>
        <p:nvSpPr>
          <p:cNvPr id="9" name="Right Arrow 8"/>
          <p:cNvSpPr/>
          <p:nvPr/>
        </p:nvSpPr>
        <p:spPr bwMode="auto">
          <a:xfrm>
            <a:off x="972445" y="6183085"/>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6"/>
          <p:cNvSpPr>
            <a:spLocks noGrp="1"/>
          </p:cNvSpPr>
          <p:nvPr>
            <p:ph type="sldNum" sz="quarter" idx="10"/>
          </p:nvPr>
        </p:nvSpPr>
        <p:spPr>
          <a:noFill/>
        </p:spPr>
        <p:txBody>
          <a:bodyPr/>
          <a:lstStyle/>
          <a:p>
            <a:fld id="{0F08A3FE-2C05-455A-9E6A-4E1214FF80D7}" type="slidenum">
              <a:rPr lang="en-US" smtClean="0"/>
              <a:pPr/>
              <a:t>29</a:t>
            </a:fld>
            <a:endParaRPr lang="en-US" smtClean="0"/>
          </a:p>
        </p:txBody>
      </p:sp>
      <p:sp>
        <p:nvSpPr>
          <p:cNvPr id="1562626" name="Rectangle 2"/>
          <p:cNvSpPr>
            <a:spLocks noGrp="1" noChangeArrowheads="1"/>
          </p:cNvSpPr>
          <p:nvPr>
            <p:ph type="title" sz="quarter"/>
          </p:nvPr>
        </p:nvSpPr>
        <p:spPr/>
        <p:txBody>
          <a:bodyPr/>
          <a:lstStyle/>
          <a:p>
            <a:pPr>
              <a:defRPr/>
            </a:pPr>
            <a:r>
              <a:rPr lang="en-US" smtClean="0"/>
              <a:t>Particles to follow: MODE</a:t>
            </a:r>
          </a:p>
        </p:txBody>
      </p:sp>
      <p:sp>
        <p:nvSpPr>
          <p:cNvPr id="60420" name="Text Box 3"/>
          <p:cNvSpPr txBox="1">
            <a:spLocks noChangeArrowheads="1"/>
          </p:cNvSpPr>
          <p:nvPr/>
        </p:nvSpPr>
        <p:spPr bwMode="auto">
          <a:xfrm>
            <a:off x="485775" y="1371600"/>
            <a:ext cx="8185150" cy="4228850"/>
          </a:xfrm>
          <a:prstGeom prst="rect">
            <a:avLst/>
          </a:prstGeom>
          <a:noFill/>
          <a:ln w="12700">
            <a:noFill/>
            <a:miter lim="800000"/>
            <a:headEnd type="none" w="sm" len="sm"/>
            <a:tailEnd type="none" w="sm" len="sm"/>
          </a:ln>
        </p:spPr>
        <p:txBody>
          <a:bodyPr>
            <a:spAutoFit/>
          </a:bodyPr>
          <a:lstStyle/>
          <a:p>
            <a:pPr algn="l">
              <a:spcBef>
                <a:spcPct val="50000"/>
              </a:spcBef>
            </a:pPr>
            <a:r>
              <a:rPr lang="en-US" dirty="0"/>
              <a:t>Syntax: </a:t>
            </a:r>
            <a:r>
              <a:rPr lang="en-US" b="1" dirty="0"/>
              <a:t>MODE n/p/e</a:t>
            </a:r>
          </a:p>
          <a:p>
            <a:pPr algn="l"/>
            <a:r>
              <a:rPr lang="en-US" dirty="0"/>
              <a:t>Description:  Picks the particle types to be tracked</a:t>
            </a:r>
          </a:p>
          <a:p>
            <a:pPr algn="l"/>
            <a:r>
              <a:rPr lang="en-US" dirty="0"/>
              <a:t>	n = neutrons</a:t>
            </a:r>
          </a:p>
          <a:p>
            <a:pPr algn="l"/>
            <a:r>
              <a:rPr lang="en-US" dirty="0"/>
              <a:t>	p = photons</a:t>
            </a:r>
          </a:p>
          <a:p>
            <a:pPr algn="l"/>
            <a:r>
              <a:rPr lang="en-US" dirty="0"/>
              <a:t>	e = </a:t>
            </a:r>
            <a:r>
              <a:rPr lang="en-US" dirty="0" smtClean="0"/>
              <a:t>electrons</a:t>
            </a:r>
          </a:p>
          <a:p>
            <a:pPr algn="l"/>
            <a:r>
              <a:rPr lang="en-US" dirty="0" smtClean="0"/>
              <a:t>           h = protons</a:t>
            </a:r>
          </a:p>
          <a:p>
            <a:pPr algn="l"/>
            <a:r>
              <a:rPr lang="en-US" dirty="0" smtClean="0"/>
              <a:t>            etc.</a:t>
            </a:r>
            <a:endParaRPr lang="en-US" dirty="0"/>
          </a:p>
          <a:p>
            <a:pPr algn="l">
              <a:spcBef>
                <a:spcPct val="20000"/>
              </a:spcBef>
              <a:buClr>
                <a:schemeClr val="hlink"/>
              </a:buClr>
              <a:buSzPct val="75000"/>
            </a:pPr>
            <a:endParaRPr lang="en-US" dirty="0"/>
          </a:p>
          <a:p>
            <a:pPr algn="l">
              <a:spcBef>
                <a:spcPct val="50000"/>
              </a:spcBef>
            </a:pPr>
            <a:endParaRPr lang="en-US" dirty="0"/>
          </a:p>
          <a:p>
            <a:pPr algn="l">
              <a:spcBef>
                <a:spcPct val="50000"/>
              </a:spcBef>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666750" y="1543050"/>
            <a:ext cx="7772400" cy="4486275"/>
          </a:xfrm>
        </p:spPr>
        <p:txBody>
          <a:bodyPr anchor="ctr"/>
          <a:lstStyle/>
          <a:p>
            <a:pPr algn="ctr">
              <a:buFont typeface="Wingdings" pitchFamily="2" charset="2"/>
              <a:buNone/>
            </a:pPr>
            <a:r>
              <a:rPr lang="en-US" sz="4400" dirty="0" smtClean="0"/>
              <a:t>Course overview</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30</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200" b="1" i="1"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7" name="Right Arrow 6"/>
          <p:cNvSpPr/>
          <p:nvPr/>
        </p:nvSpPr>
        <p:spPr bwMode="auto">
          <a:xfrm>
            <a:off x="1008731" y="5595256"/>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4294967295"/>
          </p:nvPr>
        </p:nvSpPr>
        <p:spPr>
          <a:xfrm>
            <a:off x="7239000" y="0"/>
            <a:ext cx="1905000" cy="457200"/>
          </a:xfrm>
          <a:prstGeom prst="rect">
            <a:avLst/>
          </a:prstGeom>
          <a:noFill/>
        </p:spPr>
        <p:txBody>
          <a:bodyPr/>
          <a:lstStyle/>
          <a:p>
            <a:fld id="{3B4B3AFE-0DD3-4FC6-B01A-B260F844F10B}" type="slidenum">
              <a:rPr lang="en-US" smtClean="0"/>
              <a:pPr/>
              <a:t>31</a:t>
            </a:fld>
            <a:endParaRPr lang="en-US" smtClean="0"/>
          </a:p>
        </p:txBody>
      </p:sp>
      <p:sp>
        <p:nvSpPr>
          <p:cNvPr id="1552386" name="Rectangle 2"/>
          <p:cNvSpPr>
            <a:spLocks noGrp="1" noChangeArrowheads="1"/>
          </p:cNvSpPr>
          <p:nvPr>
            <p:ph type="title"/>
          </p:nvPr>
        </p:nvSpPr>
        <p:spPr/>
        <p:txBody>
          <a:bodyPr/>
          <a:lstStyle/>
          <a:p>
            <a:pPr>
              <a:defRPr/>
            </a:pPr>
            <a:r>
              <a:rPr lang="en-US" smtClean="0"/>
              <a:t>Source Definition: SDEF Card</a:t>
            </a:r>
          </a:p>
        </p:txBody>
      </p:sp>
      <p:sp>
        <p:nvSpPr>
          <p:cNvPr id="57348" name="Rectangle 3"/>
          <p:cNvSpPr>
            <a:spLocks noGrp="1" noChangeArrowheads="1"/>
          </p:cNvSpPr>
          <p:nvPr>
            <p:ph type="body" idx="1"/>
          </p:nvPr>
        </p:nvSpPr>
        <p:spPr>
          <a:xfrm>
            <a:off x="558800" y="1346200"/>
            <a:ext cx="7937500" cy="5689600"/>
          </a:xfrm>
        </p:spPr>
        <p:txBody>
          <a:bodyPr/>
          <a:lstStyle/>
          <a:p>
            <a:pPr marL="609600" indent="-609600"/>
            <a:r>
              <a:rPr lang="en-US" sz="3200" smtClean="0"/>
              <a:t>SDEF card</a:t>
            </a:r>
          </a:p>
          <a:p>
            <a:pPr marL="609600" indent="-609600"/>
            <a:r>
              <a:rPr lang="en-US" sz="3200" smtClean="0"/>
              <a:t>For a point source: </a:t>
            </a:r>
          </a:p>
          <a:p>
            <a:pPr marL="990600" lvl="1" indent="-533400"/>
            <a:r>
              <a:rPr lang="en-US" sz="2800" smtClean="0"/>
              <a:t>PAR=1/2/3  particle type (1/2/3=n/p/e)</a:t>
            </a:r>
          </a:p>
          <a:p>
            <a:pPr marL="990600" lvl="1" indent="-533400"/>
            <a:r>
              <a:rPr lang="en-US" sz="2800" smtClean="0"/>
              <a:t>ERG=xx  Energy of particle (MeV)</a:t>
            </a:r>
          </a:p>
          <a:p>
            <a:pPr marL="990600" lvl="1" indent="-533400"/>
            <a:r>
              <a:rPr lang="en-US" sz="2800" smtClean="0"/>
              <a:t>POS=x y z   Position indicator</a:t>
            </a:r>
          </a:p>
          <a:p>
            <a:pPr marL="609600" indent="-609600"/>
            <a:r>
              <a:rPr lang="en-US" sz="3200" smtClean="0"/>
              <a:t>Example: 9.5 MeV neutron source at point (1., 4., 5.)</a:t>
            </a:r>
          </a:p>
          <a:p>
            <a:pPr marL="609600" indent="-609600">
              <a:buFontTx/>
              <a:buNone/>
            </a:pPr>
            <a:r>
              <a:rPr lang="en-US" sz="3200" smtClean="0">
                <a:latin typeface="Courier New" pitchFamily="49" charset="0"/>
              </a:rPr>
              <a:t>     </a:t>
            </a:r>
            <a:r>
              <a:rPr lang="en-US" sz="2000" b="1" smtClean="0">
                <a:latin typeface="Courier New" pitchFamily="49" charset="0"/>
              </a:rPr>
              <a:t>SDEF PAR</a:t>
            </a:r>
            <a:r>
              <a:rPr lang="en-US" sz="2000" smtClean="0">
                <a:latin typeface="Courier New" pitchFamily="49" charset="0"/>
              </a:rPr>
              <a:t>=1 </a:t>
            </a:r>
            <a:r>
              <a:rPr lang="en-US" sz="2000" b="1" smtClean="0">
                <a:latin typeface="Courier New" pitchFamily="49" charset="0"/>
              </a:rPr>
              <a:t>ERG</a:t>
            </a:r>
            <a:r>
              <a:rPr lang="en-US" sz="2000" smtClean="0">
                <a:latin typeface="Courier New" pitchFamily="49" charset="0"/>
              </a:rPr>
              <a:t>=9.5 </a:t>
            </a:r>
            <a:r>
              <a:rPr lang="en-US" sz="2000" b="1" smtClean="0">
                <a:latin typeface="Courier New" pitchFamily="49" charset="0"/>
              </a:rPr>
              <a:t>POS</a:t>
            </a:r>
            <a:r>
              <a:rPr lang="en-US" sz="2000" smtClean="0">
                <a:latin typeface="Courier New" pitchFamily="49" charset="0"/>
              </a:rPr>
              <a:t>=1 4 5</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32</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200" b="1" i="1" dirty="0" err="1" smtClean="0">
                <a:latin typeface="Courier New" pitchFamily="49" charset="0"/>
                <a:cs typeface="Courier New" pitchFamily="49" charset="0"/>
              </a:rPr>
              <a:t>sdef</a:t>
            </a:r>
            <a:r>
              <a:rPr lang="en-US" sz="1200" b="1" i="1"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7" name="Right Arrow 6"/>
          <p:cNvSpPr/>
          <p:nvPr/>
        </p:nvSpPr>
        <p:spPr bwMode="auto">
          <a:xfrm>
            <a:off x="1008731" y="5769424"/>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3"/>
          <p:cNvSpPr>
            <a:spLocks noGrp="1"/>
          </p:cNvSpPr>
          <p:nvPr>
            <p:ph type="sldNum" sz="quarter" idx="4294967295"/>
          </p:nvPr>
        </p:nvSpPr>
        <p:spPr>
          <a:xfrm>
            <a:off x="7239000" y="0"/>
            <a:ext cx="1905000" cy="457200"/>
          </a:xfrm>
          <a:prstGeom prst="rect">
            <a:avLst/>
          </a:prstGeom>
          <a:noFill/>
        </p:spPr>
        <p:txBody>
          <a:bodyPr/>
          <a:lstStyle/>
          <a:p>
            <a:fld id="{EF3F8D0F-6A0B-439C-B4DE-33B6753D0601}" type="slidenum">
              <a:rPr lang="en-US" smtClean="0"/>
              <a:pPr/>
              <a:t>33</a:t>
            </a:fld>
            <a:endParaRPr lang="en-US" smtClean="0"/>
          </a:p>
        </p:txBody>
      </p:sp>
      <p:sp>
        <p:nvSpPr>
          <p:cNvPr id="1554434" name="Rectangle 2"/>
          <p:cNvSpPr>
            <a:spLocks noGrp="1" noChangeArrowheads="1"/>
          </p:cNvSpPr>
          <p:nvPr>
            <p:ph type="title"/>
          </p:nvPr>
        </p:nvSpPr>
        <p:spPr/>
        <p:txBody>
          <a:bodyPr/>
          <a:lstStyle/>
          <a:p>
            <a:pPr>
              <a:defRPr/>
            </a:pPr>
            <a:r>
              <a:rPr lang="en-US" smtClean="0"/>
              <a:t>Simple Tallies</a:t>
            </a:r>
          </a:p>
        </p:txBody>
      </p:sp>
      <p:sp>
        <p:nvSpPr>
          <p:cNvPr id="58372" name="Rectangle 3"/>
          <p:cNvSpPr>
            <a:spLocks noGrp="1" noChangeArrowheads="1"/>
          </p:cNvSpPr>
          <p:nvPr>
            <p:ph type="body" idx="1"/>
          </p:nvPr>
        </p:nvSpPr>
        <p:spPr>
          <a:xfrm>
            <a:off x="477838" y="1373188"/>
            <a:ext cx="8018462" cy="5300662"/>
          </a:xfrm>
        </p:spPr>
        <p:txBody>
          <a:bodyPr/>
          <a:lstStyle/>
          <a:p>
            <a:pPr marL="609600" indent="-609600"/>
            <a:r>
              <a:rPr lang="en-US" sz="3200" dirty="0" smtClean="0"/>
              <a:t>Tallies</a:t>
            </a:r>
          </a:p>
          <a:p>
            <a:pPr marL="990600" lvl="1" indent="-533400"/>
            <a:r>
              <a:rPr lang="en-US" sz="2800" dirty="0" smtClean="0"/>
              <a:t>Tally names begin with F followed by a integer</a:t>
            </a:r>
          </a:p>
          <a:p>
            <a:pPr marL="990600" lvl="1" indent="-533400"/>
            <a:r>
              <a:rPr lang="en-US" sz="2800" dirty="0" smtClean="0"/>
              <a:t>:n :p :e denotes particle to watch</a:t>
            </a:r>
          </a:p>
          <a:p>
            <a:pPr marL="990600" lvl="1" indent="-533400"/>
            <a:r>
              <a:rPr lang="en-US" sz="2800" dirty="0" smtClean="0"/>
              <a:t>Tally type is units </a:t>
            </a:r>
            <a:r>
              <a:rPr lang="en-US" sz="2800" dirty="0" err="1" smtClean="0"/>
              <a:t>units</a:t>
            </a:r>
            <a:r>
              <a:rPr lang="en-US" sz="2800" dirty="0" smtClean="0"/>
              <a:t> digit of integer</a:t>
            </a:r>
          </a:p>
          <a:p>
            <a:pPr marL="1371600" lvl="2" indent="-457200"/>
            <a:r>
              <a:rPr lang="en-US" sz="2400" dirty="0" smtClean="0"/>
              <a:t>F54</a:t>
            </a:r>
            <a:r>
              <a:rPr lang="en-US" sz="2400" u="sng" dirty="0" smtClean="0"/>
              <a:t>1:n</a:t>
            </a:r>
            <a:r>
              <a:rPr lang="en-US" sz="2400" dirty="0" smtClean="0"/>
              <a:t> is surface crossing of neutrons</a:t>
            </a:r>
          </a:p>
          <a:p>
            <a:pPr marL="1371600" lvl="2" indent="-457200"/>
            <a:r>
              <a:rPr lang="en-US" sz="2400" dirty="0" smtClean="0"/>
              <a:t>F1</a:t>
            </a:r>
            <a:r>
              <a:rPr lang="en-US" sz="2400" u="sng" dirty="0" smtClean="0"/>
              <a:t>2:p</a:t>
            </a:r>
            <a:r>
              <a:rPr lang="en-US" sz="2400" dirty="0" smtClean="0"/>
              <a:t> is surface flux of photons</a:t>
            </a:r>
          </a:p>
          <a:p>
            <a:pPr marL="1371600" lvl="2" indent="-457200"/>
            <a:r>
              <a:rPr lang="en-US" sz="2400" dirty="0" smtClean="0"/>
              <a:t>F34</a:t>
            </a:r>
            <a:r>
              <a:rPr lang="en-US" sz="2400" u="sng" dirty="0" smtClean="0"/>
              <a:t>4:e</a:t>
            </a:r>
            <a:r>
              <a:rPr lang="en-US" sz="2400" dirty="0" smtClean="0"/>
              <a:t> is cell flux of electrons</a:t>
            </a:r>
          </a:p>
          <a:p>
            <a:pPr marL="1371600" lvl="2" indent="-457200"/>
            <a:r>
              <a:rPr lang="en-US" dirty="0" smtClean="0"/>
              <a:t>F1</a:t>
            </a:r>
            <a:r>
              <a:rPr lang="en-US" u="sng" dirty="0" smtClean="0"/>
              <a:t>5:p</a:t>
            </a:r>
            <a:r>
              <a:rPr lang="en-US" dirty="0" smtClean="0"/>
              <a:t> is point flux of photons</a:t>
            </a:r>
            <a:endParaRPr lang="en-US" sz="2400" dirty="0" smtClean="0"/>
          </a:p>
          <a:p>
            <a:pPr marL="990600" lvl="1" indent="-533400"/>
            <a:r>
              <a:rPr lang="en-US" sz="2800" dirty="0" smtClean="0"/>
              <a:t>In input card cell and surface/cell/point values follow name (parentheses combine surfaces/cells into a single tally)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34</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200" b="1" i="1" dirty="0" smtClean="0">
                <a:latin typeface="Courier New" pitchFamily="49" charset="0"/>
                <a:cs typeface="Courier New" pitchFamily="49" charset="0"/>
              </a:rPr>
              <a:t>f1:p 1</a:t>
            </a:r>
          </a:p>
          <a:p>
            <a:pPr marL="609600" indent="-609600">
              <a:lnSpc>
                <a:spcPct val="80000"/>
              </a:lnSpc>
              <a:buFontTx/>
              <a:buNone/>
              <a:defRPr/>
            </a:pPr>
            <a:endParaRPr lang="en-US" sz="1000" i="1" dirty="0" smtClean="0">
              <a:latin typeface="Courier New" pitchFamily="49" charset="0"/>
            </a:endParaRPr>
          </a:p>
        </p:txBody>
      </p:sp>
      <p:sp>
        <p:nvSpPr>
          <p:cNvPr id="7" name="Right Arrow 6"/>
          <p:cNvSpPr/>
          <p:nvPr/>
        </p:nvSpPr>
        <p:spPr bwMode="auto">
          <a:xfrm>
            <a:off x="1008731" y="5958106"/>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4294967295"/>
          </p:nvPr>
        </p:nvSpPr>
        <p:spPr>
          <a:xfrm>
            <a:off x="7239000" y="0"/>
            <a:ext cx="1905000" cy="457200"/>
          </a:xfrm>
          <a:prstGeom prst="rect">
            <a:avLst/>
          </a:prstGeom>
          <a:noFill/>
        </p:spPr>
        <p:txBody>
          <a:bodyPr/>
          <a:lstStyle/>
          <a:p>
            <a:fld id="{C3050184-CCCE-4087-98F5-43BE169AAC1F}" type="slidenum">
              <a:rPr lang="en-US" smtClean="0"/>
              <a:pPr/>
              <a:t>35</a:t>
            </a:fld>
            <a:endParaRPr lang="en-US" smtClean="0"/>
          </a:p>
        </p:txBody>
      </p:sp>
      <p:sp>
        <p:nvSpPr>
          <p:cNvPr id="1517570" name="Rectangle 2"/>
          <p:cNvSpPr>
            <a:spLocks noGrp="1" noChangeArrowheads="1"/>
          </p:cNvSpPr>
          <p:nvPr>
            <p:ph type="title"/>
          </p:nvPr>
        </p:nvSpPr>
        <p:spPr/>
        <p:txBody>
          <a:bodyPr/>
          <a:lstStyle/>
          <a:p>
            <a:pPr>
              <a:defRPr/>
            </a:pPr>
            <a:r>
              <a:rPr lang="en-US" smtClean="0"/>
              <a:t>Running MCNP</a:t>
            </a:r>
          </a:p>
        </p:txBody>
      </p:sp>
      <p:sp>
        <p:nvSpPr>
          <p:cNvPr id="51204" name="Rectangle 3"/>
          <p:cNvSpPr>
            <a:spLocks noGrp="1" noChangeArrowheads="1"/>
          </p:cNvSpPr>
          <p:nvPr>
            <p:ph type="body" idx="1"/>
          </p:nvPr>
        </p:nvSpPr>
        <p:spPr>
          <a:xfrm>
            <a:off x="457200" y="1219200"/>
            <a:ext cx="8408988" cy="5105400"/>
          </a:xfrm>
        </p:spPr>
        <p:txBody>
          <a:bodyPr/>
          <a:lstStyle/>
          <a:p>
            <a:pPr marL="533400" indent="-533400"/>
            <a:r>
              <a:rPr lang="en-US" sz="2400" dirty="0" smtClean="0"/>
              <a:t>Input is created in a text file with a particular required format</a:t>
            </a:r>
          </a:p>
          <a:p>
            <a:pPr marL="533400" indent="-533400"/>
            <a:r>
              <a:rPr lang="en-US" sz="2400" dirty="0" smtClean="0"/>
              <a:t>MCNP is executed from the command line prompt:</a:t>
            </a:r>
          </a:p>
          <a:p>
            <a:pPr marL="914400" lvl="1" indent="-457200">
              <a:buFontTx/>
              <a:buNone/>
            </a:pPr>
            <a:r>
              <a:rPr lang="en-US" sz="2000" b="1" dirty="0" smtClean="0">
                <a:latin typeface="Courier New" pitchFamily="49" charset="0"/>
              </a:rPr>
              <a:t>  C&gt;mcnp6 </a:t>
            </a:r>
            <a:r>
              <a:rPr lang="en-US" sz="2000" dirty="0" smtClean="0">
                <a:sym typeface="Wingdings" pitchFamily="2" charset="2"/>
              </a:rPr>
              <a:t> Input must be in </a:t>
            </a:r>
            <a:r>
              <a:rPr lang="en-US" sz="2000" b="1" dirty="0" err="1" smtClean="0">
                <a:sym typeface="Wingdings" pitchFamily="2" charset="2"/>
              </a:rPr>
              <a:t>inp</a:t>
            </a:r>
            <a:r>
              <a:rPr lang="en-US" sz="2000" dirty="0" smtClean="0">
                <a:sym typeface="Wingdings" pitchFamily="2" charset="2"/>
              </a:rPr>
              <a:t>; output will be in </a:t>
            </a:r>
            <a:r>
              <a:rPr lang="en-US" sz="2000" b="1" dirty="0" err="1" smtClean="0">
                <a:sym typeface="Wingdings" pitchFamily="2" charset="2"/>
              </a:rPr>
              <a:t>outp</a:t>
            </a:r>
            <a:endParaRPr lang="en-US" sz="2000" b="1" dirty="0" smtClean="0">
              <a:sym typeface="Wingdings" pitchFamily="2" charset="2"/>
            </a:endParaRPr>
          </a:p>
          <a:p>
            <a:pPr marL="914400" lvl="1" indent="-457200">
              <a:buFontTx/>
              <a:buNone/>
            </a:pPr>
            <a:r>
              <a:rPr lang="en-US" sz="2000" b="1" dirty="0" smtClean="0">
                <a:latin typeface="Courier New" pitchFamily="49" charset="0"/>
              </a:rPr>
              <a:t>  C&gt;mcnp6 </a:t>
            </a:r>
            <a:r>
              <a:rPr lang="en-US" sz="2000" b="1" dirty="0" err="1" smtClean="0">
                <a:latin typeface="Courier New" pitchFamily="49" charset="0"/>
              </a:rPr>
              <a:t>inp</a:t>
            </a:r>
            <a:r>
              <a:rPr lang="en-US" sz="2000" b="1" dirty="0" smtClean="0">
                <a:latin typeface="Courier New" pitchFamily="49" charset="0"/>
              </a:rPr>
              <a:t>=</a:t>
            </a:r>
            <a:r>
              <a:rPr lang="en-US" sz="2000" i="1" dirty="0" err="1" smtClean="0"/>
              <a:t>infile</a:t>
            </a:r>
            <a:r>
              <a:rPr lang="en-US" sz="2000" b="1" dirty="0" smtClean="0">
                <a:latin typeface="Courier New" pitchFamily="49" charset="0"/>
              </a:rPr>
              <a:t> </a:t>
            </a:r>
            <a:r>
              <a:rPr lang="en-US" sz="2000" b="1" dirty="0" err="1" smtClean="0">
                <a:latin typeface="Courier New" pitchFamily="49" charset="0"/>
              </a:rPr>
              <a:t>outp</a:t>
            </a:r>
            <a:r>
              <a:rPr lang="en-US" sz="2000" b="1" dirty="0" smtClean="0">
                <a:latin typeface="Courier New" pitchFamily="49" charset="0"/>
              </a:rPr>
              <a:t>=</a:t>
            </a:r>
            <a:r>
              <a:rPr lang="en-US" sz="2000" i="1" dirty="0" err="1" smtClean="0"/>
              <a:t>outfile</a:t>
            </a:r>
            <a:endParaRPr lang="en-US" sz="2000" i="1" dirty="0" smtClean="0">
              <a:sym typeface="Wingdings" pitchFamily="2" charset="2"/>
            </a:endParaRPr>
          </a:p>
          <a:p>
            <a:pPr marL="914400" lvl="1" indent="-457200">
              <a:buFontTx/>
              <a:buNone/>
            </a:pPr>
            <a:r>
              <a:rPr lang="en-US" sz="2000" b="1" dirty="0" smtClean="0">
                <a:latin typeface="Courier New" pitchFamily="49" charset="0"/>
              </a:rPr>
              <a:t>  C&gt;mcnp6 name</a:t>
            </a:r>
            <a:r>
              <a:rPr lang="en-US" sz="2000" dirty="0" smtClean="0">
                <a:latin typeface="Courier New" pitchFamily="49" charset="0"/>
              </a:rPr>
              <a:t>=</a:t>
            </a:r>
            <a:r>
              <a:rPr lang="en-US" sz="2000" i="1" dirty="0" smtClean="0"/>
              <a:t>filename    </a:t>
            </a:r>
            <a:r>
              <a:rPr lang="en-US" sz="2000" dirty="0" smtClean="0">
                <a:sym typeface="Wingdings" pitchFamily="2" charset="2"/>
              </a:rPr>
              <a:t> Output will be in </a:t>
            </a:r>
            <a:r>
              <a:rPr lang="en-US" sz="2000" i="1" dirty="0" err="1" smtClean="0">
                <a:sym typeface="Wingdings" pitchFamily="2" charset="2"/>
              </a:rPr>
              <a:t>filename</a:t>
            </a:r>
            <a:r>
              <a:rPr lang="en-US" sz="2000" dirty="0" err="1" smtClean="0">
                <a:sym typeface="Wingdings" pitchFamily="2" charset="2"/>
              </a:rPr>
              <a:t>o</a:t>
            </a:r>
            <a:endParaRPr lang="en-US" sz="2000" dirty="0" smtClean="0"/>
          </a:p>
          <a:p>
            <a:pPr marL="533400" indent="-533400"/>
            <a:r>
              <a:rPr lang="en-US" sz="2400" dirty="0" smtClean="0"/>
              <a:t>Special tricks to know:</a:t>
            </a:r>
          </a:p>
          <a:p>
            <a:pPr marL="914400" lvl="1" indent="-457200">
              <a:buFontTx/>
              <a:buAutoNum type="arabicPeriod"/>
            </a:pPr>
            <a:r>
              <a:rPr lang="en-US" b="1" dirty="0" smtClean="0"/>
              <a:t>mcnp6.exe</a:t>
            </a:r>
            <a:r>
              <a:rPr lang="en-US" dirty="0" smtClean="0"/>
              <a:t> must be in your PATH (This is automatic if you installed the RSICC DVD).</a:t>
            </a:r>
          </a:p>
          <a:p>
            <a:pPr marL="914400" lvl="1" indent="-457200">
              <a:buFontTx/>
              <a:buAutoNum type="arabicPeriod"/>
            </a:pPr>
            <a:r>
              <a:rPr lang="en-US" dirty="0" smtClean="0"/>
              <a:t>The MCNP_DATA must have been installed</a:t>
            </a:r>
          </a:p>
          <a:p>
            <a:pPr marL="914400" lvl="1" indent="-457200">
              <a:buFontTx/>
              <a:buAutoNum type="arabicPeriod"/>
            </a:pPr>
            <a:r>
              <a:rPr lang="en-US" dirty="0" smtClean="0"/>
              <a:t>MCNP will not overwrite a file that exists with the same name—it will just fail.</a:t>
            </a:r>
          </a:p>
          <a:p>
            <a:pPr marL="914400" lvl="1" indent="-457200">
              <a:buFontTx/>
              <a:buAutoNum type="arabicPeriod"/>
            </a:pPr>
            <a:r>
              <a:rPr lang="en-US" dirty="0" smtClean="0"/>
              <a:t>So, you have to eliminate previous output files (there are several of these)</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4294967295"/>
          </p:nvPr>
        </p:nvSpPr>
        <p:spPr>
          <a:xfrm>
            <a:off x="7239000" y="0"/>
            <a:ext cx="1905000" cy="457200"/>
          </a:xfrm>
          <a:prstGeom prst="rect">
            <a:avLst/>
          </a:prstGeom>
          <a:noFill/>
        </p:spPr>
        <p:txBody>
          <a:bodyPr/>
          <a:lstStyle/>
          <a:p>
            <a:fld id="{28B7A1C1-8817-41B4-8DC9-74A7FBBDDC8E}" type="slidenum">
              <a:rPr lang="en-US" smtClean="0"/>
              <a:pPr/>
              <a:t>36</a:t>
            </a:fld>
            <a:endParaRPr lang="en-US" smtClean="0"/>
          </a:p>
        </p:txBody>
      </p:sp>
      <p:sp>
        <p:nvSpPr>
          <p:cNvPr id="1556482" name="Rectangle 2"/>
          <p:cNvSpPr>
            <a:spLocks noGrp="1" noChangeArrowheads="1"/>
          </p:cNvSpPr>
          <p:nvPr>
            <p:ph type="title"/>
          </p:nvPr>
        </p:nvSpPr>
        <p:spPr/>
        <p:txBody>
          <a:bodyPr/>
          <a:lstStyle/>
          <a:p>
            <a:pPr>
              <a:defRPr/>
            </a:pPr>
            <a:r>
              <a:rPr lang="en-US" smtClean="0"/>
              <a:t>Stopping MCNP</a:t>
            </a:r>
          </a:p>
        </p:txBody>
      </p:sp>
      <p:sp>
        <p:nvSpPr>
          <p:cNvPr id="59396" name="Rectangle 3"/>
          <p:cNvSpPr>
            <a:spLocks noGrp="1" noChangeArrowheads="1"/>
          </p:cNvSpPr>
          <p:nvPr>
            <p:ph type="body" idx="1"/>
          </p:nvPr>
        </p:nvSpPr>
        <p:spPr>
          <a:xfrm>
            <a:off x="584200" y="1362075"/>
            <a:ext cx="8191500" cy="4692650"/>
          </a:xfrm>
        </p:spPr>
        <p:txBody>
          <a:bodyPr/>
          <a:lstStyle/>
          <a:p>
            <a:pPr marL="609600" indent="-609600"/>
            <a:r>
              <a:rPr lang="en-US" sz="3200" dirty="0" smtClean="0"/>
              <a:t>Three ways to stop an MCNP case</a:t>
            </a:r>
          </a:p>
          <a:p>
            <a:pPr marL="1009650" lvl="1" indent="-609600">
              <a:buFont typeface="+mj-lt"/>
              <a:buAutoNum type="arabicPeriod"/>
            </a:pPr>
            <a:r>
              <a:rPr lang="en-US" dirty="0" smtClean="0"/>
              <a:t>From input deck:</a:t>
            </a:r>
            <a:endParaRPr lang="en-US" sz="2800" dirty="0" smtClean="0"/>
          </a:p>
          <a:p>
            <a:pPr marL="1390650" lvl="2" indent="-533400"/>
            <a:r>
              <a:rPr lang="en-US" sz="2400" dirty="0" smtClean="0"/>
              <a:t>NPS xx   Number of histories to run</a:t>
            </a:r>
          </a:p>
          <a:p>
            <a:pPr marL="1390650" lvl="2" indent="-533400"/>
            <a:r>
              <a:rPr lang="en-US" sz="2400" dirty="0" smtClean="0"/>
              <a:t>CTME xx  Number of minutes to run</a:t>
            </a:r>
          </a:p>
          <a:p>
            <a:pPr marL="1390650" lvl="2" indent="-533400"/>
            <a:r>
              <a:rPr lang="en-US" sz="2400" dirty="0" err="1" smtClean="0">
                <a:sym typeface="Wingdings" pitchFamily="2" charset="2"/>
              </a:rPr>
              <a:t>BothIt</a:t>
            </a:r>
            <a:r>
              <a:rPr lang="en-US" sz="2400" dirty="0" smtClean="0">
                <a:sym typeface="Wingdings" pitchFamily="2" charset="2"/>
              </a:rPr>
              <a:t> will stop when the first of the two are satisfied</a:t>
            </a:r>
            <a:endParaRPr lang="en-US" sz="2400" dirty="0" smtClean="0"/>
          </a:p>
          <a:p>
            <a:pPr marL="990600" lvl="1" indent="-533400">
              <a:buFontTx/>
              <a:buAutoNum type="arabicPeriod"/>
            </a:pPr>
            <a:r>
              <a:rPr lang="en-US" sz="2800" dirty="0" smtClean="0"/>
              <a:t>From console:</a:t>
            </a:r>
          </a:p>
          <a:p>
            <a:pPr marL="1390650" lvl="2" indent="-533400"/>
            <a:r>
              <a:rPr lang="en-US" sz="2400" dirty="0" smtClean="0"/>
              <a:t>MCNP</a:t>
            </a:r>
            <a:r>
              <a:rPr lang="en-US" sz="2400" dirty="0" smtClean="0">
                <a:sym typeface="Wingdings" pitchFamily="2" charset="2"/>
              </a:rPr>
              <a:t> can be stopped from the console with “Control-C”, then “q” (gracefully)</a:t>
            </a:r>
          </a:p>
          <a:p>
            <a:pPr marL="990600" lvl="1" indent="-533400">
              <a:buFontTx/>
              <a:buAutoNum type="arabicPeriod"/>
            </a:pP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37</a:t>
            </a:fld>
            <a:endParaRPr lang="en-US" smtClean="0"/>
          </a:p>
        </p:txBody>
      </p:sp>
      <p:sp>
        <p:nvSpPr>
          <p:cNvPr id="1566722" name="Rectangle 2"/>
          <p:cNvSpPr>
            <a:spLocks noGrp="1" noChangeArrowheads="1"/>
          </p:cNvSpPr>
          <p:nvPr>
            <p:ph type="title"/>
          </p:nvPr>
        </p:nvSpPr>
        <p:spPr/>
        <p:txBody>
          <a:bodyPr/>
          <a:lstStyle/>
          <a:p>
            <a:pPr>
              <a:defRPr/>
            </a:pPr>
            <a:r>
              <a:rPr lang="en-US" dirty="0" smtClean="0"/>
              <a:t>Case 1: Empty sphere</a:t>
            </a:r>
          </a:p>
        </p:txBody>
      </p:sp>
      <p:sp>
        <p:nvSpPr>
          <p:cNvPr id="48132" name="Rectangle 3"/>
          <p:cNvSpPr>
            <a:spLocks noGrp="1" noChangeArrowheads="1"/>
          </p:cNvSpPr>
          <p:nvPr>
            <p:ph type="body" idx="1"/>
          </p:nvPr>
        </p:nvSpPr>
        <p:spPr>
          <a:xfrm>
            <a:off x="1190160" y="1295400"/>
            <a:ext cx="6477000" cy="7061200"/>
          </a:xfrm>
        </p:spPr>
        <p:txBody>
          <a:bodyPr/>
          <a:lstStyle/>
          <a:p>
            <a:pPr>
              <a:buFontTx/>
              <a:buNone/>
              <a:defRPr/>
            </a:pPr>
            <a:r>
              <a:rPr lang="en-US" sz="1100" dirty="0" smtClean="0">
                <a:latin typeface="Courier New" pitchFamily="49" charset="0"/>
                <a:cs typeface="Courier New" pitchFamily="49" charset="0"/>
              </a:rPr>
              <a:t>Simple point source in void; Tally = surface crossing</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Cells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pt-BR" sz="1100" dirty="0" smtClean="0">
                <a:latin typeface="Courier New" pitchFamily="49" charset="0"/>
                <a:cs typeface="Courier New" pitchFamily="49" charset="0"/>
              </a:rPr>
              <a:t>1  0 -1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Surfaces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fr-FR" sz="1100" dirty="0" smtClean="0">
                <a:latin typeface="Courier New" pitchFamily="49" charset="0"/>
                <a:cs typeface="Courier New" pitchFamily="49" charset="0"/>
              </a:rPr>
              <a:t>1 </a:t>
            </a:r>
            <a:r>
              <a:rPr lang="fr-FR" sz="1100" dirty="0" err="1" smtClean="0">
                <a:latin typeface="Courier New" pitchFamily="49" charset="0"/>
                <a:cs typeface="Courier New" pitchFamily="49" charset="0"/>
              </a:rPr>
              <a:t>sph</a:t>
            </a:r>
            <a:r>
              <a:rPr lang="fr-FR" sz="1100" dirty="0" smtClean="0">
                <a:latin typeface="Courier New" pitchFamily="49" charset="0"/>
                <a:cs typeface="Courier New" pitchFamily="49" charset="0"/>
              </a:rPr>
              <a:t> 0 0 0 7</a:t>
            </a:r>
          </a:p>
          <a:p>
            <a:pPr>
              <a:buFontTx/>
              <a:buNone/>
              <a:defRPr/>
            </a:pPr>
            <a:endParaRPr lang="en-US" sz="1100" dirty="0" smtClean="0">
              <a:latin typeface="Courier New" pitchFamily="49" charset="0"/>
              <a:cs typeface="Courier New" pitchFamily="49" charset="0"/>
            </a:endParaRP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Data cards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c *********************************************************************</a:t>
            </a:r>
          </a:p>
          <a:p>
            <a:pPr>
              <a:buFontTx/>
              <a:buNone/>
              <a:defRPr/>
            </a:pPr>
            <a:r>
              <a:rPr lang="en-US" sz="1100" dirty="0" smtClean="0">
                <a:latin typeface="Courier New" pitchFamily="49" charset="0"/>
                <a:cs typeface="Courier New" pitchFamily="49" charset="0"/>
              </a:rPr>
              <a:t>mode p</a:t>
            </a:r>
          </a:p>
          <a:p>
            <a:pPr>
              <a:buFontTx/>
              <a:buNone/>
              <a:defRPr/>
            </a:pPr>
            <a:r>
              <a:rPr lang="en-US" sz="1100" dirty="0" err="1" smtClean="0">
                <a:latin typeface="Courier New" pitchFamily="49" charset="0"/>
                <a:cs typeface="Courier New" pitchFamily="49" charset="0"/>
              </a:rPr>
              <a:t>sdef</a:t>
            </a:r>
            <a:r>
              <a:rPr lang="en-US" sz="1100" dirty="0" smtClean="0">
                <a:latin typeface="Courier New" pitchFamily="49" charset="0"/>
                <a:cs typeface="Courier New" pitchFamily="49" charset="0"/>
              </a:rPr>
              <a:t> par 2 pos 0 0 0  erg 2</a:t>
            </a:r>
          </a:p>
          <a:p>
            <a:pPr>
              <a:buFontTx/>
              <a:buNone/>
              <a:defRPr/>
            </a:pPr>
            <a:r>
              <a:rPr lang="en-US" sz="1100" dirty="0" smtClean="0">
                <a:latin typeface="Courier New" pitchFamily="49" charset="0"/>
                <a:cs typeface="Courier New" pitchFamily="49" charset="0"/>
              </a:rPr>
              <a:t>f1:p 1</a:t>
            </a:r>
          </a:p>
          <a:p>
            <a:pPr>
              <a:buFontTx/>
              <a:buNone/>
              <a:defRPr/>
            </a:pPr>
            <a:r>
              <a:rPr lang="en-US" sz="1200" b="1" i="1" dirty="0" err="1" smtClean="0">
                <a:latin typeface="Courier New" pitchFamily="49" charset="0"/>
                <a:cs typeface="Courier New" pitchFamily="49" charset="0"/>
              </a:rPr>
              <a:t>nps</a:t>
            </a:r>
            <a:r>
              <a:rPr lang="en-US" sz="1200" b="1" i="1" dirty="0" smtClean="0">
                <a:latin typeface="Courier New" pitchFamily="49" charset="0"/>
                <a:cs typeface="Courier New" pitchFamily="49" charset="0"/>
              </a:rPr>
              <a:t> 10000</a:t>
            </a:r>
          </a:p>
          <a:p>
            <a:pPr marL="609600" indent="-609600">
              <a:lnSpc>
                <a:spcPct val="80000"/>
              </a:lnSpc>
              <a:buFontTx/>
              <a:buNone/>
              <a:defRPr/>
            </a:pPr>
            <a:endParaRPr lang="en-US" sz="1000" i="1" dirty="0" smtClean="0">
              <a:latin typeface="Courier New" pitchFamily="49" charset="0"/>
            </a:endParaRPr>
          </a:p>
        </p:txBody>
      </p:sp>
      <p:sp>
        <p:nvSpPr>
          <p:cNvPr id="7" name="Right Arrow 6"/>
          <p:cNvSpPr/>
          <p:nvPr/>
        </p:nvSpPr>
        <p:spPr bwMode="auto">
          <a:xfrm>
            <a:off x="1008731" y="6175816"/>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4294967295"/>
          </p:nvPr>
        </p:nvSpPr>
        <p:spPr>
          <a:xfrm>
            <a:off x="7239000" y="0"/>
            <a:ext cx="1905000" cy="457200"/>
          </a:xfrm>
          <a:prstGeom prst="rect">
            <a:avLst/>
          </a:prstGeom>
          <a:noFill/>
        </p:spPr>
        <p:txBody>
          <a:bodyPr/>
          <a:lstStyle/>
          <a:p>
            <a:fld id="{28B7A1C1-8817-41B4-8DC9-74A7FBBDDC8E}" type="slidenum">
              <a:rPr lang="en-US" smtClean="0"/>
              <a:pPr/>
              <a:t>38</a:t>
            </a:fld>
            <a:endParaRPr lang="en-US" smtClean="0"/>
          </a:p>
        </p:txBody>
      </p:sp>
      <p:sp>
        <p:nvSpPr>
          <p:cNvPr id="1556482" name="Rectangle 2"/>
          <p:cNvSpPr>
            <a:spLocks noGrp="1" noChangeArrowheads="1"/>
          </p:cNvSpPr>
          <p:nvPr>
            <p:ph type="title"/>
          </p:nvPr>
        </p:nvSpPr>
        <p:spPr/>
        <p:txBody>
          <a:bodyPr/>
          <a:lstStyle/>
          <a:p>
            <a:pPr>
              <a:defRPr/>
            </a:pPr>
            <a:r>
              <a:rPr lang="en-US" dirty="0" smtClean="0"/>
              <a:t>Where is my answer?</a:t>
            </a:r>
          </a:p>
        </p:txBody>
      </p:sp>
      <p:sp>
        <p:nvSpPr>
          <p:cNvPr id="59396" name="Rectangle 3"/>
          <p:cNvSpPr>
            <a:spLocks noGrp="1" noChangeArrowheads="1"/>
          </p:cNvSpPr>
          <p:nvPr>
            <p:ph type="body" idx="1"/>
          </p:nvPr>
        </p:nvSpPr>
        <p:spPr>
          <a:xfrm>
            <a:off x="584200" y="1362075"/>
            <a:ext cx="8191500" cy="4692650"/>
          </a:xfrm>
        </p:spPr>
        <p:txBody>
          <a:bodyPr/>
          <a:lstStyle/>
          <a:p>
            <a:pPr marL="609600" indent="-609600"/>
            <a:r>
              <a:rPr lang="en-US" dirty="0" smtClean="0"/>
              <a:t>Throughout the course, we will be examining the extensive MCNP6 output</a:t>
            </a:r>
          </a:p>
          <a:p>
            <a:pPr marL="609600" indent="-609600"/>
            <a:r>
              <a:rPr lang="en-US" sz="3200" dirty="0" smtClean="0"/>
              <a:t>For now, though, let’s just </a:t>
            </a:r>
            <a:r>
              <a:rPr lang="en-US" dirty="0" smtClean="0"/>
              <a:t>find the answer by:</a:t>
            </a:r>
          </a:p>
          <a:p>
            <a:pPr marL="1009650" lvl="1" indent="-609600">
              <a:buFont typeface="+mj-lt"/>
              <a:buAutoNum type="arabicPeriod"/>
            </a:pPr>
            <a:r>
              <a:rPr lang="en-US" dirty="0" smtClean="0"/>
              <a:t>Opening the output deck.</a:t>
            </a:r>
          </a:p>
          <a:p>
            <a:pPr marL="1409700" lvl="2" indent="-609600"/>
            <a:r>
              <a:rPr lang="en-US" dirty="0" smtClean="0"/>
              <a:t>It will either be named what you TOLD it to name it OR MCNP will automatically add the letter “o” to the end of your input deck.</a:t>
            </a:r>
          </a:p>
          <a:p>
            <a:pPr marL="1009650" lvl="1" indent="-609600">
              <a:buFont typeface="+mj-lt"/>
              <a:buAutoNum type="arabicPeriod"/>
            </a:pPr>
            <a:r>
              <a:rPr lang="en-US" dirty="0" smtClean="0"/>
              <a:t>Search on “tally” in the deck</a:t>
            </a:r>
            <a:endParaRPr lang="en-US" sz="2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39</a:t>
            </a:fld>
            <a:endParaRPr lang="en-US" smtClean="0"/>
          </a:p>
        </p:txBody>
      </p:sp>
      <p:sp>
        <p:nvSpPr>
          <p:cNvPr id="1566722" name="Rectangle 2"/>
          <p:cNvSpPr>
            <a:spLocks noGrp="1" noChangeArrowheads="1"/>
          </p:cNvSpPr>
          <p:nvPr>
            <p:ph type="title"/>
          </p:nvPr>
        </p:nvSpPr>
        <p:spPr/>
        <p:txBody>
          <a:bodyPr/>
          <a:lstStyle/>
          <a:p>
            <a:pPr>
              <a:defRPr/>
            </a:pPr>
            <a:r>
              <a:rPr lang="en-US" dirty="0" smtClean="0"/>
              <a:t>Tally output</a:t>
            </a:r>
          </a:p>
        </p:txBody>
      </p:sp>
      <p:sp>
        <p:nvSpPr>
          <p:cNvPr id="48132" name="Rectangle 3"/>
          <p:cNvSpPr>
            <a:spLocks noGrp="1" noChangeArrowheads="1"/>
          </p:cNvSpPr>
          <p:nvPr>
            <p:ph type="body" idx="1"/>
          </p:nvPr>
        </p:nvSpPr>
        <p:spPr>
          <a:xfrm>
            <a:off x="609600" y="1295400"/>
            <a:ext cx="6477000" cy="7061200"/>
          </a:xfrm>
        </p:spPr>
        <p:txBody>
          <a:bodyPr/>
          <a:lstStyle/>
          <a:p>
            <a:pPr>
              <a:buFontTx/>
              <a:buNone/>
              <a:defRPr/>
            </a:pPr>
            <a:r>
              <a:rPr lang="en-US" sz="1000" i="1" dirty="0" smtClean="0">
                <a:latin typeface="Courier New" pitchFamily="49" charset="0"/>
                <a:cs typeface="Courier New" pitchFamily="49" charset="0"/>
              </a:rPr>
              <a:t>.</a:t>
            </a:r>
          </a:p>
          <a:p>
            <a:pPr>
              <a:buFontTx/>
              <a:buNone/>
              <a:defRPr/>
            </a:pPr>
            <a:r>
              <a:rPr lang="en-US" sz="1000" i="1" dirty="0" smtClean="0">
                <a:latin typeface="Courier New" pitchFamily="49" charset="0"/>
                <a:cs typeface="Courier New" pitchFamily="49" charset="0"/>
              </a:rPr>
              <a:t>.</a:t>
            </a:r>
          </a:p>
          <a:p>
            <a:pPr>
              <a:buFontTx/>
              <a:buNone/>
              <a:defRPr/>
            </a:pPr>
            <a:r>
              <a:rPr lang="en-US" sz="1000" i="1" dirty="0" smtClean="0">
                <a:latin typeface="Courier New" pitchFamily="49" charset="0"/>
                <a:cs typeface="Courier New" pitchFamily="49" charset="0"/>
              </a:rPr>
              <a:t>.</a:t>
            </a:r>
          </a:p>
          <a:p>
            <a:pPr>
              <a:buFontTx/>
              <a:buNone/>
              <a:defRPr/>
            </a:pPr>
            <a:endParaRPr lang="en-US" sz="1000" i="1" dirty="0" smtClean="0">
              <a:latin typeface="Courier New" pitchFamily="49" charset="0"/>
              <a:cs typeface="Courier New" pitchFamily="49" charset="0"/>
            </a:endParaRPr>
          </a:p>
          <a:p>
            <a:pPr>
              <a:buFontTx/>
              <a:buNone/>
              <a:defRPr/>
            </a:pPr>
            <a:r>
              <a:rPr lang="en-US" sz="1000" i="1" dirty="0" smtClean="0">
                <a:latin typeface="Courier New" pitchFamily="49" charset="0"/>
                <a:cs typeface="Courier New" pitchFamily="49" charset="0"/>
              </a:rPr>
              <a:t>tally   1        </a:t>
            </a:r>
            <a:r>
              <a:rPr lang="en-US" sz="1000" i="1" dirty="0" err="1" smtClean="0">
                <a:latin typeface="Courier New" pitchFamily="49" charset="0"/>
                <a:cs typeface="Courier New" pitchFamily="49" charset="0"/>
              </a:rPr>
              <a:t>nps</a:t>
            </a:r>
            <a:r>
              <a:rPr lang="en-US" sz="1000" i="1" dirty="0" smtClean="0">
                <a:latin typeface="Courier New" pitchFamily="49" charset="0"/>
                <a:cs typeface="Courier New" pitchFamily="49" charset="0"/>
              </a:rPr>
              <a:t> =       10000</a:t>
            </a:r>
          </a:p>
          <a:p>
            <a:pPr>
              <a:buFontTx/>
              <a:buNone/>
              <a:defRPr/>
            </a:pPr>
            <a:r>
              <a:rPr lang="en-US" sz="1000" i="1" dirty="0" smtClean="0">
                <a:latin typeface="Courier New" pitchFamily="49" charset="0"/>
                <a:cs typeface="Courier New" pitchFamily="49" charset="0"/>
              </a:rPr>
              <a:t>           tally type 1    number of particles crossing a surface.                        </a:t>
            </a:r>
          </a:p>
          <a:p>
            <a:pPr>
              <a:buFontTx/>
              <a:buNone/>
              <a:defRPr/>
            </a:pPr>
            <a:r>
              <a:rPr lang="en-US" sz="1000" i="1" dirty="0" smtClean="0">
                <a:latin typeface="Courier New" pitchFamily="49" charset="0"/>
                <a:cs typeface="Courier New" pitchFamily="49" charset="0"/>
              </a:rPr>
              <a:t>           tally for  photons  </a:t>
            </a:r>
          </a:p>
          <a:p>
            <a:pPr>
              <a:buFontTx/>
              <a:buNone/>
              <a:defRPr/>
            </a:pPr>
            <a:r>
              <a:rPr lang="en-US" sz="1000" i="1" dirty="0" smtClean="0">
                <a:latin typeface="Courier New" pitchFamily="49" charset="0"/>
                <a:cs typeface="Courier New" pitchFamily="49" charset="0"/>
              </a:rPr>
              <a:t> </a:t>
            </a:r>
          </a:p>
          <a:p>
            <a:pPr>
              <a:buFontTx/>
              <a:buNone/>
              <a:defRPr/>
            </a:pPr>
            <a:r>
              <a:rPr lang="en-US" sz="1000" i="1" dirty="0" smtClean="0">
                <a:latin typeface="Courier New" pitchFamily="49" charset="0"/>
                <a:cs typeface="Courier New" pitchFamily="49" charset="0"/>
              </a:rPr>
              <a:t> surface  1                                                                                                            </a:t>
            </a:r>
          </a:p>
          <a:p>
            <a:pPr>
              <a:buFontTx/>
              <a:buNone/>
              <a:defRPr/>
            </a:pPr>
            <a:r>
              <a:rPr lang="en-US" sz="1000" i="1" dirty="0" smtClean="0">
                <a:latin typeface="Courier New" pitchFamily="49" charset="0"/>
                <a:cs typeface="Courier New" pitchFamily="49" charset="0"/>
              </a:rPr>
              <a:t>                 </a:t>
            </a:r>
            <a:r>
              <a:rPr lang="en-US" sz="1000" b="1" i="1" dirty="0" smtClean="0">
                <a:latin typeface="Courier New" pitchFamily="49" charset="0"/>
                <a:cs typeface="Courier New" pitchFamily="49" charset="0"/>
              </a:rPr>
              <a:t>1.00000E+00 0.0000</a:t>
            </a:r>
          </a:p>
          <a:p>
            <a:pPr>
              <a:buFontTx/>
              <a:buNone/>
              <a:defRPr/>
            </a:pPr>
            <a:endParaRPr lang="en-US" sz="1000" i="1" dirty="0" smtClean="0">
              <a:latin typeface="Courier New" pitchFamily="49" charset="0"/>
              <a:cs typeface="Courier New" pitchFamily="49" charset="0"/>
            </a:endParaRPr>
          </a:p>
          <a:p>
            <a:pPr>
              <a:buFontTx/>
              <a:buNone/>
              <a:defRPr/>
            </a:pPr>
            <a:r>
              <a:rPr lang="en-US" sz="1000" i="1" dirty="0" smtClean="0">
                <a:latin typeface="Courier New" pitchFamily="49" charset="0"/>
                <a:cs typeface="Courier New" pitchFamily="49" charset="0"/>
              </a:rPr>
              <a:t>.</a:t>
            </a:r>
          </a:p>
          <a:p>
            <a:pPr>
              <a:buFontTx/>
              <a:buNone/>
              <a:defRPr/>
            </a:pPr>
            <a:r>
              <a:rPr lang="en-US" sz="1000" i="1" dirty="0" smtClean="0">
                <a:latin typeface="Courier New" pitchFamily="49" charset="0"/>
                <a:cs typeface="Courier New" pitchFamily="49" charset="0"/>
              </a:rPr>
              <a:t>.</a:t>
            </a:r>
          </a:p>
          <a:p>
            <a:pPr>
              <a:buFontTx/>
              <a:buNone/>
              <a:defRPr/>
            </a:pPr>
            <a:r>
              <a:rPr lang="en-US" sz="1000" i="1" dirty="0" smtClean="0">
                <a:latin typeface="Courier New" pitchFamily="49" charset="0"/>
                <a:cs typeface="Courier New" pitchFamily="49" charset="0"/>
              </a:rPr>
              <a:t>.</a:t>
            </a:r>
          </a:p>
          <a:p>
            <a:pPr marL="609600" indent="-609600">
              <a:lnSpc>
                <a:spcPct val="80000"/>
              </a:lnSpc>
              <a:buFontTx/>
              <a:buNone/>
              <a:defRPr/>
            </a:pPr>
            <a:endParaRPr lang="en-US" sz="1000" i="1" dirty="0" smtClean="0">
              <a:latin typeface="Courier New" pitchFamily="49" charset="0"/>
            </a:endParaRPr>
          </a:p>
          <a:p>
            <a:pPr marL="609600" indent="-609600">
              <a:lnSpc>
                <a:spcPct val="80000"/>
              </a:lnSpc>
              <a:buFontTx/>
              <a:buNone/>
              <a:defRPr/>
            </a:pPr>
            <a:r>
              <a:rPr lang="en-US" sz="2400" dirty="0" smtClean="0">
                <a:effectLst/>
              </a:rPr>
              <a:t>On the last line:</a:t>
            </a:r>
          </a:p>
          <a:p>
            <a:pPr marL="1009650" lvl="1" indent="-609600">
              <a:lnSpc>
                <a:spcPct val="80000"/>
              </a:lnSpc>
              <a:defRPr/>
            </a:pPr>
            <a:r>
              <a:rPr lang="en-US" sz="2000" dirty="0" smtClean="0">
                <a:effectLst/>
              </a:rPr>
              <a:t>The first number is the answer in units (for F1) of “surface crossings per source particle:</a:t>
            </a:r>
          </a:p>
          <a:p>
            <a:pPr marL="1409700" lvl="2" indent="-609600">
              <a:lnSpc>
                <a:spcPct val="80000"/>
              </a:lnSpc>
              <a:defRPr/>
            </a:pPr>
            <a:r>
              <a:rPr lang="en-US" sz="1600" dirty="0" smtClean="0">
                <a:effectLst/>
              </a:rPr>
              <a:t>The answer is 1.000 because all source particles reach cross the sphere surface on the way out (and never return)</a:t>
            </a:r>
          </a:p>
          <a:p>
            <a:pPr marL="1009650" lvl="1" indent="-609600">
              <a:lnSpc>
                <a:spcPct val="80000"/>
              </a:lnSpc>
              <a:defRPr/>
            </a:pPr>
            <a:r>
              <a:rPr lang="en-US" sz="2000" dirty="0" smtClean="0">
                <a:effectLst/>
              </a:rPr>
              <a:t>The second number is the </a:t>
            </a:r>
            <a:r>
              <a:rPr lang="en-US" sz="2000" u="sng" dirty="0" smtClean="0">
                <a:effectLst/>
              </a:rPr>
              <a:t>fractional </a:t>
            </a:r>
            <a:r>
              <a:rPr lang="en-US" sz="2000" dirty="0" smtClean="0">
                <a:effectLst/>
              </a:rPr>
              <a:t>standard deviation (actually statisticians call it the “fractional standard error” since it is an approximation).</a:t>
            </a:r>
          </a:p>
          <a:p>
            <a:pPr marL="1409700" lvl="2" indent="-609600">
              <a:lnSpc>
                <a:spcPct val="80000"/>
              </a:lnSpc>
              <a:defRPr/>
            </a:pPr>
            <a:r>
              <a:rPr lang="en-US" sz="1600" dirty="0" smtClean="0">
                <a:effectLst/>
              </a:rPr>
              <a:t>In our case it is 0.000 because all 10000 histories scored exactly the same answer</a:t>
            </a:r>
          </a:p>
          <a:p>
            <a:pPr marL="1009650" lvl="1" indent="-609600">
              <a:lnSpc>
                <a:spcPct val="80000"/>
              </a:lnSpc>
              <a:defRPr/>
            </a:pPr>
            <a:endParaRPr lang="en-US" sz="2000" dirty="0" smtClean="0">
              <a:effectLst/>
            </a:endParaRPr>
          </a:p>
        </p:txBody>
      </p:sp>
      <p:sp>
        <p:nvSpPr>
          <p:cNvPr id="5" name="Right Arrow 4"/>
          <p:cNvSpPr/>
          <p:nvPr/>
        </p:nvSpPr>
        <p:spPr bwMode="auto">
          <a:xfrm>
            <a:off x="399131" y="2982677"/>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Course content</a:t>
            </a:r>
            <a:endParaRPr lang="en-US" dirty="0"/>
          </a:p>
        </p:txBody>
      </p:sp>
      <p:sp>
        <p:nvSpPr>
          <p:cNvPr id="60419" name="Rectangle 3"/>
          <p:cNvSpPr>
            <a:spLocks noGrp="1" noChangeArrowheads="1"/>
          </p:cNvSpPr>
          <p:nvPr>
            <p:ph type="body" idx="1"/>
          </p:nvPr>
        </p:nvSpPr>
        <p:spPr>
          <a:xfrm>
            <a:off x="381000" y="1328737"/>
            <a:ext cx="8763000" cy="5364163"/>
          </a:xfrm>
        </p:spPr>
        <p:txBody>
          <a:bodyPr/>
          <a:lstStyle/>
          <a:p>
            <a:pPr>
              <a:defRPr/>
            </a:pPr>
            <a:r>
              <a:rPr lang="en-US" sz="2800" dirty="0" smtClean="0"/>
              <a:t>Radiation transport problems not covered by reactor analysis and criticality safety </a:t>
            </a:r>
          </a:p>
          <a:p>
            <a:pPr>
              <a:defRPr/>
            </a:pPr>
            <a:r>
              <a:rPr lang="en-US" sz="2800" dirty="0" smtClean="0"/>
              <a:t>I am a practical guy teaching a practical course:</a:t>
            </a:r>
          </a:p>
          <a:p>
            <a:pPr lvl="1">
              <a:defRPr/>
            </a:pPr>
            <a:r>
              <a:rPr lang="en-US" sz="2400" dirty="0" smtClean="0"/>
              <a:t>Just-in-time physics discussion before expanding your MCNP capabilities</a:t>
            </a:r>
          </a:p>
          <a:p>
            <a:pPr>
              <a:defRPr/>
            </a:pPr>
            <a:r>
              <a:rPr lang="en-US" sz="2800" dirty="0" smtClean="0"/>
              <a:t>From book: </a:t>
            </a:r>
          </a:p>
          <a:p>
            <a:pPr lvl="1">
              <a:defRPr/>
            </a:pPr>
            <a:r>
              <a:rPr lang="en-US" dirty="0" smtClean="0"/>
              <a:t>How radiation is created </a:t>
            </a:r>
          </a:p>
          <a:p>
            <a:pPr lvl="1">
              <a:defRPr/>
            </a:pPr>
            <a:r>
              <a:rPr lang="en-US" dirty="0" smtClean="0"/>
              <a:t>How it migrates from its source </a:t>
            </a:r>
          </a:p>
          <a:p>
            <a:pPr lvl="1">
              <a:defRPr/>
            </a:pPr>
            <a:r>
              <a:rPr lang="en-US" dirty="0" smtClean="0"/>
              <a:t>How it interacts with matter </a:t>
            </a:r>
          </a:p>
          <a:p>
            <a:pPr lvl="1">
              <a:defRPr/>
            </a:pPr>
            <a:r>
              <a:rPr lang="en-US" dirty="0" smtClean="0"/>
              <a:t>How to calculate the “effects of interest”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4294967295"/>
          </p:nvPr>
        </p:nvSpPr>
        <p:spPr>
          <a:xfrm>
            <a:off x="7239000" y="0"/>
            <a:ext cx="1905000" cy="457200"/>
          </a:xfrm>
          <a:prstGeom prst="rect">
            <a:avLst/>
          </a:prstGeom>
          <a:noFill/>
        </p:spPr>
        <p:txBody>
          <a:bodyPr/>
          <a:lstStyle/>
          <a:p>
            <a:fld id="{14C00B22-9FFD-4FBC-B4A7-AF732D6EB24B}" type="slidenum">
              <a:rPr lang="en-US" smtClean="0"/>
              <a:pPr/>
              <a:t>40</a:t>
            </a:fld>
            <a:endParaRPr lang="en-US" smtClean="0"/>
          </a:p>
        </p:txBody>
      </p:sp>
      <p:sp>
        <p:nvSpPr>
          <p:cNvPr id="1550338" name="Rectangle 2"/>
          <p:cNvSpPr>
            <a:spLocks noGrp="1" noChangeArrowheads="1"/>
          </p:cNvSpPr>
          <p:nvPr>
            <p:ph type="title"/>
          </p:nvPr>
        </p:nvSpPr>
        <p:spPr/>
        <p:txBody>
          <a:bodyPr/>
          <a:lstStyle/>
          <a:p>
            <a:pPr>
              <a:defRPr/>
            </a:pPr>
            <a:r>
              <a:rPr lang="en-US" smtClean="0"/>
              <a:t>Material Description: Mm Card</a:t>
            </a:r>
          </a:p>
        </p:txBody>
      </p:sp>
      <p:sp>
        <p:nvSpPr>
          <p:cNvPr id="55300" name="Rectangle 3"/>
          <p:cNvSpPr>
            <a:spLocks noGrp="1" noChangeArrowheads="1"/>
          </p:cNvSpPr>
          <p:nvPr>
            <p:ph type="body" idx="1"/>
          </p:nvPr>
        </p:nvSpPr>
        <p:spPr>
          <a:xfrm>
            <a:off x="558800" y="1621966"/>
            <a:ext cx="7937500" cy="5689600"/>
          </a:xfrm>
        </p:spPr>
        <p:txBody>
          <a:bodyPr/>
          <a:lstStyle/>
          <a:p>
            <a:pPr marL="609600" indent="-609600"/>
            <a:r>
              <a:rPr lang="en-US" sz="2400" dirty="0" smtClean="0"/>
              <a:t>Materials are described by (</a:t>
            </a:r>
            <a:r>
              <a:rPr lang="en-US" sz="2400" dirty="0" err="1" smtClean="0"/>
              <a:t>isotope,density</a:t>
            </a:r>
            <a:r>
              <a:rPr lang="en-US" sz="2400" dirty="0" smtClean="0"/>
              <a:t>) pairs</a:t>
            </a:r>
          </a:p>
          <a:p>
            <a:pPr marL="990600" lvl="1" indent="-533400"/>
            <a:r>
              <a:rPr lang="en-US" sz="2000" dirty="0" smtClean="0"/>
              <a:t>Isotope—specified by ZZAAA</a:t>
            </a:r>
            <a:endParaRPr lang="en-US" sz="2000" i="1" dirty="0" smtClean="0"/>
          </a:p>
          <a:p>
            <a:pPr marL="1371600" lvl="2" indent="-457200"/>
            <a:r>
              <a:rPr lang="en-US" sz="1800" dirty="0" smtClean="0"/>
              <a:t>1001</a:t>
            </a:r>
            <a:r>
              <a:rPr lang="en-US" sz="1800" dirty="0" smtClean="0">
                <a:sym typeface="Wingdings" pitchFamily="2" charset="2"/>
              </a:rPr>
              <a:t>H-1</a:t>
            </a:r>
            <a:endParaRPr lang="en-US" sz="1800" dirty="0" smtClean="0"/>
          </a:p>
          <a:p>
            <a:pPr marL="1371600" lvl="2" indent="-457200"/>
            <a:r>
              <a:rPr lang="en-US" sz="1800" dirty="0" smtClean="0"/>
              <a:t>8016</a:t>
            </a:r>
            <a:r>
              <a:rPr lang="en-US" sz="1800" dirty="0" smtClean="0">
                <a:sym typeface="Wingdings" pitchFamily="2" charset="2"/>
              </a:rPr>
              <a:t>O-16</a:t>
            </a:r>
            <a:endParaRPr lang="en-US" sz="1800" dirty="0" smtClean="0"/>
          </a:p>
          <a:p>
            <a:pPr marL="1371600" lvl="2" indent="-457200"/>
            <a:r>
              <a:rPr lang="en-US" sz="1800" dirty="0" smtClean="0"/>
              <a:t>92235 </a:t>
            </a:r>
            <a:r>
              <a:rPr lang="en-US" sz="1800" dirty="0" smtClean="0">
                <a:sym typeface="Wingdings" pitchFamily="2" charset="2"/>
              </a:rPr>
              <a:t>U-235</a:t>
            </a:r>
            <a:endParaRPr lang="en-US" sz="1800" dirty="0" smtClean="0"/>
          </a:p>
          <a:p>
            <a:pPr marL="990600" lvl="1" indent="-533400"/>
            <a:r>
              <a:rPr lang="en-US" sz="2000" dirty="0" smtClean="0"/>
              <a:t>If AAA is 000, specifies the natural isotopic mix for an element</a:t>
            </a:r>
          </a:p>
          <a:p>
            <a:pPr marL="1371600" lvl="2" indent="-457200"/>
            <a:r>
              <a:rPr lang="en-US" sz="1800" dirty="0" smtClean="0"/>
              <a:t>82000</a:t>
            </a:r>
            <a:r>
              <a:rPr lang="en-US" sz="1800" dirty="0" smtClean="0">
                <a:sym typeface="Wingdings" pitchFamily="2" charset="2"/>
              </a:rPr>
              <a:t>natural lead</a:t>
            </a:r>
          </a:p>
          <a:p>
            <a:pPr marL="1371600" lvl="2" indent="-457200"/>
            <a:r>
              <a:rPr lang="en-US" sz="1800" dirty="0" smtClean="0">
                <a:sym typeface="Wingdings" pitchFamily="2" charset="2"/>
              </a:rPr>
              <a:t>8000natural oxygen</a:t>
            </a:r>
            <a:endParaRPr lang="en-US" sz="1800" dirty="0" smtClean="0"/>
          </a:p>
          <a:p>
            <a:pPr marL="990600" lvl="1" indent="-533400"/>
            <a:r>
              <a:rPr lang="en-US" sz="2000" dirty="0" smtClean="0"/>
              <a:t>Density—Relative </a:t>
            </a:r>
            <a:r>
              <a:rPr lang="en-US" sz="2000" i="1" dirty="0" smtClean="0"/>
              <a:t>number</a:t>
            </a:r>
            <a:r>
              <a:rPr lang="en-US" sz="2000" dirty="0" smtClean="0"/>
              <a:t> (+) or </a:t>
            </a:r>
            <a:r>
              <a:rPr lang="en-US" sz="2000" i="1" dirty="0" smtClean="0"/>
              <a:t>mass (-) </a:t>
            </a:r>
            <a:r>
              <a:rPr lang="en-US" sz="2000" dirty="0" smtClean="0"/>
              <a:t>for each isotope</a:t>
            </a:r>
          </a:p>
          <a:p>
            <a:pPr marL="609600" indent="-609600"/>
            <a:r>
              <a:rPr lang="en-US" sz="2400" dirty="0" smtClean="0"/>
              <a:t>Example: Water</a:t>
            </a:r>
          </a:p>
          <a:p>
            <a:pPr marL="609600" indent="-609600">
              <a:buFontTx/>
              <a:buNone/>
            </a:pPr>
            <a:r>
              <a:rPr lang="en-US" sz="2400" dirty="0" smtClean="0">
                <a:sym typeface="Wingdings" pitchFamily="2" charset="2"/>
              </a:rPr>
              <a:t>                 </a:t>
            </a:r>
            <a:r>
              <a:rPr lang="en-US" sz="2000" b="1" dirty="0" smtClean="0">
                <a:latin typeface="Courier New" pitchFamily="49" charset="0"/>
                <a:sym typeface="Wingdings" pitchFamily="2" charset="2"/>
              </a:rPr>
              <a:t>M</a:t>
            </a:r>
            <a:r>
              <a:rPr lang="en-US" sz="2000" dirty="0" smtClean="0">
                <a:latin typeface="Courier New" pitchFamily="49" charset="0"/>
                <a:sym typeface="Wingdings" pitchFamily="2" charset="2"/>
              </a:rPr>
              <a:t>1 1001 2 8016 1</a:t>
            </a:r>
          </a:p>
          <a:p>
            <a:pPr marL="609600" indent="-609600">
              <a:buFontTx/>
              <a:buNone/>
            </a:pPr>
            <a:r>
              <a:rPr lang="en-US" sz="2400" dirty="0" smtClean="0"/>
              <a:t>                             OR</a:t>
            </a:r>
          </a:p>
          <a:p>
            <a:pPr marL="609600" indent="-609600">
              <a:buFontTx/>
              <a:buNone/>
            </a:pPr>
            <a:r>
              <a:rPr lang="en-US" sz="2400" dirty="0" smtClean="0">
                <a:latin typeface="Courier New" pitchFamily="49" charset="0"/>
              </a:rPr>
              <a:t>        </a:t>
            </a:r>
            <a:r>
              <a:rPr lang="en-US" sz="2000" b="1" dirty="0" smtClean="0">
                <a:latin typeface="Courier New" pitchFamily="49" charset="0"/>
              </a:rPr>
              <a:t>M</a:t>
            </a:r>
            <a:r>
              <a:rPr lang="en-US" sz="2000" dirty="0" smtClean="0">
                <a:latin typeface="Courier New" pitchFamily="49" charset="0"/>
              </a:rPr>
              <a:t>2 1001 -1.998335 8016 -15.8575</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4294967295"/>
          </p:nvPr>
        </p:nvSpPr>
        <p:spPr>
          <a:xfrm>
            <a:off x="7239000" y="0"/>
            <a:ext cx="1905000" cy="457200"/>
          </a:xfrm>
          <a:prstGeom prst="rect">
            <a:avLst/>
          </a:prstGeom>
          <a:noFill/>
        </p:spPr>
        <p:txBody>
          <a:bodyPr/>
          <a:lstStyle/>
          <a:p>
            <a:fld id="{510528A3-116D-40FC-8576-4E05291B1AF0}" type="slidenum">
              <a:rPr lang="en-US" smtClean="0"/>
              <a:pPr/>
              <a:t>41</a:t>
            </a:fld>
            <a:endParaRPr lang="en-US" smtClean="0"/>
          </a:p>
        </p:txBody>
      </p:sp>
      <p:sp>
        <p:nvSpPr>
          <p:cNvPr id="1566722" name="Rectangle 2"/>
          <p:cNvSpPr>
            <a:spLocks noGrp="1" noChangeArrowheads="1"/>
          </p:cNvSpPr>
          <p:nvPr>
            <p:ph type="title"/>
          </p:nvPr>
        </p:nvSpPr>
        <p:spPr/>
        <p:txBody>
          <a:bodyPr/>
          <a:lstStyle/>
          <a:p>
            <a:pPr>
              <a:defRPr/>
            </a:pPr>
            <a:r>
              <a:rPr lang="en-US" sz="4000" dirty="0" smtClean="0"/>
              <a:t>Case 2: Lead sphere</a:t>
            </a:r>
          </a:p>
        </p:txBody>
      </p:sp>
      <p:sp>
        <p:nvSpPr>
          <p:cNvPr id="48132" name="Rectangle 3"/>
          <p:cNvSpPr>
            <a:spLocks noGrp="1" noChangeArrowheads="1"/>
          </p:cNvSpPr>
          <p:nvPr>
            <p:ph type="body" idx="1"/>
          </p:nvPr>
        </p:nvSpPr>
        <p:spPr>
          <a:xfrm>
            <a:off x="622300" y="1219200"/>
            <a:ext cx="6477000" cy="7061200"/>
          </a:xfrm>
        </p:spPr>
        <p:txBody>
          <a:bodyPr/>
          <a:lstStyle/>
          <a:p>
            <a:pPr>
              <a:buFontTx/>
              <a:buNone/>
              <a:defRPr/>
            </a:pPr>
            <a:r>
              <a:rPr lang="en-US" sz="1100" i="1" dirty="0" smtClean="0">
                <a:latin typeface="Courier New" pitchFamily="49" charset="0"/>
                <a:cs typeface="Courier New" pitchFamily="49" charset="0"/>
              </a:rPr>
              <a:t>Simple point source in lead ; Tally = surface crossing</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Cells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pt-BR" sz="1100" b="1" i="1" dirty="0" smtClean="0">
                <a:latin typeface="Courier New" pitchFamily="49" charset="0"/>
                <a:cs typeface="Courier New" pitchFamily="49" charset="0"/>
              </a:rPr>
              <a:t>1 1 -11.35 -1    imp:p=1</a:t>
            </a:r>
          </a:p>
          <a:p>
            <a:pPr>
              <a:buFontTx/>
              <a:buNone/>
              <a:defRPr/>
            </a:pPr>
            <a:r>
              <a:rPr lang="en-US" sz="1100" dirty="0" smtClean="0">
                <a:latin typeface="Courier New" pitchFamily="49" charset="0"/>
                <a:cs typeface="Courier New" pitchFamily="49" charset="0"/>
              </a:rPr>
              <a:t>999 0 1  </a:t>
            </a:r>
            <a:r>
              <a:rPr lang="en-US" sz="1100" dirty="0" err="1" smtClean="0">
                <a:latin typeface="Courier New" pitchFamily="49" charset="0"/>
                <a:cs typeface="Courier New" pitchFamily="49" charset="0"/>
              </a:rPr>
              <a:t>imp:p</a:t>
            </a:r>
            <a:r>
              <a:rPr lang="en-US" sz="1100" dirty="0" smtClean="0">
                <a:latin typeface="Courier New" pitchFamily="49" charset="0"/>
                <a:cs typeface="Courier New" pitchFamily="49" charset="0"/>
              </a:rPr>
              <a:t>=0</a:t>
            </a:r>
          </a:p>
          <a:p>
            <a:pPr>
              <a:buFontTx/>
              <a:buNone/>
              <a:defRPr/>
            </a:pPr>
            <a:endParaRPr lang="en-US" sz="1100" i="1" dirty="0" smtClean="0">
              <a:latin typeface="Courier New" pitchFamily="49" charset="0"/>
              <a:cs typeface="Courier New" pitchFamily="49" charset="0"/>
            </a:endParaRP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Surfaces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fr-FR" sz="1100" i="1" dirty="0" smtClean="0">
                <a:latin typeface="Courier New" pitchFamily="49" charset="0"/>
                <a:cs typeface="Courier New" pitchFamily="49" charset="0"/>
              </a:rPr>
              <a:t>1 </a:t>
            </a:r>
            <a:r>
              <a:rPr lang="fr-FR" sz="1100" i="1" dirty="0" err="1" smtClean="0">
                <a:latin typeface="Courier New" pitchFamily="49" charset="0"/>
                <a:cs typeface="Courier New" pitchFamily="49" charset="0"/>
              </a:rPr>
              <a:t>sph</a:t>
            </a:r>
            <a:r>
              <a:rPr lang="fr-FR" sz="1100" i="1" dirty="0" smtClean="0">
                <a:latin typeface="Courier New" pitchFamily="49" charset="0"/>
                <a:cs typeface="Courier New" pitchFamily="49" charset="0"/>
              </a:rPr>
              <a:t> 0 0 0 7</a:t>
            </a:r>
          </a:p>
          <a:p>
            <a:pPr>
              <a:buFontTx/>
              <a:buNone/>
              <a:defRPr/>
            </a:pPr>
            <a:endParaRPr lang="en-US" sz="1100" i="1" dirty="0" smtClean="0">
              <a:latin typeface="Courier New" pitchFamily="49" charset="0"/>
              <a:cs typeface="Courier New" pitchFamily="49" charset="0"/>
            </a:endParaRP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Data cards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c *********************************************************************</a:t>
            </a:r>
          </a:p>
          <a:p>
            <a:pPr>
              <a:buFontTx/>
              <a:buNone/>
              <a:defRPr/>
            </a:pPr>
            <a:r>
              <a:rPr lang="en-US" sz="1100" i="1" dirty="0" smtClean="0">
                <a:latin typeface="Courier New" pitchFamily="49" charset="0"/>
                <a:cs typeface="Courier New" pitchFamily="49" charset="0"/>
              </a:rPr>
              <a:t>mode p</a:t>
            </a:r>
          </a:p>
          <a:p>
            <a:pPr>
              <a:buFontTx/>
              <a:buNone/>
              <a:defRPr/>
            </a:pPr>
            <a:r>
              <a:rPr lang="en-US" sz="1200" b="1" i="1" dirty="0" err="1" smtClean="0">
                <a:latin typeface="Courier New" pitchFamily="49" charset="0"/>
                <a:cs typeface="Courier New" pitchFamily="49" charset="0"/>
              </a:rPr>
              <a:t>sdef</a:t>
            </a:r>
            <a:r>
              <a:rPr lang="en-US" sz="1200" b="1" i="1" dirty="0" smtClean="0">
                <a:latin typeface="Courier New" pitchFamily="49" charset="0"/>
                <a:cs typeface="Courier New" pitchFamily="49" charset="0"/>
              </a:rPr>
              <a:t> par 2 pos 0 0 0  erg 2</a:t>
            </a:r>
          </a:p>
          <a:p>
            <a:pPr>
              <a:buFontTx/>
              <a:buNone/>
              <a:defRPr/>
            </a:pPr>
            <a:r>
              <a:rPr lang="en-US" sz="1100" i="1" dirty="0" smtClean="0">
                <a:latin typeface="Courier New" pitchFamily="49" charset="0"/>
                <a:cs typeface="Courier New" pitchFamily="49" charset="0"/>
              </a:rPr>
              <a:t>m1 82000 1</a:t>
            </a:r>
          </a:p>
          <a:p>
            <a:pPr>
              <a:buFontTx/>
              <a:buNone/>
              <a:defRPr/>
            </a:pPr>
            <a:r>
              <a:rPr lang="en-US" sz="1100" i="1" dirty="0" smtClean="0">
                <a:latin typeface="Courier New" pitchFamily="49" charset="0"/>
                <a:cs typeface="Courier New" pitchFamily="49" charset="0"/>
              </a:rPr>
              <a:t>f1:p 1</a:t>
            </a:r>
          </a:p>
          <a:p>
            <a:pPr>
              <a:buFontTx/>
              <a:buNone/>
              <a:defRPr/>
            </a:pPr>
            <a:r>
              <a:rPr lang="en-US" sz="1100" i="1" dirty="0" err="1" smtClean="0">
                <a:latin typeface="Courier New" pitchFamily="49" charset="0"/>
                <a:cs typeface="Courier New" pitchFamily="49" charset="0"/>
              </a:rPr>
              <a:t>nps</a:t>
            </a:r>
            <a:r>
              <a:rPr lang="en-US" sz="1100" i="1" dirty="0" smtClean="0">
                <a:latin typeface="Courier New" pitchFamily="49" charset="0"/>
                <a:cs typeface="Courier New" pitchFamily="49" charset="0"/>
              </a:rPr>
              <a:t> 10000                           </a:t>
            </a:r>
            <a:r>
              <a:rPr lang="en-US" sz="2400" i="1" dirty="0" smtClean="0">
                <a:cs typeface="Courier New" pitchFamily="49" charset="0"/>
              </a:rPr>
              <a:t>Result:  0.0845 +/- 3.31%</a:t>
            </a:r>
          </a:p>
          <a:p>
            <a:pPr marL="609600" indent="-609600">
              <a:lnSpc>
                <a:spcPct val="80000"/>
              </a:lnSpc>
              <a:buFontTx/>
              <a:buNone/>
              <a:defRPr/>
            </a:pPr>
            <a:endParaRPr lang="en-US" sz="1000" i="1" dirty="0" smtClean="0">
              <a:latin typeface="Courier New" pitchFamily="49" charset="0"/>
            </a:endParaRPr>
          </a:p>
        </p:txBody>
      </p:sp>
      <p:sp>
        <p:nvSpPr>
          <p:cNvPr id="5" name="Right Arrow 4"/>
          <p:cNvSpPr/>
          <p:nvPr/>
        </p:nvSpPr>
        <p:spPr bwMode="auto">
          <a:xfrm>
            <a:off x="355588" y="5666006"/>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6" name="Right Arrow 5"/>
          <p:cNvSpPr/>
          <p:nvPr/>
        </p:nvSpPr>
        <p:spPr bwMode="auto">
          <a:xfrm>
            <a:off x="333816" y="2432949"/>
            <a:ext cx="217715" cy="159657"/>
          </a:xfrm>
          <a:prstGeom prst="right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Course content (2)</a:t>
            </a:r>
            <a:endParaRPr lang="en-US" dirty="0"/>
          </a:p>
        </p:txBody>
      </p:sp>
      <p:sp>
        <p:nvSpPr>
          <p:cNvPr id="60419" name="Rectangle 3"/>
          <p:cNvSpPr>
            <a:spLocks noGrp="1" noChangeArrowheads="1"/>
          </p:cNvSpPr>
          <p:nvPr>
            <p:ph type="body" idx="1"/>
          </p:nvPr>
        </p:nvSpPr>
        <p:spPr>
          <a:xfrm>
            <a:off x="381000" y="1493837"/>
            <a:ext cx="8763000" cy="5364163"/>
          </a:xfrm>
        </p:spPr>
        <p:txBody>
          <a:bodyPr/>
          <a:lstStyle/>
          <a:p>
            <a:pPr>
              <a:defRPr/>
            </a:pPr>
            <a:r>
              <a:rPr lang="en-US" sz="2800" dirty="0" smtClean="0"/>
              <a:t>From MCNP:</a:t>
            </a:r>
          </a:p>
          <a:p>
            <a:pPr lvl="1">
              <a:defRPr/>
            </a:pPr>
            <a:r>
              <a:rPr lang="en-US" sz="2400" dirty="0" smtClean="0"/>
              <a:t>How shielding is really done</a:t>
            </a:r>
          </a:p>
          <a:p>
            <a:pPr>
              <a:defRPr/>
            </a:pPr>
            <a:r>
              <a:rPr lang="en-US" sz="2800" dirty="0" smtClean="0"/>
              <a:t>Practical situations we will cover</a:t>
            </a:r>
          </a:p>
          <a:p>
            <a:pPr lvl="1">
              <a:defRPr/>
            </a:pPr>
            <a:r>
              <a:rPr lang="en-US" sz="2400" dirty="0" smtClean="0"/>
              <a:t>Shield design </a:t>
            </a:r>
          </a:p>
          <a:p>
            <a:pPr lvl="1">
              <a:defRPr/>
            </a:pPr>
            <a:r>
              <a:rPr lang="en-US" sz="2400" dirty="0" smtClean="0"/>
              <a:t>Isotope production </a:t>
            </a:r>
          </a:p>
          <a:p>
            <a:pPr lvl="1">
              <a:defRPr/>
            </a:pPr>
            <a:r>
              <a:rPr lang="en-US" sz="2400" dirty="0" smtClean="0"/>
              <a:t>Medical applications </a:t>
            </a:r>
          </a:p>
          <a:p>
            <a:pPr lvl="1">
              <a:defRPr/>
            </a:pPr>
            <a:r>
              <a:rPr lang="en-US" sz="2400" dirty="0" smtClean="0"/>
              <a:t>Industrial uses of radiation (including food irradiation)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Course content (3)</a:t>
            </a:r>
            <a:endParaRPr lang="en-US" dirty="0"/>
          </a:p>
        </p:txBody>
      </p:sp>
      <p:sp>
        <p:nvSpPr>
          <p:cNvPr id="60419" name="Rectangle 3"/>
          <p:cNvSpPr>
            <a:spLocks noGrp="1" noChangeArrowheads="1"/>
          </p:cNvSpPr>
          <p:nvPr>
            <p:ph type="body" idx="1"/>
          </p:nvPr>
        </p:nvSpPr>
        <p:spPr>
          <a:xfrm>
            <a:off x="381000" y="1493837"/>
            <a:ext cx="8763000" cy="5364163"/>
          </a:xfrm>
        </p:spPr>
        <p:txBody>
          <a:bodyPr/>
          <a:lstStyle/>
          <a:p>
            <a:pPr>
              <a:defRPr/>
            </a:pPr>
            <a:r>
              <a:rPr lang="en-US" sz="2800" dirty="0" smtClean="0"/>
              <a:t>Role of computers vs. Hand calculations</a:t>
            </a:r>
          </a:p>
          <a:p>
            <a:pPr lvl="1">
              <a:defRPr/>
            </a:pPr>
            <a:r>
              <a:rPr lang="en-US" dirty="0" smtClean="0"/>
              <a:t>Hand calculations </a:t>
            </a:r>
          </a:p>
          <a:p>
            <a:pPr lvl="2">
              <a:defRPr/>
            </a:pPr>
            <a:r>
              <a:rPr lang="en-US" dirty="0" smtClean="0"/>
              <a:t>Simplified geometry (usually line-of-sight, single material) </a:t>
            </a:r>
          </a:p>
          <a:p>
            <a:pPr lvl="2">
              <a:defRPr/>
            </a:pPr>
            <a:r>
              <a:rPr lang="en-US" dirty="0" smtClean="0"/>
              <a:t>Simplified energy treatment </a:t>
            </a:r>
          </a:p>
          <a:p>
            <a:pPr lvl="1">
              <a:defRPr/>
            </a:pPr>
            <a:r>
              <a:rPr lang="en-US" dirty="0" smtClean="0"/>
              <a:t>Computer calculation </a:t>
            </a:r>
          </a:p>
          <a:p>
            <a:pPr lvl="2">
              <a:defRPr/>
            </a:pPr>
            <a:r>
              <a:rPr lang="en-US" dirty="0" smtClean="0"/>
              <a:t>Detailed geometry and energy treatment </a:t>
            </a:r>
          </a:p>
          <a:p>
            <a:pPr lvl="2">
              <a:defRPr/>
            </a:pPr>
            <a:r>
              <a:rPr lang="en-US" dirty="0" smtClean="0"/>
              <a:t>Solve Boltzmann Transport Equation (BTE) </a:t>
            </a:r>
          </a:p>
          <a:p>
            <a:pPr lvl="2">
              <a:defRPr/>
            </a:pPr>
            <a:r>
              <a:rPr lang="en-US" dirty="0" smtClean="0"/>
              <a:t>Detailed data required: Source of much error &gt; 20 </a:t>
            </a:r>
            <a:r>
              <a:rPr lang="en-US" dirty="0" err="1" smtClean="0"/>
              <a:t>MeV</a:t>
            </a:r>
            <a:r>
              <a:rPr lang="en-US" dirty="0" smtClean="0"/>
              <a:t> </a:t>
            </a:r>
          </a:p>
          <a:p>
            <a:pPr lvl="2">
              <a:defRPr/>
            </a:pPr>
            <a:r>
              <a:rPr lang="en-US" dirty="0" smtClean="0"/>
              <a:t>Expensive, time-consuming (analyst and computer)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666750" y="1543050"/>
            <a:ext cx="7772400" cy="4486275"/>
          </a:xfrm>
        </p:spPr>
        <p:txBody>
          <a:bodyPr anchor="ctr"/>
          <a:lstStyle/>
          <a:p>
            <a:pPr algn="ctr">
              <a:buFont typeface="Wingdings" pitchFamily="2" charset="2"/>
              <a:buNone/>
            </a:pPr>
            <a:r>
              <a:rPr lang="en-US" sz="4400" smtClean="0"/>
              <a:t>Monte Carlo overview</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defRPr/>
            </a:pPr>
            <a:r>
              <a:rPr lang="en-US"/>
              <a:t>General Overview of MC</a:t>
            </a:r>
          </a:p>
        </p:txBody>
      </p:sp>
      <p:sp>
        <p:nvSpPr>
          <p:cNvPr id="44035" name="Rectangle 3"/>
          <p:cNvSpPr>
            <a:spLocks noGrp="1" noChangeArrowheads="1"/>
          </p:cNvSpPr>
          <p:nvPr>
            <p:ph type="body" idx="1"/>
          </p:nvPr>
        </p:nvSpPr>
        <p:spPr>
          <a:xfrm>
            <a:off x="457200" y="1295400"/>
            <a:ext cx="7772400" cy="4114800"/>
          </a:xfrm>
        </p:spPr>
        <p:txBody>
          <a:bodyPr/>
          <a:lstStyle/>
          <a:p>
            <a:r>
              <a:rPr lang="en-US" dirty="0" smtClean="0"/>
              <a:t>Monte Carlo: Stochastic approach</a:t>
            </a:r>
          </a:p>
          <a:p>
            <a:pPr lvl="1"/>
            <a:r>
              <a:rPr lang="en-US" dirty="0" smtClean="0"/>
              <a:t>Statistical simulation of individual particle histories</a:t>
            </a:r>
          </a:p>
          <a:p>
            <a:pPr lvl="1"/>
            <a:r>
              <a:rPr lang="en-US" dirty="0" smtClean="0"/>
              <a:t>Keep score of quantities you care about</a:t>
            </a:r>
          </a:p>
          <a:p>
            <a:pPr lvl="1"/>
            <a:r>
              <a:rPr lang="en-US" dirty="0" smtClean="0"/>
              <a:t>Most of mathematically interesting features come from “variance reduction methods” in which we modify the particle history (in a fair way) to be more efficient</a:t>
            </a:r>
          </a:p>
          <a:p>
            <a:pPr lvl="1"/>
            <a:r>
              <a:rPr lang="en-US" dirty="0" smtClean="0"/>
              <a:t>Gives results PLUS standard deviation = statistical measure of how reliable the answer 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a:t>Mathematical basis</a:t>
            </a:r>
          </a:p>
        </p:txBody>
      </p:sp>
      <p:sp>
        <p:nvSpPr>
          <p:cNvPr id="1028" name="Rectangle 3"/>
          <p:cNvSpPr>
            <a:spLocks noGrp="1" noChangeArrowheads="1"/>
          </p:cNvSpPr>
          <p:nvPr>
            <p:ph type="body" idx="1"/>
          </p:nvPr>
        </p:nvSpPr>
        <p:spPr>
          <a:xfrm>
            <a:off x="461963" y="1343025"/>
            <a:ext cx="7772400" cy="4114800"/>
          </a:xfrm>
        </p:spPr>
        <p:txBody>
          <a:bodyPr/>
          <a:lstStyle/>
          <a:p>
            <a:r>
              <a:rPr lang="en-US" sz="2400" dirty="0" smtClean="0"/>
              <a:t>Statistical simulation driven by random number generator:  0&lt;</a:t>
            </a:r>
            <a:r>
              <a:rPr lang="en-US" sz="2400" dirty="0" smtClean="0">
                <a:latin typeface="Symbol" pitchFamily="18" charset="2"/>
              </a:rPr>
              <a:t>x</a:t>
            </a:r>
            <a:r>
              <a:rPr lang="en-US" sz="2400" dirty="0" smtClean="0"/>
              <a:t>&lt;1, with a uniform distribution.</a:t>
            </a:r>
          </a:p>
          <a:p>
            <a:r>
              <a:rPr lang="en-US" sz="2400" dirty="0" smtClean="0"/>
              <a:t>These random numbers are translated (using methods learned in NE582) into physical “decisions” that nature makes while a particle is moving around</a:t>
            </a:r>
          </a:p>
          <a:p>
            <a:r>
              <a:rPr lang="en-US" sz="2400" dirty="0" smtClean="0"/>
              <a:t>“Score-keeping” is done on items of interest (to the analyst) using the simple statistical formula:</a:t>
            </a:r>
          </a:p>
          <a:p>
            <a:pPr>
              <a:buFont typeface="Wingdings" pitchFamily="2" charset="2"/>
              <a:buNone/>
            </a:pPr>
            <a:endParaRPr lang="en-US" sz="2400" dirty="0" smtClean="0"/>
          </a:p>
          <a:p>
            <a:endParaRPr lang="en-US" dirty="0" smtClean="0"/>
          </a:p>
          <a:p>
            <a:endParaRPr lang="en-US" sz="2400" dirty="0" smtClean="0"/>
          </a:p>
        </p:txBody>
      </p:sp>
      <p:graphicFrame>
        <p:nvGraphicFramePr>
          <p:cNvPr id="1026" name="Object 2"/>
          <p:cNvGraphicFramePr>
            <a:graphicFrameLocks noChangeAspect="1"/>
          </p:cNvGraphicFramePr>
          <p:nvPr/>
        </p:nvGraphicFramePr>
        <p:xfrm>
          <a:off x="3124200" y="4114800"/>
          <a:ext cx="2441575" cy="2490788"/>
        </p:xfrm>
        <a:graphic>
          <a:graphicData uri="http://schemas.openxmlformats.org/presentationml/2006/ole">
            <mc:AlternateContent xmlns:mc="http://schemas.openxmlformats.org/markup-compatibility/2006">
              <mc:Choice xmlns:v="urn:schemas-microsoft-com:vml" Requires="v">
                <p:oleObj spid="_x0000_s1035" name="Equation" r:id="rId3" imgW="1244520" imgH="1269720" progId="Equation.3">
                  <p:embed/>
                </p:oleObj>
              </mc:Choice>
              <mc:Fallback>
                <p:oleObj name="Equation" r:id="rId3" imgW="1244520" imgH="126972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4114800"/>
                        <a:ext cx="2441575" cy="2490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1482</TotalTime>
  <Words>2502</Words>
  <Application>Microsoft Office PowerPoint</Application>
  <PresentationFormat>On-screen Show (4:3)</PresentationFormat>
  <Paragraphs>572</Paragraphs>
  <Slides>41</Slides>
  <Notes>36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9" baseType="lpstr">
      <vt:lpstr>Arial</vt:lpstr>
      <vt:lpstr>Courier New</vt:lpstr>
      <vt:lpstr>Monotype Sorts</vt:lpstr>
      <vt:lpstr>Symbol</vt:lpstr>
      <vt:lpstr>Times New Roman</vt:lpstr>
      <vt:lpstr>Wingdings</vt:lpstr>
      <vt:lpstr>Sparkle</vt:lpstr>
      <vt:lpstr>Equation</vt:lpstr>
      <vt:lpstr>Lecture 1: Introduction</vt:lpstr>
      <vt:lpstr>Contact RSICC soon</vt:lpstr>
      <vt:lpstr>PowerPoint Presentation</vt:lpstr>
      <vt:lpstr>Course content</vt:lpstr>
      <vt:lpstr>Course content (2)</vt:lpstr>
      <vt:lpstr>Course content (3)</vt:lpstr>
      <vt:lpstr>PowerPoint Presentation</vt:lpstr>
      <vt:lpstr>General Overview of MC</vt:lpstr>
      <vt:lpstr>Mathematical basis</vt:lpstr>
      <vt:lpstr>Simple Walkthrough </vt:lpstr>
      <vt:lpstr>Chapters of the text</vt:lpstr>
      <vt:lpstr>Who is this?</vt:lpstr>
      <vt:lpstr>PowerPoint Presentation</vt:lpstr>
      <vt:lpstr>Sections of MCNP Input</vt:lpstr>
      <vt:lpstr>Case 1: Empty sphere</vt:lpstr>
      <vt:lpstr>Comments</vt:lpstr>
      <vt:lpstr>Case 1: Empty sphere</vt:lpstr>
      <vt:lpstr>Continuing lines</vt:lpstr>
      <vt:lpstr>Surface Description</vt:lpstr>
      <vt:lpstr>PowerPoint Presentation</vt:lpstr>
      <vt:lpstr>PowerPoint Presentation</vt:lpstr>
      <vt:lpstr>Macro Spheres: SPH</vt:lpstr>
      <vt:lpstr>Case 1: Empty sphere</vt:lpstr>
      <vt:lpstr>Cell Description</vt:lpstr>
      <vt:lpstr>Case 1: Empty sphere</vt:lpstr>
      <vt:lpstr>Cell importances: IMP</vt:lpstr>
      <vt:lpstr>Case 1: Empty sphere</vt:lpstr>
      <vt:lpstr>Case 1: Empty sphere</vt:lpstr>
      <vt:lpstr>Particles to follow: MODE</vt:lpstr>
      <vt:lpstr>Case 1: Empty sphere</vt:lpstr>
      <vt:lpstr>Source Definition: SDEF Card</vt:lpstr>
      <vt:lpstr>Case 1: Empty sphere</vt:lpstr>
      <vt:lpstr>Simple Tallies</vt:lpstr>
      <vt:lpstr>Case 1: Empty sphere</vt:lpstr>
      <vt:lpstr>Running MCNP</vt:lpstr>
      <vt:lpstr>Stopping MCNP</vt:lpstr>
      <vt:lpstr>Case 1: Empty sphere</vt:lpstr>
      <vt:lpstr>Where is my answer?</vt:lpstr>
      <vt:lpstr>Tally output</vt:lpstr>
      <vt:lpstr>Material Description: Mm Card</vt:lpstr>
      <vt:lpstr>Case 2: Lead sphere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Pevey, Ronald E</cp:lastModifiedBy>
  <cp:revision>82</cp:revision>
  <cp:lastPrinted>1999-08-30T19:39:18Z</cp:lastPrinted>
  <dcterms:created xsi:type="dcterms:W3CDTF">1995-05-28T16:29:18Z</dcterms:created>
  <dcterms:modified xsi:type="dcterms:W3CDTF">2019-01-17T20:21:48Z</dcterms:modified>
</cp:coreProperties>
</file>