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56.png" ContentType="image/png"/>
  <Override PartName="/ppt/media/image55.png" ContentType="image/png"/>
  <Override PartName="/ppt/media/image54.png" ContentType="image/png"/>
  <Override PartName="/ppt/media/image76.jpeg" ContentType="image/jpeg"/>
  <Override PartName="/ppt/media/image53.png" ContentType="image/png"/>
  <Override PartName="/ppt/media/image52.png" ContentType="image/png"/>
  <Override PartName="/ppt/media/image95.jpeg" ContentType="image/jpeg"/>
  <Override PartName="/ppt/media/image51.png" ContentType="image/png"/>
  <Override PartName="/ppt/media/image4.jpeg" ContentType="image/jpeg"/>
  <Override PartName="/ppt/media/image50.png" ContentType="image/png"/>
  <Override PartName="/ppt/media/image46.jpeg" ContentType="image/jpeg"/>
  <Override PartName="/ppt/media/image58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39.png" ContentType="image/png"/>
  <Override PartName="/ppt/media/image36.png" ContentType="image/png"/>
  <Override PartName="/ppt/media/image9.jpeg" ContentType="image/jpeg"/>
  <Override PartName="/ppt/media/image37.png" ContentType="image/png"/>
  <Override PartName="/ppt/media/image34.jpeg" ContentType="image/jpeg"/>
  <Override PartName="/ppt/media/image32.png" ContentType="image/png"/>
  <Override PartName="/ppt/media/image31.png" ContentType="image/png"/>
  <Override PartName="/ppt/media/image2.jpeg" ContentType="image/jpeg"/>
  <Override PartName="/ppt/media/image30.png" ContentType="image/png"/>
  <Override PartName="/ppt/media/image49.png" ContentType="image/png"/>
  <Override PartName="/ppt/media/image12.png" ContentType="image/png"/>
  <Override PartName="/ppt/media/image8.jpeg" ContentType="image/jpeg"/>
  <Override PartName="/ppt/media/image26.png" ContentType="image/png"/>
  <Override PartName="/ppt/media/image91.png" ContentType="image/png"/>
  <Override PartName="/ppt/media/image35.png" ContentType="image/png"/>
  <Override PartName="/ppt/media/image5.png" ContentType="image/png"/>
  <Override PartName="/ppt/media/image17.png" ContentType="image/png"/>
  <Override PartName="/ppt/media/image82.png" ContentType="image/png"/>
  <Override PartName="/ppt/media/image48.png" ContentType="image/png"/>
  <Override PartName="/ppt/media/image11.png" ContentType="image/png"/>
  <Override PartName="/ppt/media/image38.jpeg" ContentType="image/jpeg"/>
  <Override PartName="/ppt/media/image13.png" ContentType="image/png"/>
  <Override PartName="/ppt/media/image60.png" ContentType="image/png"/>
  <Override PartName="/ppt/media/image97.png" ContentType="image/png"/>
  <Override PartName="/ppt/media/image64.png" ContentType="image/png"/>
  <Override PartName="/ppt/media/image65.png" ContentType="image/png"/>
  <Override PartName="/ppt/media/image94.png" ContentType="image/png"/>
  <Override PartName="/ppt/media/image29.png" ContentType="image/png"/>
  <Override PartName="/ppt/media/image6.jpeg" ContentType="image/jpeg"/>
  <Override PartName="/ppt/media/image71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70.jpeg" ContentType="image/jpeg"/>
  <Override PartName="/ppt/media/image73.png" ContentType="image/png"/>
  <Override PartName="/ppt/media/image69.gif" ContentType="image/gif"/>
  <Override PartName="/ppt/media/image74.png" ContentType="image/png"/>
  <Override PartName="/ppt/media/image63.png" ContentType="image/png"/>
  <Override PartName="/ppt/media/image98.png" ContentType="image/png"/>
  <Override PartName="/ppt/media/image61.png" ContentType="image/png"/>
  <Override PartName="/ppt/media/image86.png" ContentType="image/png"/>
  <Override PartName="/ppt/media/image62.png" ContentType="image/png"/>
  <Override PartName="/ppt/media/image96.png" ContentType="image/png"/>
  <Override PartName="/ppt/media/image88.png" ContentType="image/png"/>
  <Override PartName="/ppt/media/image87.png" ContentType="image/png"/>
  <Override PartName="/ppt/media/image85.png" ContentType="image/png"/>
  <Override PartName="/ppt/media/image23.png" ContentType="image/png"/>
  <Override PartName="/ppt/media/image79.png" ContentType="image/png"/>
  <Override PartName="/ppt/media/image78.png" ContentType="image/png"/>
  <Override PartName="/ppt/media/image89.png" ContentType="image/png"/>
  <Override PartName="/ppt/media/image81.jpeg" ContentType="image/jpeg"/>
  <Override PartName="/ppt/media/image75.png" ContentType="image/png"/>
  <Override PartName="/ppt/media/image77.tif" ContentType="image/tiff"/>
  <Override PartName="/ppt/media/image92.png" ContentType="image/png"/>
  <Override PartName="/ppt/media/image27.png" ContentType="image/png"/>
  <Override PartName="/ppt/media/image24.png" ContentType="image/png"/>
  <Override PartName="/ppt/media/image22.png" ContentType="image/png"/>
  <Override PartName="/ppt/media/image59.png" ContentType="image/png"/>
  <Override PartName="/ppt/media/image19.png" ContentType="image/png"/>
  <Override PartName="/ppt/media/image84.png" ContentType="image/png"/>
  <Override PartName="/ppt/media/image72.jpeg" ContentType="image/jpeg"/>
  <Override PartName="/ppt/media/image14.png" ContentType="image/png"/>
  <Override PartName="/ppt/media/image28.png" ContentType="image/png"/>
  <Override PartName="/ppt/media/image93.png" ContentType="image/png"/>
  <Override PartName="/ppt/media/image21.png" ContentType="image/png"/>
  <Override PartName="/ppt/media/image1.jpeg" ContentType="image/jpeg"/>
  <Override PartName="/ppt/media/image10.png" ContentType="image/png"/>
  <Override PartName="/ppt/media/image47.png" ContentType="image/png"/>
  <Override PartName="/ppt/media/image20.png" ContentType="image/png"/>
  <Override PartName="/ppt/media/image57.png" ContentType="image/png"/>
  <Override PartName="/ppt/media/image15.png" ContentType="image/png"/>
  <Override PartName="/ppt/media/image80.png" ContentType="image/png"/>
  <Override PartName="/ppt/media/image3.png" ContentType="image/png"/>
  <Override PartName="/ppt/media/image33.png" ContentType="image/png"/>
  <Override PartName="/ppt/media/image25.png" ContentType="image/png"/>
  <Override PartName="/ppt/media/image90.png" ContentType="image/png"/>
  <Override PartName="/ppt/media/image40.png" ContentType="image/png"/>
  <Override PartName="/ppt/media/image18.png" ContentType="image/png"/>
  <Override PartName="/ppt/media/image83.png" ContentType="image/png"/>
  <Override PartName="/ppt/media/image16.png" ContentType="image/png"/>
  <Override PartName="/ppt/media/image7.jpeg" ContentType="image/jpe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8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31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53.xml.rels" ContentType="application/vnd.openxmlformats-package.relationships+xml"/>
  <Override PartName="/ppt/slides/_rels/slide46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38.xml.rels" ContentType="application/vnd.openxmlformats-package.relationships+xml"/>
  <Override PartName="/ppt/slides/_rels/slide23.xml.rels" ContentType="application/vnd.openxmlformats-package.relationships+xml"/>
  <Override PartName="/ppt/slides/_rels/slide52.xml.rels" ContentType="application/vnd.openxmlformats-package.relationships+xml"/>
  <Override PartName="/ppt/slides/_rels/slide58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57.xml.rels" ContentType="application/vnd.openxmlformats-package.relationships+xml"/>
  <Override PartName="/ppt/slides/_rels/slide42.xml.rels" ContentType="application/vnd.openxmlformats-package.relationships+xml"/>
  <Override PartName="/ppt/slides/_rels/slide7.xml.rels" ContentType="application/vnd.openxmlformats-package.relationships+xml"/>
  <Override PartName="/ppt/slides/_rels/slide50.xml.rels" ContentType="application/vnd.openxmlformats-package.relationships+xml"/>
  <Override PartName="/ppt/slides/_rels/slide34.xml.rels" ContentType="application/vnd.openxmlformats-package.relationships+xml"/>
  <Override PartName="/ppt/slides/_rels/slide49.xml.rels" ContentType="application/vnd.openxmlformats-package.relationships+xml"/>
  <Override PartName="/ppt/slides/_rels/slide41.xml.rels" ContentType="application/vnd.openxmlformats-package.relationships+xml"/>
  <Override PartName="/ppt/slides/_rels/slide56.xml.rels" ContentType="application/vnd.openxmlformats-package.relationships+xml"/>
  <Override PartName="/ppt/slides/_rels/slide6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70BC559-93D2-42A7-90C1-BADA1769E1A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07E0677-337A-4B97-94D2-C64E1C40E8B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3AFD7C2-61F2-4DC7-8909-60E33C979A8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35031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501960" y="132660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35031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6501960" y="3044520"/>
            <a:ext cx="28558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86933A3-EC46-46BA-AAD7-5ABD1CABE2B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C60B5AE-4D62-4FB1-9B6D-384872BCBEA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4881738-E0D1-43FA-BA06-501947A751D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43A3DB-1DDC-4564-98F2-551A62BDFE9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25BBF1-DDDE-4B6F-B21B-EF9AA25A1A7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404B719-8EC7-452B-8995-ABFFF79E372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4E2FEA2-300E-48CD-A7A9-50848913030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9000" y="304452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268EF4A-8C7A-4415-89CE-602AC179937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9000" y="1326600"/>
            <a:ext cx="432828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8870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24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A26D53A-EE5B-4D0B-8B9E-6380FCFD0A3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Click to edit </a:t>
            </a:r>
            <a:r>
              <a:rPr b="0" lang="en-US" sz="3300" spc="-1" strike="noStrike">
                <a:latin typeface="Arial"/>
              </a:rPr>
              <a:t>the title text </a:t>
            </a:r>
            <a:r>
              <a:rPr b="0" lang="en-US" sz="3300" spc="-1" strike="noStrike">
                <a:latin typeface="Arial"/>
              </a:rPr>
              <a:t>format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887004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Click to edit the outline text format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Second Outline Level</a:t>
            </a:r>
            <a:endParaRPr b="0" lang="en-US" sz="2100" spc="-1" strike="noStrike">
              <a:latin typeface="Arial"/>
            </a:endParaRPr>
          </a:p>
          <a:p>
            <a:pPr lvl="2" marL="1296000" indent="-288000">
              <a:spcAft>
                <a:spcPts val="6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Aft>
                <a:spcPts val="422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00" spc="-1" strike="noStrike">
                <a:latin typeface="Arial"/>
              </a:rPr>
              <a:t>Fourth Outline Level</a:t>
            </a:r>
            <a:endParaRPr b="0" lang="en-US" sz="1500" spc="-1" strike="noStrike">
              <a:latin typeface="Arial"/>
            </a:endParaRPr>
          </a:p>
          <a:p>
            <a:pPr lvl="4" marL="2160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Fifth Outline Level</a:t>
            </a:r>
            <a:endParaRPr b="0" lang="en-US" sz="1500" spc="-1" strike="noStrike">
              <a:latin typeface="Arial"/>
            </a:endParaRPr>
          </a:p>
          <a:p>
            <a:pPr lvl="5" marL="2592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Sixth Outline Level</a:t>
            </a:r>
            <a:endParaRPr b="0" lang="en-US" sz="1500" spc="-1" strike="noStrike">
              <a:latin typeface="Arial"/>
            </a:endParaRPr>
          </a:p>
          <a:p>
            <a:pPr lvl="6" marL="3024000" indent="-216000">
              <a:spcAft>
                <a:spcPts val="21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latin typeface="Arial"/>
              </a:rPr>
              <a:t>Seventh Outline Level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8B19BC57-F3E9-44D3-99E0-072752FFA9B4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"/>
          <p:cNvSpPr/>
          <p:nvPr/>
        </p:nvSpPr>
        <p:spPr>
          <a:xfrm>
            <a:off x="0" y="53298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"/>
          <p:cNvSpPr txBox="1"/>
          <p:nvPr/>
        </p:nvSpPr>
        <p:spPr>
          <a:xfrm>
            <a:off x="-55440" y="5316120"/>
            <a:ext cx="8559360" cy="41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300" spc="-1" strike="noStrike">
                <a:latin typeface="Times New Roman"/>
              </a:rPr>
              <a:t>Christine Nattrass (UTK), ECT* 2024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7" name=""/>
          <p:cNvSpPr/>
          <p:nvPr/>
        </p:nvSpPr>
        <p:spPr>
          <a:xfrm>
            <a:off x="-9360" y="536796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"/>
          <p:cNvSpPr txBox="1"/>
          <p:nvPr/>
        </p:nvSpPr>
        <p:spPr>
          <a:xfrm>
            <a:off x="6035040" y="5394240"/>
            <a:ext cx="4012560" cy="32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DCF4E357-3FCD-46BC-BA42-A3D0D66C073D}" type="slidenum">
              <a:rPr b="1" lang="en-US" sz="1350" spc="-1" strike="noStrike">
                <a:latin typeface="Times New Roman"/>
              </a:rPr>
              <a:t>&lt;number&gt;</a:t>
            </a:fld>
            <a:endParaRPr b="0" lang="en-US" sz="135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http://arxiv.org/abs/arXiv:1303.0737" TargetMode="External"/><Relationship Id="rId6" Type="http://schemas.openxmlformats.org/officeDocument/2006/relationships/image" Target="../media/image22.png"/><Relationship Id="rId7" Type="http://schemas.openxmlformats.org/officeDocument/2006/relationships/hyperlink" Target="https://arxiv.org/abs/1208.2711" TargetMode="External"/><Relationship Id="rId8" Type="http://schemas.openxmlformats.org/officeDocument/2006/relationships/image" Target="../media/image23.png"/><Relationship Id="rId9" Type="http://schemas.openxmlformats.org/officeDocument/2006/relationships/hyperlink" Target="https://arxiv.org/abs/1606.06057" TargetMode="External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hyperlink" Target="https://doi.org/10.1103/PhysRevC.108.024909" TargetMode="External"/><Relationship Id="rId3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hyperlink" Target="https://doi.org/10.1103/PhysRevC.108.024909" TargetMode="External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ilhouette_(clustering)" TargetMode="Externa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hyperlink" Target="https://en.wikipedia.org/wiki/Orange_(software)" TargetMode="External"/><Relationship Id="rId6" Type="http://schemas.openxmlformats.org/officeDocument/2006/relationships/image" Target="../media/image33.png"/><Relationship Id="rId7" Type="http://schemas.openxmlformats.org/officeDocument/2006/relationships/image" Target="../media/image34.jpeg"/><Relationship Id="rId8" Type="http://schemas.openxmlformats.org/officeDocument/2006/relationships/image" Target="../media/image35.png"/><Relationship Id="rId9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hyperlink" Target="https://doi.org/10.1103/PhysRevC.108.024909" TargetMode="External"/><Relationship Id="rId3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hyperlink" Target="https://doi.org/10.1103/PhysRevC.108.024909" TargetMode="External"/><Relationship Id="rId3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hyperlink" Target="https://doi.org/10.1103/PhysRevC.108.024909" TargetMode="External"/><Relationship Id="rId3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urvivorship_bias" TargetMode="External"/><Relationship Id="rId2" Type="http://schemas.openxmlformats.org/officeDocument/2006/relationships/image" Target="../media/image45.png"/><Relationship Id="rId3" Type="http://schemas.openxmlformats.org/officeDocument/2006/relationships/image" Target="../media/image46.jpeg"/><Relationship Id="rId4" Type="http://schemas.openxmlformats.org/officeDocument/2006/relationships/hyperlink" Target="https://arxiv.org/abs/1705.01974" TargetMode="External"/><Relationship Id="rId5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hyperlink" Target="https://arxiv.org/pdf/1810.06324.pdf" TargetMode="External"/><Relationship Id="rId3" Type="http://schemas.openxmlformats.org/officeDocument/2006/relationships/hyperlink" Target="https://arxiv.org/abs/2303.00592" TargetMode="External"/><Relationship Id="rId4" Type="http://schemas.openxmlformats.org/officeDocument/2006/relationships/slideLayout" Target="../slideLayouts/slideLayout4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hyperlink" Target="https://arxiv.org/pdf/1810.06324.pdf" TargetMode="External"/><Relationship Id="rId3" Type="http://schemas.openxmlformats.org/officeDocument/2006/relationships/hyperlink" Target="https://arxiv.org/abs/2303.00592" TargetMode="External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hyperlink" Target="https://arxiv.org/pdf/1201.2423.pdf" TargetMode="External"/><Relationship Id="rId3" Type="http://schemas.openxmlformats.org/officeDocument/2006/relationships/hyperlink" Target="https://www.sciencedirect.com/science/article/abs/pii/S0370269300013253" TargetMode="External"/><Relationship Id="rId4" Type="http://schemas.openxmlformats.org/officeDocument/2006/relationships/hyperlink" Target="https://journals.aps.org/prc/abstract/10.1103/PhysRevC.106.044915" TargetMode="External"/><Relationship Id="rId5" Type="http://schemas.openxmlformats.org/officeDocument/2006/relationships/hyperlink" Target="https://arxiv.org/abs/2303.08275" TargetMode="External"/><Relationship Id="rId6" Type="http://schemas.openxmlformats.org/officeDocument/2006/relationships/slideLayout" Target="../slideLayouts/slideLayout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hyperlink" Target="https://arxiv.org/abs/2303.08275" TargetMode="External"/><Relationship Id="rId5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hyperlink" Target="https://arxiv.org/abs/2303.08275" TargetMode="External"/><Relationship Id="rId3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hyperlink" Target="https://arxiv.org/abs/2303.08275" TargetMode="External"/><Relationship Id="rId3" Type="http://schemas.openxmlformats.org/officeDocument/2006/relationships/slideLayout" Target="../slideLayouts/slideLayout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hyperlink" Target="https://arxiv.org/abs/2303.08275" TargetMode="External"/><Relationship Id="rId3" Type="http://schemas.openxmlformats.org/officeDocument/2006/relationships/slideLayout" Target="../slideLayouts/slideLayout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hyperlink" Target="https://arxiv.org/abs/2005.02320" TargetMode="External"/><Relationship Id="rId3" Type="http://schemas.openxmlformats.org/officeDocument/2006/relationships/slideLayout" Target="../slideLayouts/slideLayout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9.gif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hyperlink" Target="https://indico.cern.ch/event/304078" TargetMode="External"/><Relationship Id="rId3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hyperlink" Target="https://www.autoevolution.com/news/this-split-wheel-vehicle-is-probably-the-most-overcomplicated-pedal-cycle-design-out-there-194413.html" TargetMode="External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jpeg"/><Relationship Id="rId4" Type="http://schemas.openxmlformats.org/officeDocument/2006/relationships/slideLayout" Target="../slideLayouts/slideLayout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77.tif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6" Type="http://schemas.openxmlformats.org/officeDocument/2006/relationships/hyperlink" Target="https://www.bnl.gov/jets18/" TargetMode="External"/><Relationship Id="rId7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hyperlink" Target="http://dx.doi.org/10.1007/JHEP03(2012)053" TargetMode="Externa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slideLayout" Target="../slideLayouts/slideLayout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slideLayout" Target="../slideLayouts/slideLayout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slideLayout" Target="../slideLayouts/slideLayout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slideLayout" Target="../slideLayouts/slideLayout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slideLayout" Target="../slideLayouts/slideLayout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hyperlink" Target="https://arxiv.org/pdf/1201.2423.pdf" TargetMode="External"/><Relationship Id="rId2" Type="http://schemas.openxmlformats.org/officeDocument/2006/relationships/hyperlink" Target="https://journals.aps.org/prc/abstract/10.1103/PhysRevC.106.044915" TargetMode="External"/><Relationship Id="rId3" Type="http://schemas.openxmlformats.org/officeDocument/2006/relationships/hyperlink" Target="https://www.sciencedirect.com/science/article/abs/pii/S0370269300013253?via%3Dihub" TargetMode="External"/><Relationship Id="rId4" Type="http://schemas.openxmlformats.org/officeDocument/2006/relationships/image" Target="../media/image94.png"/><Relationship Id="rId5" Type="http://schemas.openxmlformats.org/officeDocument/2006/relationships/slideLayout" Target="../slideLayouts/slideLayout4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hyperlink" Target="https://www.bnl.gov/jets18/" TargetMode="External"/><Relationship Id="rId2" Type="http://schemas.openxmlformats.org/officeDocument/2006/relationships/image" Target="../media/image95.jpeg"/><Relationship Id="rId3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slideLayout" Target="../slideLayouts/slideLayout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hyperlink" Target="https://www.sciencedirect.com/science/article/abs/pii/S0370269300013253" TargetMode="External"/><Relationship Id="rId2" Type="http://schemas.openxmlformats.org/officeDocument/2006/relationships/hyperlink" Target="https://arxiv.org/pdf/1201.2423.pdf" TargetMode="External"/><Relationship Id="rId3" Type="http://schemas.openxmlformats.org/officeDocument/2006/relationships/hyperlink" Target="https://journals.aps.org/prc/abstract/10.1103/PhysRevC.106.044915" TargetMode="External"/><Relationship Id="rId4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-25200" y="-12240"/>
            <a:ext cx="10241280" cy="6821280"/>
          </a:xfrm>
          <a:prstGeom prst="rect">
            <a:avLst/>
          </a:prstGeom>
          <a:ln w="0">
            <a:noFill/>
          </a:ln>
        </p:spPr>
      </p:pic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33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3300" spc="-1" strike="noStrike">
                <a:solidFill>
                  <a:srgbClr val="9acd32"/>
                </a:solidFill>
                <a:latin typeface="Arial"/>
              </a:rPr>
              <a:t>How to </a:t>
            </a:r>
            <a:r>
              <a:rPr b="1" lang="en-US" sz="3300" spc="-1" strike="noStrike">
                <a:solidFill>
                  <a:srgbClr val="9acd32"/>
                </a:solidFill>
                <a:latin typeface="Arial"/>
              </a:rPr>
              <a:t>make valid </a:t>
            </a:r>
            <a:r>
              <a:rPr b="1" lang="en-US" sz="3300" spc="-1" strike="noStrike">
                <a:solidFill>
                  <a:srgbClr val="9acd32"/>
                </a:solidFill>
                <a:latin typeface="Arial"/>
              </a:rPr>
              <a:t>comparison</a:t>
            </a:r>
            <a:r>
              <a:rPr b="1" lang="en-US" sz="3300" spc="-1" strike="noStrike">
                <a:solidFill>
                  <a:srgbClr val="9acd32"/>
                </a:solidFill>
                <a:latin typeface="Arial"/>
              </a:rPr>
              <a:t>s between </a:t>
            </a:r>
            <a:r>
              <a:rPr b="1" lang="en-US" sz="3300" spc="-1" strike="noStrike">
                <a:solidFill>
                  <a:srgbClr val="9acd32"/>
                </a:solidFill>
                <a:latin typeface="Arial"/>
              </a:rPr>
              <a:t>data and </a:t>
            </a:r>
            <a:r>
              <a:rPr b="1" lang="en-US" sz="3300" spc="-1" strike="noStrike">
                <a:solidFill>
                  <a:srgbClr val="9acd32"/>
                </a:solidFill>
                <a:latin typeface="Arial"/>
              </a:rPr>
              <a:t>models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457200" y="22039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A jet is what a jet finder finds.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2. Models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82120" y="50400"/>
            <a:ext cx="8321040" cy="56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4000" spc="-1" strike="noStrike">
                <a:solidFill>
                  <a:srgbClr val="ff8c00"/>
                </a:solidFill>
                <a:latin typeface="Arial"/>
              </a:rPr>
              <a:t>TennGen</a:t>
            </a:r>
            <a:r>
              <a:rPr b="0" lang="en-US" sz="4000" spc="-1" strike="noStrike">
                <a:latin typeface="Arial"/>
              </a:rPr>
              <a:t> background generator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469" name=""/>
          <p:cNvGrpSpPr/>
          <p:nvPr/>
        </p:nvGrpSpPr>
        <p:grpSpPr>
          <a:xfrm>
            <a:off x="601200" y="789840"/>
            <a:ext cx="3017520" cy="3657600"/>
            <a:chOff x="601200" y="789840"/>
            <a:chExt cx="3017520" cy="3657600"/>
          </a:xfrm>
        </p:grpSpPr>
        <p:sp>
          <p:nvSpPr>
            <p:cNvPr id="470" name=""/>
            <p:cNvSpPr/>
            <p:nvPr/>
          </p:nvSpPr>
          <p:spPr>
            <a:xfrm>
              <a:off x="601200" y="789840"/>
              <a:ext cx="3017520" cy="3657600"/>
            </a:xfrm>
            <a:custGeom>
              <a:avLst/>
              <a:gdLst/>
              <a:ahLst/>
              <a:rect l="l" t="t" r="r" b="b"/>
              <a:pathLst>
                <a:path w="21600" h="26181">
                  <a:moveTo>
                    <a:pt x="3600" y="0"/>
                  </a:moveTo>
                  <a:arcTo wR="3600" hR="3600" stAng="16200000" swAng="-5400000"/>
                  <a:lnTo>
                    <a:pt x="0" y="22581"/>
                  </a:lnTo>
                  <a:arcTo wR="3600" hR="981" stAng="10800000" swAng="5400000"/>
                  <a:lnTo>
                    <a:pt x="18000" y="21600"/>
                  </a:lnTo>
                  <a:arcTo wR="3600" hR="981" stAng="16200000" swAng="5400000"/>
                  <a:lnTo>
                    <a:pt x="21600" y="3600"/>
                  </a:lnTo>
                  <a:arcTo wR="3600" hR="3600" stAng="0" swAng="-5400000"/>
                  <a:close/>
                </a:path>
              </a:pathLst>
            </a:custGeom>
            <a:solidFill>
              <a:srgbClr val="58595b">
                <a:alpha val="50000"/>
              </a:srgbClr>
            </a:solidFill>
            <a:ln w="0">
              <a:solidFill>
                <a:srgbClr val="58595b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471" name=""/>
            <p:cNvGrpSpPr/>
            <p:nvPr/>
          </p:nvGrpSpPr>
          <p:grpSpPr>
            <a:xfrm>
              <a:off x="908640" y="1159200"/>
              <a:ext cx="2651760" cy="2141280"/>
              <a:chOff x="908640" y="1159200"/>
              <a:chExt cx="2651760" cy="2141280"/>
            </a:xfrm>
          </p:grpSpPr>
          <p:pic>
            <p:nvPicPr>
              <p:cNvPr id="472" name="" descr=""/>
              <p:cNvPicPr/>
              <p:nvPr/>
            </p:nvPicPr>
            <p:blipFill>
              <a:blip r:embed="rId1"/>
              <a:stretch/>
            </p:blipFill>
            <p:spPr>
              <a:xfrm rot="5317200">
                <a:off x="813600" y="1443600"/>
                <a:ext cx="1954440" cy="17175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473" name=""/>
              <p:cNvSpPr/>
              <p:nvPr/>
            </p:nvSpPr>
            <p:spPr>
              <a:xfrm>
                <a:off x="1731600" y="2203200"/>
                <a:ext cx="1097280" cy="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4" name=""/>
              <p:cNvSpPr txBox="1"/>
              <p:nvPr/>
            </p:nvSpPr>
            <p:spPr>
              <a:xfrm>
                <a:off x="2371680" y="2167200"/>
                <a:ext cx="118872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2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, 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4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, </a:t>
                </a:r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6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475" name=""/>
              <p:cNvSpPr/>
              <p:nvPr/>
            </p:nvSpPr>
            <p:spPr>
              <a:xfrm flipH="1" flipV="1">
                <a:off x="1091520" y="1380240"/>
                <a:ext cx="630720" cy="82296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6" name=""/>
              <p:cNvSpPr txBox="1"/>
              <p:nvPr/>
            </p:nvSpPr>
            <p:spPr>
              <a:xfrm>
                <a:off x="1219680" y="1159200"/>
                <a:ext cx="43056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1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477" name=""/>
              <p:cNvSpPr/>
              <p:nvPr/>
            </p:nvSpPr>
            <p:spPr>
              <a:xfrm flipV="1">
                <a:off x="1731960" y="1380240"/>
                <a:ext cx="639720" cy="83268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8" name=""/>
              <p:cNvSpPr txBox="1"/>
              <p:nvPr/>
            </p:nvSpPr>
            <p:spPr>
              <a:xfrm>
                <a:off x="2299680" y="1195200"/>
                <a:ext cx="43056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3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479" name=""/>
              <p:cNvSpPr/>
              <p:nvPr/>
            </p:nvSpPr>
            <p:spPr>
              <a:xfrm flipH="1">
                <a:off x="1365840" y="2222640"/>
                <a:ext cx="356760" cy="986400"/>
              </a:xfrm>
              <a:prstGeom prst="line">
                <a:avLst/>
              </a:prstGeom>
              <a:ln w="38160">
                <a:solidFill>
                  <a:srgbClr val="ed1c24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0" name=""/>
              <p:cNvSpPr txBox="1"/>
              <p:nvPr/>
            </p:nvSpPr>
            <p:spPr>
              <a:xfrm>
                <a:off x="1075680" y="2671200"/>
                <a:ext cx="43056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ce181e"/>
                    </a:solidFill>
                    <a:latin typeface="Arial"/>
                    <a:ea typeface="Arial"/>
                  </a:rPr>
                  <a:t>ε</a:t>
                </a:r>
                <a:r>
                  <a:rPr b="1" lang="en-US" sz="1800" spc="-1" strike="noStrike" baseline="-33000">
                    <a:solidFill>
                      <a:srgbClr val="ce181e"/>
                    </a:solidFill>
                    <a:latin typeface="Arial"/>
                    <a:ea typeface="Arial"/>
                  </a:rPr>
                  <a:t>5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481" name=""/>
            <p:cNvSpPr txBox="1"/>
            <p:nvPr/>
          </p:nvSpPr>
          <p:spPr>
            <a:xfrm>
              <a:off x="820080" y="845280"/>
              <a:ext cx="237744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800" spc="-1" strike="noStrike">
                  <a:solidFill>
                    <a:srgbClr val="58595b"/>
                  </a:solidFill>
                  <a:latin typeface="Arial"/>
                </a:rPr>
                <a:t>Event properties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482" name=""/>
            <p:cNvSpPr txBox="1"/>
            <p:nvPr/>
          </p:nvSpPr>
          <p:spPr>
            <a:xfrm>
              <a:off x="784080" y="3149280"/>
              <a:ext cx="2651760" cy="1218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marL="219600" indent="-219600">
                <a:buSzPct val="100000"/>
                <a:buBlip>
                  <a:blip r:embed="rId2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</a:rPr>
                <a:t>Even event planes fixed at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Ψ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=0</a:t>
              </a:r>
              <a:endParaRPr b="0" lang="en-US" sz="1600" spc="-1" strike="noStrike">
                <a:latin typeface="Arial"/>
              </a:endParaRPr>
            </a:p>
            <a:p>
              <a:pPr marL="219600" indent="-219600">
                <a:buSzPct val="100000"/>
                <a:buBlip>
                  <a:blip r:embed="rId3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Odd planes at random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φ</a:t>
              </a:r>
              <a:endParaRPr b="0" lang="en-US" sz="1600" spc="-1" strike="noStrike">
                <a:latin typeface="Arial"/>
              </a:endParaRPr>
            </a:p>
            <a:p>
              <a:pPr marL="219600" indent="-219600">
                <a:buSzPct val="100000"/>
                <a:buBlip>
                  <a:blip r:embed="rId4"/>
                </a:buBlip>
              </a:pP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</a:rPr>
                <a:t>Multiplies from ALICE </a:t>
              </a:r>
              <a:r>
                <a:rPr b="0" lang="en-US" sz="1600" spc="-1" strike="noStrike">
                  <a:solidFill>
                    <a:srgbClr val="58595b"/>
                  </a:solidFill>
                  <a:latin typeface="Arial"/>
                  <a:ea typeface="Arial"/>
                  <a:hlinkClick r:id="rId5"/>
                </a:rPr>
                <a:t>PRC88 (2013) 044910</a:t>
              </a:r>
              <a:endParaRPr b="0" lang="en-US" sz="1600" spc="-1" strike="noStrike">
                <a:latin typeface="Arial"/>
              </a:endParaRPr>
            </a:p>
          </p:txBody>
        </p:sp>
      </p:grpSp>
      <p:grpSp>
        <p:nvGrpSpPr>
          <p:cNvPr id="483" name=""/>
          <p:cNvGrpSpPr/>
          <p:nvPr/>
        </p:nvGrpSpPr>
        <p:grpSpPr>
          <a:xfrm>
            <a:off x="3918240" y="646200"/>
            <a:ext cx="5486400" cy="4280760"/>
            <a:chOff x="3918240" y="646200"/>
            <a:chExt cx="5486400" cy="4280760"/>
          </a:xfrm>
        </p:grpSpPr>
        <p:sp>
          <p:nvSpPr>
            <p:cNvPr id="484" name=""/>
            <p:cNvSpPr/>
            <p:nvPr/>
          </p:nvSpPr>
          <p:spPr>
            <a:xfrm>
              <a:off x="3918240" y="646200"/>
              <a:ext cx="5486400" cy="4280760"/>
            </a:xfrm>
            <a:custGeom>
              <a:avLst/>
              <a:gdLst/>
              <a:ahLst/>
              <a:rect l="l" t="t" r="r" b="b"/>
              <a:pathLst>
                <a:path w="27683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24083" y="21600"/>
                  </a:lnTo>
                  <a:arcTo wR="2483" hR="3600" stAng="5400000" swAng="5400000"/>
                  <a:lnTo>
                    <a:pt x="21600" y="3600"/>
                  </a:lnTo>
                  <a:arcTo wR="2483" hR="3600" stAng="10800000" swAng="5400000"/>
                  <a:close/>
                </a:path>
              </a:pathLst>
            </a:custGeom>
            <a:solidFill>
              <a:srgbClr val="58595b">
                <a:alpha val="50000"/>
              </a:srgbClr>
            </a:solidFill>
            <a:ln w="0">
              <a:solidFill>
                <a:srgbClr val="58595b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85" name=""/>
            <p:cNvSpPr txBox="1"/>
            <p:nvPr/>
          </p:nvSpPr>
          <p:spPr>
            <a:xfrm>
              <a:off x="4558320" y="648360"/>
              <a:ext cx="4206240" cy="4438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2500" spc="-1" strike="noStrike">
                  <a:solidFill>
                    <a:srgbClr val="58595b"/>
                  </a:solidFill>
                  <a:latin typeface="Arial"/>
                </a:rPr>
                <a:t>Track properties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486" name=""/>
            <p:cNvGrpSpPr/>
            <p:nvPr/>
          </p:nvGrpSpPr>
          <p:grpSpPr>
            <a:xfrm>
              <a:off x="4244760" y="1066680"/>
              <a:ext cx="4777560" cy="1852200"/>
              <a:chOff x="4244760" y="1066680"/>
              <a:chExt cx="4777560" cy="1852200"/>
            </a:xfrm>
          </p:grpSpPr>
          <p:grpSp>
            <p:nvGrpSpPr>
              <p:cNvPr id="487" name=""/>
              <p:cNvGrpSpPr/>
              <p:nvPr/>
            </p:nvGrpSpPr>
            <p:grpSpPr>
              <a:xfrm>
                <a:off x="4244760" y="1066680"/>
                <a:ext cx="2912760" cy="1852200"/>
                <a:chOff x="4244760" y="1066680"/>
                <a:chExt cx="2912760" cy="1852200"/>
              </a:xfrm>
            </p:grpSpPr>
            <p:grpSp>
              <p:nvGrpSpPr>
                <p:cNvPr id="488" name=""/>
                <p:cNvGrpSpPr/>
                <p:nvPr/>
              </p:nvGrpSpPr>
              <p:grpSpPr>
                <a:xfrm>
                  <a:off x="4244760" y="1066680"/>
                  <a:ext cx="2912760" cy="1852200"/>
                  <a:chOff x="4244760" y="1066680"/>
                  <a:chExt cx="2912760" cy="1852200"/>
                </a:xfrm>
              </p:grpSpPr>
              <p:sp>
                <p:nvSpPr>
                  <p:cNvPr id="489" name=""/>
                  <p:cNvSpPr/>
                  <p:nvPr/>
                </p:nvSpPr>
                <p:spPr>
                  <a:xfrm flipH="1">
                    <a:off x="4303440" y="1066680"/>
                    <a:ext cx="2854080" cy="180540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490" name="Picture 19" descr=""/>
                  <p:cNvPicPr/>
                  <p:nvPr/>
                </p:nvPicPr>
                <p:blipFill>
                  <a:blip r:embed="rId6"/>
                  <a:stretch/>
                </p:blipFill>
                <p:spPr>
                  <a:xfrm>
                    <a:off x="4322880" y="1245600"/>
                    <a:ext cx="2743200" cy="151776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491" name=""/>
                  <p:cNvSpPr txBox="1"/>
                  <p:nvPr/>
                </p:nvSpPr>
                <p:spPr>
                  <a:xfrm>
                    <a:off x="4863600" y="1207440"/>
                    <a:ext cx="2194560" cy="3463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solidFill>
                          <a:srgbClr val="ff8200"/>
                        </a:solidFill>
                        <a:latin typeface="Arial"/>
                      </a:rPr>
                      <a:t>Momentum spectra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492" name=""/>
                  <p:cNvSpPr/>
                  <p:nvPr/>
                </p:nvSpPr>
                <p:spPr>
                  <a:xfrm>
                    <a:off x="4505760" y="2619360"/>
                    <a:ext cx="2651760" cy="12816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3" name=""/>
                  <p:cNvSpPr/>
                  <p:nvPr/>
                </p:nvSpPr>
                <p:spPr>
                  <a:xfrm flipH="1">
                    <a:off x="4303440" y="1154160"/>
                    <a:ext cx="238320" cy="159336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94" name=""/>
                  <p:cNvSpPr txBox="1"/>
                  <p:nvPr/>
                </p:nvSpPr>
                <p:spPr>
                  <a:xfrm>
                    <a:off x="5603040" y="2517840"/>
                    <a:ext cx="387720" cy="4010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p</a:t>
                    </a:r>
                    <a:r>
                      <a:rPr b="0" lang="en-US" sz="1800" spc="-1" strike="noStrike" baseline="-33000">
                        <a:latin typeface="Arial"/>
                      </a:rPr>
                      <a:t>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495" name=""/>
                  <p:cNvSpPr txBox="1"/>
                  <p:nvPr/>
                </p:nvSpPr>
                <p:spPr>
                  <a:xfrm rot="16200000">
                    <a:off x="4029480" y="1769040"/>
                    <a:ext cx="776520" cy="3463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dN/dy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496" name=""/>
                  <p:cNvSpPr txBox="1"/>
                  <p:nvPr/>
                </p:nvSpPr>
                <p:spPr>
                  <a:xfrm>
                    <a:off x="5195160" y="2358000"/>
                    <a:ext cx="1831320" cy="2325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1" lang="en-US" sz="1000" spc="-1" strike="noStrike">
                        <a:latin typeface="Arial"/>
                      </a:rPr>
                      <a:t>ALICE</a:t>
                    </a:r>
                    <a:r>
                      <a:rPr b="0" lang="en-US" sz="1000" spc="-1" strike="noStrike">
                        <a:latin typeface="Arial"/>
                      </a:rPr>
                      <a:t> </a:t>
                    </a:r>
                    <a:r>
                      <a:rPr b="0" lang="en-US" sz="1000" spc="-1" strike="noStrike">
                        <a:latin typeface="Arial"/>
                        <a:hlinkClick r:id="rId7"/>
                      </a:rPr>
                      <a:t>PLB720 (2013) 52-62</a:t>
                    </a:r>
                    <a:endParaRPr b="0" lang="en-US" sz="1000" spc="-1" strike="noStrike">
                      <a:latin typeface="Arial"/>
                    </a:endParaRPr>
                  </a:p>
                </p:txBody>
              </p:sp>
            </p:grpSp>
            <p:grpSp>
              <p:nvGrpSpPr>
                <p:cNvPr id="497" name=""/>
                <p:cNvGrpSpPr/>
                <p:nvPr/>
              </p:nvGrpSpPr>
              <p:grpSpPr>
                <a:xfrm>
                  <a:off x="5531040" y="1566720"/>
                  <a:ext cx="1421280" cy="1114200"/>
                  <a:chOff x="5531040" y="1566720"/>
                  <a:chExt cx="1421280" cy="1114200"/>
                </a:xfrm>
              </p:grpSpPr>
              <p:sp>
                <p:nvSpPr>
                  <p:cNvPr id="498" name=""/>
                  <p:cNvSpPr txBox="1"/>
                  <p:nvPr/>
                </p:nvSpPr>
                <p:spPr>
                  <a:xfrm>
                    <a:off x="5877360" y="1566720"/>
                    <a:ext cx="1074960" cy="11142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1" lang="en-US" sz="1800" spc="-1" strike="noStrike">
                        <a:solidFill>
                          <a:srgbClr val="58595b"/>
                        </a:solidFill>
                        <a:latin typeface="Arial"/>
                      </a:rPr>
                      <a:t>Blast Wave Fit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499" name=""/>
                  <p:cNvSpPr/>
                  <p:nvPr/>
                </p:nvSpPr>
                <p:spPr>
                  <a:xfrm flipH="1">
                    <a:off x="5531040" y="1749600"/>
                    <a:ext cx="365760" cy="0"/>
                  </a:xfrm>
                  <a:prstGeom prst="line">
                    <a:avLst/>
                  </a:prstGeom>
                  <a:ln w="57240">
                    <a:solidFill>
                      <a:srgbClr val="58595b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500" name=""/>
              <p:cNvSpPr/>
              <p:nvPr/>
            </p:nvSpPr>
            <p:spPr>
              <a:xfrm>
                <a:off x="7259760" y="1888200"/>
                <a:ext cx="367200" cy="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1" name=""/>
              <p:cNvSpPr txBox="1"/>
              <p:nvPr/>
            </p:nvSpPr>
            <p:spPr>
              <a:xfrm>
                <a:off x="7549920" y="1701000"/>
                <a:ext cx="147240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Random p</a:t>
                </a:r>
                <a:r>
                  <a:rPr b="1" lang="en-US" sz="1800" spc="-1" strike="noStrike" baseline="-33000">
                    <a:solidFill>
                      <a:srgbClr val="58595b"/>
                    </a:solidFill>
                    <a:latin typeface="Arial"/>
                  </a:rPr>
                  <a:t>T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502" name=""/>
            <p:cNvGrpSpPr/>
            <p:nvPr/>
          </p:nvGrpSpPr>
          <p:grpSpPr>
            <a:xfrm>
              <a:off x="4280760" y="2952720"/>
              <a:ext cx="4957560" cy="1895760"/>
              <a:chOff x="4280760" y="2952720"/>
              <a:chExt cx="4957560" cy="1895760"/>
            </a:xfrm>
          </p:grpSpPr>
          <p:grpSp>
            <p:nvGrpSpPr>
              <p:cNvPr id="503" name=""/>
              <p:cNvGrpSpPr/>
              <p:nvPr/>
            </p:nvGrpSpPr>
            <p:grpSpPr>
              <a:xfrm>
                <a:off x="4280760" y="2952720"/>
                <a:ext cx="3148200" cy="1895760"/>
                <a:chOff x="4280760" y="2952720"/>
                <a:chExt cx="3148200" cy="1895760"/>
              </a:xfrm>
            </p:grpSpPr>
            <p:grpSp>
              <p:nvGrpSpPr>
                <p:cNvPr id="504" name=""/>
                <p:cNvGrpSpPr/>
                <p:nvPr/>
              </p:nvGrpSpPr>
              <p:grpSpPr>
                <a:xfrm>
                  <a:off x="4280760" y="2952720"/>
                  <a:ext cx="3148200" cy="1895760"/>
                  <a:chOff x="4280760" y="2952720"/>
                  <a:chExt cx="3148200" cy="1895760"/>
                </a:xfrm>
              </p:grpSpPr>
              <p:sp>
                <p:nvSpPr>
                  <p:cNvPr id="505" name=""/>
                  <p:cNvSpPr/>
                  <p:nvPr/>
                </p:nvSpPr>
                <p:spPr>
                  <a:xfrm>
                    <a:off x="4320000" y="2952720"/>
                    <a:ext cx="3030480" cy="185400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pic>
                <p:nvPicPr>
                  <p:cNvPr id="506" name="Picture 12" descr=""/>
                  <p:cNvPicPr/>
                  <p:nvPr/>
                </p:nvPicPr>
                <p:blipFill>
                  <a:blip r:embed="rId8"/>
                  <a:stretch/>
                </p:blipFill>
                <p:spPr>
                  <a:xfrm>
                    <a:off x="4375800" y="2983680"/>
                    <a:ext cx="2938680" cy="16830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sp>
                <p:nvSpPr>
                  <p:cNvPr id="507" name=""/>
                  <p:cNvSpPr/>
                  <p:nvPr/>
                </p:nvSpPr>
                <p:spPr>
                  <a:xfrm>
                    <a:off x="4579200" y="4535640"/>
                    <a:ext cx="2663280" cy="13104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08" name=""/>
                  <p:cNvSpPr/>
                  <p:nvPr/>
                </p:nvSpPr>
                <p:spPr>
                  <a:xfrm flipH="1">
                    <a:off x="4330080" y="3037320"/>
                    <a:ext cx="239400" cy="162936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09" name=""/>
                  <p:cNvSpPr/>
                  <p:nvPr/>
                </p:nvSpPr>
                <p:spPr>
                  <a:xfrm>
                    <a:off x="4579200" y="2952720"/>
                    <a:ext cx="2663280" cy="131040"/>
                  </a:xfrm>
                  <a:prstGeom prst="rect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10" name=""/>
                  <p:cNvSpPr txBox="1"/>
                  <p:nvPr/>
                </p:nvSpPr>
                <p:spPr>
                  <a:xfrm>
                    <a:off x="5717880" y="4431600"/>
                    <a:ext cx="403920" cy="4168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p</a:t>
                    </a:r>
                    <a:r>
                      <a:rPr b="0" lang="en-US" sz="1800" spc="-1" strike="noStrike" baseline="-33000">
                        <a:latin typeface="Arial"/>
                      </a:rPr>
                      <a:t>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511" name=""/>
                  <p:cNvSpPr txBox="1"/>
                  <p:nvPr/>
                </p:nvSpPr>
                <p:spPr>
                  <a:xfrm rot="16200000">
                    <a:off x="4092480" y="3634560"/>
                    <a:ext cx="794160" cy="4179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latin typeface="Arial"/>
                      </a:rPr>
                      <a:t>v</a:t>
                    </a:r>
                    <a:r>
                      <a:rPr b="0" lang="en-US" sz="1800" spc="-1" strike="noStrike" baseline="-33000">
                        <a:latin typeface="Arial"/>
                      </a:rPr>
                      <a:t>n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512" name=""/>
                  <p:cNvSpPr txBox="1"/>
                  <p:nvPr/>
                </p:nvSpPr>
                <p:spPr>
                  <a:xfrm>
                    <a:off x="4721760" y="4196160"/>
                    <a:ext cx="2707200" cy="360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0" lang="en-US" sz="1800" spc="-1" strike="noStrike">
                        <a:solidFill>
                          <a:srgbClr val="ff8200"/>
                        </a:solidFill>
                        <a:latin typeface="Arial"/>
                      </a:rPr>
                      <a:t>Azimuthal asymmetries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513" name=""/>
                  <p:cNvSpPr txBox="1"/>
                  <p:nvPr/>
                </p:nvSpPr>
                <p:spPr>
                  <a:xfrm>
                    <a:off x="5275080" y="4047120"/>
                    <a:ext cx="1983240" cy="2415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pPr algn="r">
                      <a:spcBef>
                        <a:spcPts val="1191"/>
                      </a:spcBef>
                      <a:spcAft>
                        <a:spcPts val="992"/>
                      </a:spcAft>
                      <a:buNone/>
                    </a:pPr>
                    <a:r>
                      <a:rPr b="1" lang="en-US" sz="1000" spc="-1" strike="noStrike">
                        <a:latin typeface="Arial"/>
                      </a:rPr>
                      <a:t>ALICE</a:t>
                    </a:r>
                    <a:r>
                      <a:rPr b="0" lang="en-US" sz="1000" spc="-1" strike="noStrike">
                        <a:latin typeface="Arial"/>
                      </a:rPr>
                      <a:t> </a:t>
                    </a:r>
                    <a:r>
                      <a:rPr b="0" lang="en-US" sz="1000" spc="-1" strike="noStrike">
                        <a:latin typeface="Arial"/>
                        <a:hlinkClick r:id="rId9"/>
                      </a:rPr>
                      <a:t>JHEP 1609 (2016) 164</a:t>
                    </a:r>
                    <a:endParaRPr b="0" lang="en-US" sz="1000" spc="-1" strike="noStrike">
                      <a:latin typeface="Arial"/>
                    </a:endParaRPr>
                  </a:p>
                </p:txBody>
              </p:sp>
            </p:grpSp>
            <p:grpSp>
              <p:nvGrpSpPr>
                <p:cNvPr id="514" name=""/>
                <p:cNvGrpSpPr/>
                <p:nvPr/>
              </p:nvGrpSpPr>
              <p:grpSpPr>
                <a:xfrm>
                  <a:off x="5294160" y="3465000"/>
                  <a:ext cx="2056320" cy="858240"/>
                  <a:chOff x="5294160" y="3465000"/>
                  <a:chExt cx="2056320" cy="858240"/>
                </a:xfrm>
              </p:grpSpPr>
              <p:sp>
                <p:nvSpPr>
                  <p:cNvPr id="515" name=""/>
                  <p:cNvSpPr txBox="1"/>
                  <p:nvPr/>
                </p:nvSpPr>
                <p:spPr>
                  <a:xfrm>
                    <a:off x="5641920" y="3465000"/>
                    <a:ext cx="1708560" cy="8582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txBody>
                  <a:bodyPr lIns="90000" rIns="90000" tIns="45000" bIns="45000" anchor="t">
                    <a:noAutofit/>
                  </a:bodyPr>
                  <a:p>
                    <a:r>
                      <a:rPr b="1" lang="en-US" sz="1800" spc="-1" strike="noStrike">
                        <a:solidFill>
                          <a:srgbClr val="58595b"/>
                        </a:solidFill>
                        <a:latin typeface="Arial"/>
                      </a:rPr>
                      <a:t>Polynomial Fit</a:t>
                    </a:r>
                    <a:endParaRPr b="0" lang="en-US" sz="1800" spc="-1" strike="noStrike">
                      <a:latin typeface="Arial"/>
                    </a:endParaRPr>
                  </a:p>
                </p:txBody>
              </p:sp>
              <p:sp>
                <p:nvSpPr>
                  <p:cNvPr id="516" name=""/>
                  <p:cNvSpPr/>
                  <p:nvPr/>
                </p:nvSpPr>
                <p:spPr>
                  <a:xfrm flipH="1">
                    <a:off x="5294160" y="3652200"/>
                    <a:ext cx="367200" cy="0"/>
                  </a:xfrm>
                  <a:prstGeom prst="line">
                    <a:avLst/>
                  </a:prstGeom>
                  <a:ln w="57240">
                    <a:solidFill>
                      <a:srgbClr val="58595b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sp>
            <p:nvSpPr>
              <p:cNvPr id="517" name=""/>
              <p:cNvSpPr txBox="1"/>
              <p:nvPr/>
            </p:nvSpPr>
            <p:spPr>
              <a:xfrm>
                <a:off x="7765920" y="3609000"/>
                <a:ext cx="466560" cy="401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v</a:t>
                </a:r>
                <a:r>
                  <a:rPr b="1" lang="en-US" sz="1800" spc="-1" strike="noStrike" baseline="-33000">
                    <a:solidFill>
                      <a:srgbClr val="58595b"/>
                    </a:solidFill>
                    <a:latin typeface="Arial"/>
                  </a:rPr>
                  <a:t>n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518" name=""/>
              <p:cNvSpPr/>
              <p:nvPr/>
            </p:nvSpPr>
            <p:spPr>
              <a:xfrm>
                <a:off x="7381800" y="3796200"/>
                <a:ext cx="367200" cy="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19" name=""/>
              <p:cNvSpPr/>
              <p:nvPr/>
            </p:nvSpPr>
            <p:spPr>
              <a:xfrm>
                <a:off x="8141040" y="3787920"/>
                <a:ext cx="257760" cy="522720"/>
              </a:xfrm>
              <a:prstGeom prst="line">
                <a:avLst/>
              </a:prstGeom>
              <a:ln w="57240">
                <a:solidFill>
                  <a:srgbClr val="58595b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20" name=""/>
              <p:cNvSpPr txBox="1"/>
              <p:nvPr/>
            </p:nvSpPr>
            <p:spPr>
              <a:xfrm>
                <a:off x="7765920" y="4293000"/>
                <a:ext cx="1472400" cy="34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R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a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n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d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o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m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</a:rPr>
                  <a:t> </a:t>
                </a:r>
                <a:r>
                  <a:rPr b="1" lang="en-US" sz="1800" spc="-1" strike="noStrike">
                    <a:solidFill>
                      <a:srgbClr val="58595b"/>
                    </a:solidFill>
                    <a:latin typeface="Arial"/>
                    <a:ea typeface="Arial"/>
                  </a:rPr>
                  <a:t>φ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</p:grpSp>
      <p:grpSp>
        <p:nvGrpSpPr>
          <p:cNvPr id="521" name=""/>
          <p:cNvGrpSpPr/>
          <p:nvPr/>
        </p:nvGrpSpPr>
        <p:grpSpPr>
          <a:xfrm>
            <a:off x="254880" y="4591440"/>
            <a:ext cx="3804480" cy="731520"/>
            <a:chOff x="254880" y="4591440"/>
            <a:chExt cx="3804480" cy="731520"/>
          </a:xfrm>
        </p:grpSpPr>
        <p:sp>
          <p:nvSpPr>
            <p:cNvPr id="522" name=""/>
            <p:cNvSpPr/>
            <p:nvPr/>
          </p:nvSpPr>
          <p:spPr>
            <a:xfrm>
              <a:off x="254880" y="4591440"/>
              <a:ext cx="3749040" cy="731520"/>
            </a:xfrm>
            <a:custGeom>
              <a:avLst/>
              <a:gdLst/>
              <a:ahLst/>
              <a:rect l="l" t="t" r="r" b="b"/>
              <a:pathLst>
                <a:path w="11065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107056" y="21600"/>
                  </a:lnTo>
                  <a:arcTo wR="85456" hR="3600" stAng="5400000" swAng="5400000"/>
                  <a:lnTo>
                    <a:pt x="21600" y="3600"/>
                  </a:lnTo>
                  <a:arcTo wR="85456" hR="3600" stAng="10800000" swAng="5400000"/>
                  <a:close/>
                </a:path>
              </a:pathLst>
            </a:custGeom>
            <a:solidFill>
              <a:srgbClr val="ed1c24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3" name=""/>
            <p:cNvSpPr txBox="1"/>
            <p:nvPr/>
          </p:nvSpPr>
          <p:spPr>
            <a:xfrm>
              <a:off x="310320" y="4627440"/>
              <a:ext cx="374904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000" spc="-1" strike="noStrike">
                  <a:latin typeface="Arial"/>
                </a:rPr>
                <a:t>No jets! No resonances</a:t>
              </a:r>
              <a:endParaRPr b="0" lang="en-US" sz="2000" spc="-1" strike="noStrike">
                <a:latin typeface="Arial"/>
              </a:endParaRPr>
            </a:p>
            <a:p>
              <a:r>
                <a:rPr b="1" lang="en-US" sz="2000" spc="-1" strike="noStrike">
                  <a:latin typeface="Arial"/>
                </a:rPr>
                <a:t>Emulates hydro correlations </a:t>
              </a:r>
              <a:endParaRPr b="0" lang="en-US" sz="2000" spc="-1" strike="noStrike">
                <a:latin typeface="Arial"/>
              </a:endParaRPr>
            </a:p>
          </p:txBody>
        </p:sp>
      </p:grpSp>
      <p:pic>
        <p:nvPicPr>
          <p:cNvPr id="524" name="" descr=""/>
          <p:cNvPicPr/>
          <p:nvPr/>
        </p:nvPicPr>
        <p:blipFill>
          <a:blip r:embed="rId10"/>
          <a:stretch/>
        </p:blipFill>
        <p:spPr>
          <a:xfrm>
            <a:off x="9086040" y="-8640"/>
            <a:ext cx="996840" cy="91440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5" descr=""/>
          <p:cNvPicPr/>
          <p:nvPr/>
        </p:nvPicPr>
        <p:blipFill>
          <a:blip r:embed="rId11"/>
          <a:stretch/>
        </p:blipFill>
        <p:spPr>
          <a:xfrm>
            <a:off x="7604280" y="4436280"/>
            <a:ext cx="2618640" cy="147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51840" y="77040"/>
            <a:ext cx="10515240" cy="73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58595b"/>
                </a:solidFill>
                <a:latin typeface="Arial"/>
              </a:rPr>
              <a:t>Mix </a:t>
            </a:r>
            <a:r>
              <a:rPr b="0" lang="en-US" sz="4400" spc="-1" strike="noStrike">
                <a:solidFill>
                  <a:srgbClr val="58595b"/>
                </a:solidFill>
                <a:latin typeface="Arial"/>
              </a:rPr>
              <a:t>TennGe</a:t>
            </a:r>
            <a:r>
              <a:rPr b="0" lang="en-US" sz="4400" spc="-1" strike="noStrike">
                <a:solidFill>
                  <a:srgbClr val="58595b"/>
                </a:solidFill>
                <a:latin typeface="Arial"/>
              </a:rPr>
              <a:t>n with </a:t>
            </a:r>
            <a:r>
              <a:rPr b="0" lang="en-US" sz="4400" spc="-1" strike="noStrike">
                <a:solidFill>
                  <a:srgbClr val="58595b"/>
                </a:solidFill>
                <a:latin typeface="Arial"/>
              </a:rPr>
              <a:t>PYTHIA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/>
          </p:nvPr>
        </p:nvSpPr>
        <p:spPr>
          <a:xfrm>
            <a:off x="-9720" y="914400"/>
            <a:ext cx="9734040" cy="2614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Merge PYTHIA 𝑝𝑝 collisions into TennGen heavy ion background</a:t>
            </a:r>
            <a:endParaRPr b="0" lang="en-US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Find charged anti-k</a:t>
            </a:r>
            <a:r>
              <a:rPr b="0" lang="en-US" sz="2400" spc="-1" strike="noStrike" baseline="-8000">
                <a:solidFill>
                  <a:srgbClr val="58595b"/>
                </a:solidFill>
                <a:latin typeface="Arial"/>
              </a:rPr>
              <a:t>T</a:t>
            </a: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 jets in merged event and geometrically match </a:t>
            </a: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them back to PYTHIA jets</a:t>
            </a:r>
            <a:endParaRPr b="0" lang="en-US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Use matched PYTHIA jet momentum as ground truth  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528" name="Picture 4" descr=""/>
          <p:cNvPicPr/>
          <p:nvPr/>
        </p:nvPicPr>
        <p:blipFill>
          <a:blip r:embed="rId1"/>
          <a:stretch/>
        </p:blipFill>
        <p:spPr>
          <a:xfrm>
            <a:off x="5141880" y="2541240"/>
            <a:ext cx="4541400" cy="2552760"/>
          </a:xfrm>
          <a:prstGeom prst="rect">
            <a:avLst/>
          </a:prstGeom>
          <a:ln w="0">
            <a:noFill/>
          </a:ln>
        </p:spPr>
      </p:pic>
      <p:pic>
        <p:nvPicPr>
          <p:cNvPr id="529" name="Picture 8" descr="PYTHIA 8.3 - PYTHIA 8.3"/>
          <p:cNvPicPr/>
          <p:nvPr/>
        </p:nvPicPr>
        <p:blipFill>
          <a:blip r:embed="rId2"/>
          <a:stretch/>
        </p:blipFill>
        <p:spPr>
          <a:xfrm>
            <a:off x="2059200" y="2793600"/>
            <a:ext cx="2030040" cy="2048040"/>
          </a:xfrm>
          <a:prstGeom prst="rect">
            <a:avLst/>
          </a:prstGeom>
          <a:ln w="0">
            <a:noFill/>
          </a:ln>
        </p:spPr>
      </p:pic>
      <p:sp>
        <p:nvSpPr>
          <p:cNvPr id="530" name="Cross 2"/>
          <p:cNvSpPr/>
          <p:nvPr/>
        </p:nvSpPr>
        <p:spPr>
          <a:xfrm>
            <a:off x="4764960" y="3532680"/>
            <a:ext cx="550080" cy="538200"/>
          </a:xfrm>
          <a:prstGeom prst="plus">
            <a:avLst>
              <a:gd name="adj" fmla="val 41374"/>
            </a:avLst>
          </a:prstGeom>
          <a:solidFill>
            <a:srgbClr val="000000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3.  Background and </a:t>
            </a:r>
            <a:r>
              <a:rPr b="0" lang="en-US" sz="3300" spc="-1" strike="noStrike">
                <a:latin typeface="Arial"/>
              </a:rPr>
              <a:t>signal overlap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" descr=""/>
          <p:cNvPicPr/>
          <p:nvPr/>
        </p:nvPicPr>
        <p:blipFill>
          <a:blip r:embed="rId1"/>
          <a:stretch/>
        </p:blipFill>
        <p:spPr>
          <a:xfrm>
            <a:off x="362880" y="1492560"/>
            <a:ext cx="9143640" cy="2971440"/>
          </a:xfrm>
          <a:prstGeom prst="rect">
            <a:avLst/>
          </a:prstGeom>
          <a:ln w="0">
            <a:noFill/>
          </a:ln>
        </p:spPr>
      </p:pic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504000" y="58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 happens to jet properties when you cut background?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34" name=""/>
          <p:cNvSpPr txBox="1"/>
          <p:nvPr/>
        </p:nvSpPr>
        <p:spPr>
          <a:xfrm>
            <a:off x="2324880" y="1861920"/>
            <a:ext cx="1520280" cy="867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ff8c00"/>
                </a:solidFill>
                <a:latin typeface="Arial"/>
                <a:ea typeface="Droid Sans Fallback"/>
              </a:rPr>
              <a:t>Area cut</a:t>
            </a:r>
            <a:endParaRPr b="0" lang="en-US" sz="25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p</a:t>
            </a:r>
            <a:r>
              <a:rPr b="1" lang="en-US" sz="1500" spc="-1" strike="noStrike" baseline="-8000">
                <a:solidFill>
                  <a:srgbClr val="ff8c00"/>
                </a:solidFill>
                <a:latin typeface="Arial"/>
              </a:rPr>
              <a:t>Thard</a:t>
            </a: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=60 GeV/</a:t>
            </a:r>
            <a:r>
              <a:rPr b="1" i="1" lang="en-US" sz="1500" spc="-1" strike="noStrike">
                <a:solidFill>
                  <a:srgbClr val="ff8c00"/>
                </a:solidFill>
                <a:latin typeface="Arial"/>
              </a:rPr>
              <a:t>c</a:t>
            </a:r>
            <a:endParaRPr b="0" lang="en-US" sz="1500" spc="-1" strike="noStrike">
              <a:latin typeface="Arial"/>
            </a:endParaRPr>
          </a:p>
          <a:p>
            <a:pPr algn="r">
              <a:buNone/>
            </a:pP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R=0.4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 type="title"/>
          </p:nvPr>
        </p:nvSpPr>
        <p:spPr>
          <a:xfrm>
            <a:off x="504360" y="4257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solidFill>
                  <a:srgbClr val="ff8c00"/>
                </a:solidFill>
                <a:latin typeface="Arial"/>
              </a:rPr>
              <a:t>Remaining background jets look like signal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36" name=""/>
          <p:cNvSpPr txBox="1"/>
          <p:nvPr/>
        </p:nvSpPr>
        <p:spPr>
          <a:xfrm>
            <a:off x="4148640" y="3666600"/>
            <a:ext cx="2437200" cy="32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latin typeface="Arial"/>
                <a:hlinkClick r:id="rId2"/>
              </a:rPr>
              <a:t>PRC108(2023)2,024909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" descr=""/>
          <p:cNvPicPr/>
          <p:nvPr/>
        </p:nvPicPr>
        <p:blipFill>
          <a:blip r:embed="rId1"/>
          <a:stretch/>
        </p:blipFill>
        <p:spPr>
          <a:xfrm>
            <a:off x="468360" y="1449720"/>
            <a:ext cx="9143640" cy="2971440"/>
          </a:xfrm>
          <a:prstGeom prst="rect">
            <a:avLst/>
          </a:prstGeom>
          <a:ln w="0">
            <a:noFill/>
          </a:ln>
        </p:spPr>
      </p:pic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504000" y="58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 happens to jet properties when you cut background?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title"/>
          </p:nvPr>
        </p:nvSpPr>
        <p:spPr>
          <a:xfrm>
            <a:off x="504360" y="4257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solidFill>
                  <a:srgbClr val="ff8c00"/>
                </a:solidFill>
                <a:latin typeface="Arial"/>
              </a:rPr>
              <a:t>Remaining background jets look like signal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40" name=""/>
          <p:cNvSpPr txBox="1"/>
          <p:nvPr/>
        </p:nvSpPr>
        <p:spPr>
          <a:xfrm>
            <a:off x="4148640" y="3666960"/>
            <a:ext cx="2437200" cy="32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latin typeface="Arial"/>
                <a:hlinkClick r:id="rId2"/>
              </a:rPr>
              <a:t>PRC108(2023)2,024909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541" name=""/>
          <p:cNvSpPr txBox="1"/>
          <p:nvPr/>
        </p:nvSpPr>
        <p:spPr>
          <a:xfrm>
            <a:off x="1425240" y="2438280"/>
            <a:ext cx="1845000" cy="739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600" spc="-1" strike="noStrike">
                <a:solidFill>
                  <a:srgbClr val="ff8c00"/>
                </a:solidFill>
                <a:latin typeface="Arial"/>
                <a:ea typeface="Droid Sans Fallback"/>
              </a:rPr>
              <a:t>ML-optimized cut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p</a:t>
            </a:r>
            <a:r>
              <a:rPr b="1" lang="en-US" sz="1500" spc="-1" strike="noStrike" baseline="-8000">
                <a:solidFill>
                  <a:srgbClr val="ff8c00"/>
                </a:solidFill>
                <a:latin typeface="Arial"/>
              </a:rPr>
              <a:t>Thard</a:t>
            </a: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=60 GeV/</a:t>
            </a:r>
            <a:r>
              <a:rPr b="1" i="1" lang="en-US" sz="1500" spc="-1" strike="noStrike">
                <a:solidFill>
                  <a:srgbClr val="ff8c00"/>
                </a:solidFill>
                <a:latin typeface="Arial"/>
              </a:rPr>
              <a:t>c</a:t>
            </a:r>
            <a:endParaRPr b="0" lang="en-US" sz="1500" spc="-1" strike="noStrike">
              <a:latin typeface="Arial"/>
            </a:endParaRPr>
          </a:p>
          <a:p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R=0.4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504000" y="-9828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Silhouette Values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/>
          </p:nvPr>
        </p:nvSpPr>
        <p:spPr>
          <a:xfrm>
            <a:off x="504000" y="714600"/>
            <a:ext cx="8870040" cy="260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Average distance between a jet candidate and other jet candidates in its cluster (signal or background)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Average distance between jet candidate and jet candidates in the other cluster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Silhouette value</a:t>
            </a:r>
            <a:br>
              <a:rPr sz="2400"/>
            </a:br>
            <a:r>
              <a:rPr b="0" lang="en-US" sz="2400" spc="-1" strike="noStrike">
                <a:latin typeface="Arial"/>
              </a:rPr>
              <a:t> 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44" name=""/>
              <p:cNvSpPr txBox="1"/>
              <p:nvPr/>
            </p:nvSpPr>
            <p:spPr>
              <a:xfrm>
                <a:off x="7516080" y="1067040"/>
                <a:ext cx="1549800" cy="396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a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d>
                          <m:dPr>
                            <m:begChr m:val="⟨"/>
                            <m:endChr m:val="⟩"/>
                          </m:dPr>
                          <m:e>
                            <m:sSub>
                              <m:e>
                                <m:r>
                                  <m:t xml:space="preserve">d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  <m:r>
                                  <m:t xml:space="preserve">,</m:t>
                                </m:r>
                                <m:r>
                                  <m:t xml:space="preserve">j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t xml:space="preserve">j</m:t>
                        </m:r>
                        <m:r>
                          <m:t xml:space="preserve">≠</m:t>
                        </m:r>
                        <m:r>
                          <m:t xml:space="preserve">i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545" name=""/>
              <p:cNvSpPr txBox="1"/>
              <p:nvPr/>
            </p:nvSpPr>
            <p:spPr>
              <a:xfrm>
                <a:off x="3490920" y="1904040"/>
                <a:ext cx="1243440" cy="3960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b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=</m:t>
                    </m:r>
                    <m:d>
                      <m:dPr>
                        <m:begChr m:val="⟨"/>
                        <m:endChr m:val="⟩"/>
                      </m:dPr>
                      <m:e>
                        <m:sSub>
                          <m:e>
                            <m:r>
                              <m:t xml:space="preserve">d</m:t>
                            </m:r>
                          </m:e>
                          <m:sub>
                            <m:r>
                              <m:t xml:space="preserve">i</m:t>
                            </m:r>
                            <m:r>
                              <m:t xml:space="preserve">,</m:t>
                            </m:r>
                            <m:r>
                              <m:t xml:space="preserve">j</m:t>
                            </m:r>
                          </m:sub>
                        </m:sSub>
                      </m:e>
                    </m: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546" name=""/>
              <p:cNvSpPr txBox="1"/>
              <p:nvPr/>
            </p:nvSpPr>
            <p:spPr>
              <a:xfrm>
                <a:off x="3560040" y="2251440"/>
                <a:ext cx="2362680" cy="10087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s</m:t>
                        </m:r>
                      </m:e>
                      <m:sub>
                        <m:r>
                          <m:t xml:space="preserve">i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sSub>
                          <m:e>
                            <m:r>
                              <m:t xml:space="preserve">b</m:t>
                            </m:r>
                          </m:e>
                          <m:sub>
                            <m:r>
                              <m:t xml:space="preserve">i</m:t>
                            </m:r>
                          </m:sub>
                        </m:sSub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a</m:t>
                            </m:r>
                          </m:e>
                          <m:sub>
                            <m:r>
                              <m:t xml:space="preserve">i</m:t>
                            </m:r>
                          </m:sub>
                        </m:sSub>
                      </m:num>
                      <m:den>
                        <m:r>
                          <m:t xml:space="preserve">max</m:t>
                        </m:r>
                        <m:d>
                          <m:dPr>
                            <m:begChr m:val="["/>
                            <m:endChr m:val="]"/>
                          </m:dPr>
                          <m:e>
                            <m:sSub>
                              <m:e>
                                <m:r>
                                  <m:t xml:space="preserve">b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</m:sub>
                            </m:sSub>
                            <m:r>
                              <m:t xml:space="preserve">,</m:t>
                            </m:r>
                            <m:sSub>
                              <m:e>
                                <m:r>
                                  <m:t xml:space="preserve">a</m:t>
                                </m:r>
                              </m:e>
                              <m:sub>
                                <m:r>
                                  <m:t xml:space="preserve">i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</a:p>
            </p:txBody>
          </p:sp>
        </mc:Choice>
        <mc:Fallback/>
      </mc:AlternateContent>
      <p:grpSp>
        <p:nvGrpSpPr>
          <p:cNvPr id="547" name=""/>
          <p:cNvGrpSpPr/>
          <p:nvPr/>
        </p:nvGrpSpPr>
        <p:grpSpPr>
          <a:xfrm>
            <a:off x="338400" y="3163320"/>
            <a:ext cx="9369360" cy="1202400"/>
            <a:chOff x="338400" y="3163320"/>
            <a:chExt cx="9369360" cy="1202400"/>
          </a:xfrm>
        </p:grpSpPr>
        <p:sp>
          <p:nvSpPr>
            <p:cNvPr id="548" name=""/>
            <p:cNvSpPr/>
            <p:nvPr/>
          </p:nvSpPr>
          <p:spPr>
            <a:xfrm>
              <a:off x="718920" y="4076640"/>
              <a:ext cx="8642520" cy="7920"/>
            </a:xfrm>
            <a:prstGeom prst="line">
              <a:avLst/>
            </a:prstGeom>
            <a:ln w="76320">
              <a:solidFill>
                <a:srgbClr val="0000ff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49" name=""/>
            <p:cNvSpPr/>
            <p:nvPr/>
          </p:nvSpPr>
          <p:spPr>
            <a:xfrm flipH="1" flipV="1">
              <a:off x="698040" y="3811320"/>
              <a:ext cx="15480" cy="55440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0" name=""/>
            <p:cNvSpPr/>
            <p:nvPr/>
          </p:nvSpPr>
          <p:spPr>
            <a:xfrm flipH="1" flipV="1">
              <a:off x="5032440" y="3811320"/>
              <a:ext cx="15480" cy="55440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1" name=""/>
            <p:cNvSpPr/>
            <p:nvPr/>
          </p:nvSpPr>
          <p:spPr>
            <a:xfrm flipH="1" flipV="1">
              <a:off x="9352800" y="3811320"/>
              <a:ext cx="15480" cy="554400"/>
            </a:xfrm>
            <a:prstGeom prst="line">
              <a:avLst/>
            </a:prstGeom>
            <a:ln w="5724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2" name=""/>
            <p:cNvSpPr txBox="1"/>
            <p:nvPr/>
          </p:nvSpPr>
          <p:spPr>
            <a:xfrm>
              <a:off x="338400" y="3210120"/>
              <a:ext cx="67932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3000" spc="-1" strike="noStrike">
                  <a:latin typeface="Arial"/>
                </a:rPr>
                <a:t>-1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53" name=""/>
            <p:cNvSpPr txBox="1"/>
            <p:nvPr/>
          </p:nvSpPr>
          <p:spPr>
            <a:xfrm>
              <a:off x="9028440" y="3163320"/>
              <a:ext cx="67932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3000" spc="-1" strike="noStrike">
                  <a:latin typeface="Arial"/>
                </a:rPr>
                <a:t> </a:t>
              </a:r>
              <a:r>
                <a:rPr b="1" lang="en-US" sz="3000" spc="-1" strike="noStrike">
                  <a:latin typeface="Arial"/>
                </a:rPr>
                <a:t>1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54" name=""/>
            <p:cNvSpPr txBox="1"/>
            <p:nvPr/>
          </p:nvSpPr>
          <p:spPr>
            <a:xfrm>
              <a:off x="4695480" y="3319560"/>
              <a:ext cx="67932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3000" spc="-1" strike="noStrike">
                  <a:latin typeface="Arial"/>
                </a:rPr>
                <a:t>0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555" name=""/>
          <p:cNvSpPr txBox="1"/>
          <p:nvPr/>
        </p:nvSpPr>
        <p:spPr>
          <a:xfrm>
            <a:off x="-15480" y="4462560"/>
            <a:ext cx="2092320" cy="94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2000" spc="-1" strike="noStrike">
                <a:latin typeface="Arial"/>
              </a:rPr>
              <a:t>Looks more like another cluster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56" name=""/>
          <p:cNvSpPr txBox="1"/>
          <p:nvPr/>
        </p:nvSpPr>
        <p:spPr>
          <a:xfrm>
            <a:off x="3800520" y="4462560"/>
            <a:ext cx="2448000" cy="94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2000" spc="-1" strike="noStrike">
                <a:latin typeface="Arial"/>
              </a:rPr>
              <a:t>Indistinguishable from other clusters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57" name=""/>
          <p:cNvSpPr txBox="1"/>
          <p:nvPr/>
        </p:nvSpPr>
        <p:spPr>
          <a:xfrm>
            <a:off x="7901280" y="4407840"/>
            <a:ext cx="2092320" cy="940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2000" spc="-1" strike="noStrike">
                <a:latin typeface="Arial"/>
              </a:rPr>
              <a:t>Looks more like its own cluster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504000" y="720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Silhouette values</a:t>
            </a:r>
            <a:br>
              <a:rPr sz="3300"/>
            </a:br>
            <a:r>
              <a:rPr b="0" lang="en-US" sz="2500" spc="-1" strike="noStrike">
                <a:latin typeface="Arial"/>
                <a:hlinkClick r:id="rId1"/>
              </a:rPr>
              <a:t>Example from Wikipedia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559" name="" descr=""/>
          <p:cNvPicPr/>
          <p:nvPr/>
        </p:nvPicPr>
        <p:blipFill>
          <a:blip r:embed="rId2"/>
          <a:srcRect l="32790" t="38423" r="4224" b="5663"/>
          <a:stretch/>
        </p:blipFill>
        <p:spPr>
          <a:xfrm>
            <a:off x="4946040" y="949680"/>
            <a:ext cx="4278960" cy="4354200"/>
          </a:xfrm>
          <a:prstGeom prst="rect">
            <a:avLst/>
          </a:prstGeom>
          <a:ln w="0">
            <a:noFill/>
          </a:ln>
        </p:spPr>
      </p:pic>
      <p:grpSp>
        <p:nvGrpSpPr>
          <p:cNvPr id="560" name=""/>
          <p:cNvGrpSpPr/>
          <p:nvPr/>
        </p:nvGrpSpPr>
        <p:grpSpPr>
          <a:xfrm>
            <a:off x="232560" y="1356840"/>
            <a:ext cx="6825600" cy="3984120"/>
            <a:chOff x="232560" y="1356840"/>
            <a:chExt cx="6825600" cy="3984120"/>
          </a:xfrm>
        </p:grpSpPr>
        <p:grpSp>
          <p:nvGrpSpPr>
            <p:cNvPr id="561" name=""/>
            <p:cNvGrpSpPr/>
            <p:nvPr/>
          </p:nvGrpSpPr>
          <p:grpSpPr>
            <a:xfrm>
              <a:off x="232560" y="1356840"/>
              <a:ext cx="4544640" cy="3296520"/>
              <a:chOff x="232560" y="1356840"/>
              <a:chExt cx="4544640" cy="3296520"/>
            </a:xfrm>
          </p:grpSpPr>
          <p:pic>
            <p:nvPicPr>
              <p:cNvPr id="562" name="" descr=""/>
              <p:cNvPicPr/>
              <p:nvPr/>
            </p:nvPicPr>
            <p:blipFill>
              <a:blip r:embed="rId3"/>
              <a:srcRect l="32471" t="9787" r="3600" b="61150"/>
              <a:stretch/>
            </p:blipFill>
            <p:spPr>
              <a:xfrm>
                <a:off x="232560" y="1356840"/>
                <a:ext cx="4544640" cy="27493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563" name="" descr=""/>
              <p:cNvPicPr/>
              <p:nvPr/>
            </p:nvPicPr>
            <p:blipFill>
              <a:blip r:embed="rId4"/>
              <a:srcRect l="34526" t="89100" r="11643" b="4692"/>
              <a:stretch/>
            </p:blipFill>
            <p:spPr>
              <a:xfrm>
                <a:off x="390960" y="4067640"/>
                <a:ext cx="3826080" cy="58572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564" name=""/>
            <p:cNvSpPr txBox="1"/>
            <p:nvPr/>
          </p:nvSpPr>
          <p:spPr>
            <a:xfrm>
              <a:off x="2082960" y="4274640"/>
              <a:ext cx="295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565" name=""/>
            <p:cNvSpPr txBox="1"/>
            <p:nvPr/>
          </p:nvSpPr>
          <p:spPr>
            <a:xfrm>
              <a:off x="6762960" y="4994640"/>
              <a:ext cx="295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s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566" name=""/>
            <p:cNvSpPr txBox="1"/>
            <p:nvPr/>
          </p:nvSpPr>
          <p:spPr>
            <a:xfrm>
              <a:off x="514440" y="4511880"/>
              <a:ext cx="3793320" cy="5691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000" spc="-1" strike="noStrike">
                  <a:latin typeface="Arial"/>
                </a:rPr>
                <a:t>Silhouette scores from three types of animals rendered by </a:t>
              </a:r>
              <a:r>
                <a:rPr b="0" lang="en-US" sz="1000" spc="-1" strike="noStrike">
                  <a:latin typeface="Arial"/>
                  <a:hlinkClick r:id="rId5"/>
                </a:rPr>
                <a:t>Orange</a:t>
              </a:r>
              <a:r>
                <a:rPr b="0" lang="en-US" sz="1000" spc="-1" strike="noStrike">
                  <a:latin typeface="Arial"/>
                </a:rPr>
                <a:t> data mining suite. </a:t>
              </a:r>
              <a:endParaRPr b="0" lang="en-US" sz="1000" spc="-1" strike="noStrike">
                <a:latin typeface="Arial"/>
              </a:endParaRPr>
            </a:p>
          </p:txBody>
        </p:sp>
      </p:grpSp>
      <p:pic>
        <p:nvPicPr>
          <p:cNvPr id="567" name="" descr=""/>
          <p:cNvPicPr/>
          <p:nvPr/>
        </p:nvPicPr>
        <p:blipFill>
          <a:blip r:embed="rId6"/>
          <a:stretch/>
        </p:blipFill>
        <p:spPr>
          <a:xfrm>
            <a:off x="6648480" y="3875760"/>
            <a:ext cx="1994760" cy="1496160"/>
          </a:xfrm>
          <a:prstGeom prst="rect">
            <a:avLst/>
          </a:prstGeom>
          <a:ln w="0">
            <a:noFill/>
          </a:ln>
        </p:spPr>
      </p:pic>
      <p:pic>
        <p:nvPicPr>
          <p:cNvPr id="568" name="" descr=""/>
          <p:cNvPicPr/>
          <p:nvPr/>
        </p:nvPicPr>
        <p:blipFill>
          <a:blip r:embed="rId7"/>
          <a:stretch/>
        </p:blipFill>
        <p:spPr>
          <a:xfrm>
            <a:off x="1076040" y="1631880"/>
            <a:ext cx="1563480" cy="914400"/>
          </a:xfrm>
          <a:prstGeom prst="rect">
            <a:avLst/>
          </a:prstGeom>
          <a:ln w="0">
            <a:noFill/>
          </a:ln>
        </p:spPr>
      </p:pic>
      <p:pic>
        <p:nvPicPr>
          <p:cNvPr id="569" name="" descr=""/>
          <p:cNvPicPr/>
          <p:nvPr/>
        </p:nvPicPr>
        <p:blipFill>
          <a:blip r:embed="rId8"/>
          <a:stretch/>
        </p:blipFill>
        <p:spPr>
          <a:xfrm>
            <a:off x="5892480" y="1215360"/>
            <a:ext cx="1576800" cy="131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Silhouette Values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8870040" cy="75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Define a distance between two jet candidates to determine how similar they are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72" name=""/>
              <p:cNvSpPr txBox="1"/>
              <p:nvPr/>
            </p:nvSpPr>
            <p:spPr>
              <a:xfrm>
                <a:off x="1190160" y="2012400"/>
                <a:ext cx="7699680" cy="8049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d</m:t>
                        </m:r>
                      </m:e>
                      <m:sub>
                        <m:r>
                          <m:t xml:space="preserve">i</m:t>
                        </m:r>
                        <m:r>
                          <m:t xml:space="preserve">,</m:t>
                        </m:r>
                        <m:r>
                          <m:t xml:space="preserve">j</m:t>
                        </m:r>
                      </m:sub>
                    </m:sSub>
                    <m:r>
                      <m:t xml:space="preserve">=</m:t>
                    </m:r>
                    <m:rad>
                      <m:radPr>
                        <m:degHide m:val="1"/>
                      </m:radPr>
                      <m:deg/>
                      <m:e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p>
                                        <m:r>
                                          <m:t xml:space="preserve">max</m:t>
                                        </m:r>
                                      </m:sup>
                                    </m:sSup>
                                    <m:r>
                                      <m:t xml:space="preserve">−</m:t>
                                    </m:r>
                                    <m:sSup>
                                      <m:e>
                                        <m:r>
                                          <m:t xml:space="preserve">A</m:t>
                                        </m:r>
                                      </m:e>
                                      <m:sup>
                                        <m:r>
                                          <m:t xml:space="preserve">min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+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p>
                                        <m:r>
                                          <m:t xml:space="preserve">max</m:t>
                                        </m:r>
                                      </m:sup>
                                    </m:sSup>
                                    <m:r>
                                      <m:t xml:space="preserve">−</m:t>
                                    </m:r>
                                    <m:sSup>
                                      <m:e>
                                        <m:r>
                                          <m:t xml:space="preserve">α</m:t>
                                        </m:r>
                                      </m:e>
                                      <m:sup>
                                        <m:r>
                                          <m:t xml:space="preserve">min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+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b>
                                        <m:r>
                                          <m:t xml:space="preserve">i</m:t>
                                        </m:r>
                                      </m:sub>
                                    </m:sSub>
                                    <m:r>
                                      <m:t xml:space="preserve">−</m:t>
                                    </m:r>
                                    <m:sSub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b>
                                        <m:r>
                                          <m:t xml:space="preserve">j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m:t xml:space="preserve">max</m:t>
                                        </m:r>
                                      </m:sup>
                                    </m:sSup>
                                    <m:r>
                                      <m:t xml:space="preserve">−</m:t>
                                    </m:r>
                                    <m:sSup>
                                      <m:e>
                                        <m:d>
                                          <m:dPr>
                                            <m:begChr m:val="⟨"/>
                                            <m:endChr m:val="⟩"/>
                                          </m:dPr>
                                          <m:e>
                                            <m:sSub>
                                              <m:e>
                                                <m:r>
                                                  <m:t xml:space="preserve">p</m:t>
                                                </m:r>
                                              </m:e>
                                              <m:sub>
                                                <m:r>
                                                  <m:t xml:space="preserve">T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m:t xml:space="preserve">min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  <m:r>
                          <m:t xml:space="preserve">+</m:t>
                        </m:r>
                        <m:sSup>
                          <m:e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f>
                                  <m:num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i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</m:sup>
                                    </m:sSubSup>
                                    <m:r>
                                      <m:t xml:space="preserve">−</m:t>
                                    </m:r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j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</m:sup>
                                    </m:sSubSup>
                                  </m:num>
                                  <m:den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max</m:t>
                                        </m:r>
                                      </m:sup>
                                    </m:sSubSup>
                                    <m:r>
                                      <m:t xml:space="preserve">−</m:t>
                                    </m:r>
                                    <m:sSubSup>
                                      <m:e>
                                        <m:r>
                                          <m:t xml:space="preserve">p</m:t>
                                        </m:r>
                                      </m:e>
                                      <m:sub>
                                        <m:r>
                                          <m:t xml:space="preserve">T</m:t>
                                        </m:r>
                                      </m:sub>
                                      <m:sup>
                                        <m:r>
                                          <m:t xml:space="preserve">L</m:t>
                                        </m:r>
                                        <m:r>
                                          <m:t xml:space="preserve">,</m:t>
                                        </m:r>
                                        <m:r>
                                          <m:t xml:space="preserve">min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e>
                    </m:rad>
                  </m:oMath>
                </a14:m>
              </a:p>
            </p:txBody>
          </p:sp>
        </mc:Choice>
        <mc:Fallback/>
      </mc:AlternateContent>
      <p:sp>
        <p:nvSpPr>
          <p:cNvPr id="573" name=""/>
          <p:cNvSpPr/>
          <p:nvPr/>
        </p:nvSpPr>
        <p:spPr>
          <a:xfrm flipV="1">
            <a:off x="1483560" y="2732400"/>
            <a:ext cx="983520" cy="45288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74" name=""/>
          <p:cNvGrpSpPr/>
          <p:nvPr/>
        </p:nvGrpSpPr>
        <p:grpSpPr>
          <a:xfrm>
            <a:off x="164880" y="3207240"/>
            <a:ext cx="2403000" cy="1962720"/>
            <a:chOff x="164880" y="3207240"/>
            <a:chExt cx="2403000" cy="1962720"/>
          </a:xfrm>
        </p:grpSpPr>
        <p:pic>
          <p:nvPicPr>
            <p:cNvPr id="575" name="" descr=""/>
            <p:cNvPicPr/>
            <p:nvPr/>
          </p:nvPicPr>
          <p:blipFill>
            <a:blip r:embed="rId1"/>
            <a:stretch/>
          </p:blipFill>
          <p:spPr>
            <a:xfrm>
              <a:off x="164880" y="3207240"/>
              <a:ext cx="2403000" cy="1962720"/>
            </a:xfrm>
            <a:prstGeom prst="rect">
              <a:avLst/>
            </a:prstGeom>
            <a:ln w="36720">
              <a:solidFill>
                <a:srgbClr val="778899"/>
              </a:solidFill>
              <a:round/>
            </a:ln>
          </p:spPr>
        </p:pic>
        <p:sp>
          <p:nvSpPr>
            <p:cNvPr id="576" name=""/>
            <p:cNvSpPr txBox="1"/>
            <p:nvPr/>
          </p:nvSpPr>
          <p:spPr>
            <a:xfrm>
              <a:off x="663120" y="3310200"/>
              <a:ext cx="1015200" cy="444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Area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577" name=""/>
          <p:cNvGrpSpPr/>
          <p:nvPr/>
        </p:nvGrpSpPr>
        <p:grpSpPr>
          <a:xfrm>
            <a:off x="2802600" y="3208680"/>
            <a:ext cx="2279520" cy="1983240"/>
            <a:chOff x="2802600" y="3208680"/>
            <a:chExt cx="2279520" cy="1983240"/>
          </a:xfrm>
        </p:grpSpPr>
        <mc:AlternateContent>
          <mc:Choice xmlns:a14="http://schemas.microsoft.com/office/drawing/2010/main" Requires="a14">
            <p:sp>
              <p:nvSpPr>
                <p:cNvPr id="578" name=""/>
                <p:cNvSpPr txBox="1"/>
                <p:nvPr/>
              </p:nvSpPr>
              <p:spPr>
                <a:xfrm>
                  <a:off x="2934720" y="4449600"/>
                  <a:ext cx="1977120" cy="6696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α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jet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bHide m:val="1"/>
                          <m:supHide m:val="1"/>
                        </m:naryPr>
                        <m:sub/>
                        <m:sup/>
                        <m:e>
                          <m:sSub>
                            <m:e>
                              <m:r>
                                <m:t xml:space="preserve">z</m:t>
                              </m:r>
                            </m:e>
                            <m:sub>
                              <m:r>
                                <m:t xml:space="preserve">k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("/>
                          <m:endChr m:val=")"/>
                        </m:dPr>
                        <m:e>
                          <m:acc>
                            <m:accPr>
                              <m:chr m:val="⃗"/>
                            </m:accPr>
                            <m:e>
                              <m:sSub>
                                <m:e>
                                  <m:r>
                                    <m:t xml:space="preserve">R</m:t>
                                  </m:r>
                                </m:e>
                                <m:sub>
                                  <m:r>
                                    <m:t xml:space="preserve">k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a14:m>
                </a:p>
              </p:txBody>
            </p:sp>
          </mc:Choice>
          <mc:Fallback/>
        </mc:AlternateContent>
        <p:sp>
          <p:nvSpPr>
            <p:cNvPr id="579" name=""/>
            <p:cNvSpPr/>
            <p:nvPr/>
          </p:nvSpPr>
          <p:spPr>
            <a:xfrm>
              <a:off x="2802600" y="320868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0" name=""/>
            <p:cNvSpPr txBox="1"/>
            <p:nvPr/>
          </p:nvSpPr>
          <p:spPr>
            <a:xfrm>
              <a:off x="3081960" y="3278880"/>
              <a:ext cx="1913040" cy="460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Angularity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581" name=""/>
            <p:cNvSpPr/>
            <p:nvPr/>
          </p:nvSpPr>
          <p:spPr>
            <a:xfrm flipV="1">
              <a:off x="3208320" y="3958200"/>
              <a:ext cx="1382040" cy="4215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2" name=""/>
            <p:cNvSpPr/>
            <p:nvPr/>
          </p:nvSpPr>
          <p:spPr>
            <a:xfrm rot="20580000">
              <a:off x="4448520" y="3682080"/>
              <a:ext cx="163800" cy="66348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3" name=""/>
            <p:cNvSpPr/>
            <p:nvPr/>
          </p:nvSpPr>
          <p:spPr>
            <a:xfrm flipV="1">
              <a:off x="3208320" y="3708360"/>
              <a:ext cx="1225800" cy="671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4" name=""/>
            <p:cNvSpPr/>
            <p:nvPr/>
          </p:nvSpPr>
          <p:spPr>
            <a:xfrm flipV="1">
              <a:off x="3208680" y="4317480"/>
              <a:ext cx="1428480" cy="626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5" name=""/>
            <p:cNvSpPr/>
            <p:nvPr/>
          </p:nvSpPr>
          <p:spPr>
            <a:xfrm rot="20580000">
              <a:off x="4476600" y="3890880"/>
              <a:ext cx="100800" cy="2462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6" name=""/>
            <p:cNvSpPr/>
            <p:nvPr/>
          </p:nvSpPr>
          <p:spPr>
            <a:xfrm flipV="1">
              <a:off x="3234960" y="4041360"/>
              <a:ext cx="912960" cy="3456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7" name=""/>
            <p:cNvSpPr/>
            <p:nvPr/>
          </p:nvSpPr>
          <p:spPr>
            <a:xfrm flipV="1">
              <a:off x="3234960" y="4283280"/>
              <a:ext cx="733680" cy="1036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8" name=""/>
            <p:cNvSpPr/>
            <p:nvPr/>
          </p:nvSpPr>
          <p:spPr>
            <a:xfrm flipV="1">
              <a:off x="3234960" y="4236480"/>
              <a:ext cx="1045800" cy="1504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9" name=""/>
            <p:cNvSpPr/>
            <p:nvPr/>
          </p:nvSpPr>
          <p:spPr>
            <a:xfrm flipV="1">
              <a:off x="3234960" y="4104000"/>
              <a:ext cx="577440" cy="2829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90" name=""/>
          <p:cNvSpPr/>
          <p:nvPr/>
        </p:nvSpPr>
        <p:spPr>
          <a:xfrm flipV="1">
            <a:off x="3950640" y="2818440"/>
            <a:ext cx="210600" cy="37476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591" name=""/>
          <p:cNvGrpSpPr/>
          <p:nvPr/>
        </p:nvGrpSpPr>
        <p:grpSpPr>
          <a:xfrm>
            <a:off x="7676280" y="3192120"/>
            <a:ext cx="2279520" cy="1983240"/>
            <a:chOff x="7676280" y="3192120"/>
            <a:chExt cx="2279520" cy="1983240"/>
          </a:xfrm>
        </p:grpSpPr>
        <p:sp>
          <p:nvSpPr>
            <p:cNvPr id="592" name=""/>
            <p:cNvSpPr/>
            <p:nvPr/>
          </p:nvSpPr>
          <p:spPr>
            <a:xfrm>
              <a:off x="7676280" y="319212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3" name=""/>
            <p:cNvSpPr txBox="1"/>
            <p:nvPr/>
          </p:nvSpPr>
          <p:spPr>
            <a:xfrm>
              <a:off x="7811640" y="3262320"/>
              <a:ext cx="1913040" cy="52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Leading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594" name=""/>
            <p:cNvGrpSpPr/>
            <p:nvPr/>
          </p:nvGrpSpPr>
          <p:grpSpPr>
            <a:xfrm>
              <a:off x="8005320" y="3944160"/>
              <a:ext cx="1502280" cy="709200"/>
              <a:chOff x="8005320" y="3944160"/>
              <a:chExt cx="1502280" cy="709200"/>
            </a:xfrm>
          </p:grpSpPr>
          <p:sp>
            <p:nvSpPr>
              <p:cNvPr id="595" name=""/>
              <p:cNvSpPr/>
              <p:nvPr/>
            </p:nvSpPr>
            <p:spPr>
              <a:xfrm flipV="1">
                <a:off x="8010000" y="4229640"/>
                <a:ext cx="1382040" cy="421560"/>
              </a:xfrm>
              <a:prstGeom prst="line">
                <a:avLst/>
              </a:prstGeom>
              <a:ln w="1908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96" name=""/>
              <p:cNvSpPr/>
              <p:nvPr/>
            </p:nvSpPr>
            <p:spPr>
              <a:xfrm rot="20580000">
                <a:off x="9250200" y="3953520"/>
                <a:ext cx="163800" cy="663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97" name=""/>
              <p:cNvSpPr/>
              <p:nvPr/>
            </p:nvSpPr>
            <p:spPr>
              <a:xfrm flipV="1">
                <a:off x="8010000" y="3979800"/>
                <a:ext cx="1225800" cy="67140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98" name=""/>
              <p:cNvSpPr/>
              <p:nvPr/>
            </p:nvSpPr>
            <p:spPr>
              <a:xfrm flipV="1">
                <a:off x="8010360" y="4588920"/>
                <a:ext cx="1428480" cy="6264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99" name=""/>
              <p:cNvSpPr/>
              <p:nvPr/>
            </p:nvSpPr>
            <p:spPr>
              <a:xfrm flipV="1">
                <a:off x="8005320" y="430776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00" name=""/>
              <p:cNvSpPr/>
              <p:nvPr/>
            </p:nvSpPr>
            <p:spPr>
              <a:xfrm flipV="1">
                <a:off x="8005320" y="454968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01" name=""/>
              <p:cNvSpPr/>
              <p:nvPr/>
            </p:nvSpPr>
            <p:spPr>
              <a:xfrm flipV="1">
                <a:off x="8005320" y="450288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02" name=""/>
              <p:cNvSpPr/>
              <p:nvPr/>
            </p:nvSpPr>
            <p:spPr>
              <a:xfrm flipV="1">
                <a:off x="8005320" y="437040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603" name=""/>
          <p:cNvSpPr/>
          <p:nvPr/>
        </p:nvSpPr>
        <p:spPr>
          <a:xfrm flipH="1" flipV="1">
            <a:off x="5628960" y="2724840"/>
            <a:ext cx="843480" cy="47628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4" name=""/>
          <p:cNvSpPr/>
          <p:nvPr/>
        </p:nvSpPr>
        <p:spPr>
          <a:xfrm flipH="1" flipV="1">
            <a:off x="7557480" y="2818440"/>
            <a:ext cx="1420920" cy="382320"/>
          </a:xfrm>
          <a:prstGeom prst="line">
            <a:avLst/>
          </a:prstGeom>
          <a:ln w="29160">
            <a:solidFill>
              <a:srgbClr val="808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05" name=""/>
          <p:cNvGrpSpPr/>
          <p:nvPr/>
        </p:nvGrpSpPr>
        <p:grpSpPr>
          <a:xfrm>
            <a:off x="5243400" y="3216960"/>
            <a:ext cx="2279520" cy="1983240"/>
            <a:chOff x="5243400" y="3216960"/>
            <a:chExt cx="2279520" cy="1983240"/>
          </a:xfrm>
        </p:grpSpPr>
        <p:sp>
          <p:nvSpPr>
            <p:cNvPr id="606" name=""/>
            <p:cNvSpPr/>
            <p:nvPr/>
          </p:nvSpPr>
          <p:spPr>
            <a:xfrm>
              <a:off x="5243400" y="321696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7" name=""/>
            <p:cNvSpPr txBox="1"/>
            <p:nvPr/>
          </p:nvSpPr>
          <p:spPr>
            <a:xfrm>
              <a:off x="5378760" y="3287160"/>
              <a:ext cx="1913040" cy="52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Average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608" name=""/>
            <p:cNvGrpSpPr/>
            <p:nvPr/>
          </p:nvGrpSpPr>
          <p:grpSpPr>
            <a:xfrm>
              <a:off x="5572440" y="3969000"/>
              <a:ext cx="1502280" cy="709200"/>
              <a:chOff x="5572440" y="3969000"/>
              <a:chExt cx="1502280" cy="709200"/>
            </a:xfrm>
          </p:grpSpPr>
          <p:sp>
            <p:nvSpPr>
              <p:cNvPr id="609" name=""/>
              <p:cNvSpPr/>
              <p:nvPr/>
            </p:nvSpPr>
            <p:spPr>
              <a:xfrm flipV="1">
                <a:off x="5577120" y="4254480"/>
                <a:ext cx="1382040" cy="4215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0" name=""/>
              <p:cNvSpPr/>
              <p:nvPr/>
            </p:nvSpPr>
            <p:spPr>
              <a:xfrm rot="20580000">
                <a:off x="6817320" y="3978360"/>
                <a:ext cx="163800" cy="663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1" name=""/>
              <p:cNvSpPr/>
              <p:nvPr/>
            </p:nvSpPr>
            <p:spPr>
              <a:xfrm flipV="1">
                <a:off x="5577120" y="4004640"/>
                <a:ext cx="1225800" cy="67140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2" name=""/>
              <p:cNvSpPr/>
              <p:nvPr/>
            </p:nvSpPr>
            <p:spPr>
              <a:xfrm flipV="1">
                <a:off x="5577480" y="4613760"/>
                <a:ext cx="1428480" cy="6264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3" name=""/>
              <p:cNvSpPr/>
              <p:nvPr/>
            </p:nvSpPr>
            <p:spPr>
              <a:xfrm flipV="1">
                <a:off x="5572440" y="433260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4" name=""/>
              <p:cNvSpPr/>
              <p:nvPr/>
            </p:nvSpPr>
            <p:spPr>
              <a:xfrm flipV="1">
                <a:off x="5572440" y="457452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5" name=""/>
              <p:cNvSpPr/>
              <p:nvPr/>
            </p:nvSpPr>
            <p:spPr>
              <a:xfrm flipV="1">
                <a:off x="5572440" y="452772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6" name=""/>
              <p:cNvSpPr/>
              <p:nvPr/>
            </p:nvSpPr>
            <p:spPr>
              <a:xfrm flipV="1">
                <a:off x="5572440" y="439524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7" name=""/>
              <p:cNvSpPr/>
              <p:nvPr/>
            </p:nvSpPr>
            <p:spPr>
              <a:xfrm flipV="1">
                <a:off x="5572440" y="4411440"/>
                <a:ext cx="927360" cy="266760"/>
              </a:xfrm>
              <a:prstGeom prst="line">
                <a:avLst/>
              </a:prstGeom>
              <a:ln w="76320">
                <a:solidFill>
                  <a:srgbClr val="ff0000">
                    <a:alpha val="70000"/>
                  </a:srgbClr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-25200" y="-12240"/>
            <a:ext cx="10241280" cy="682128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33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3300" spc="-1" strike="noStrike">
                <a:solidFill>
                  <a:srgbClr val="9acd32"/>
                </a:solidFill>
                <a:latin typeface="Arial"/>
              </a:rPr>
              <a:t>How to make valid comparisons between data and models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2"/>
          <a:stretch/>
        </p:blipFill>
        <p:spPr>
          <a:xfrm flipH="1" rot="20640000">
            <a:off x="83520" y="1681200"/>
            <a:ext cx="5814360" cy="320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" descr=""/>
          <p:cNvPicPr/>
          <p:nvPr/>
        </p:nvPicPr>
        <p:blipFill>
          <a:blip r:embed="rId1"/>
          <a:stretch/>
        </p:blipFill>
        <p:spPr>
          <a:xfrm>
            <a:off x="468360" y="1488600"/>
            <a:ext cx="9143640" cy="2971440"/>
          </a:xfrm>
          <a:prstGeom prst="rect">
            <a:avLst/>
          </a:prstGeom>
          <a:ln w="0">
            <a:noFill/>
          </a:ln>
        </p:spPr>
      </p:pic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504000" y="333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 happens to jet properties when you cut background?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title"/>
          </p:nvPr>
        </p:nvSpPr>
        <p:spPr>
          <a:xfrm>
            <a:off x="171000" y="4257720"/>
            <a:ext cx="1002420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3300" spc="-1" strike="noStrike">
                <a:solidFill>
                  <a:srgbClr val="ff8c00"/>
                </a:solidFill>
                <a:latin typeface="Arial"/>
              </a:rPr>
              <a:t>Yes, you can cut background, but it comes at a cost.</a:t>
            </a:r>
            <a:br>
              <a:rPr sz="3300"/>
            </a:br>
            <a:r>
              <a:rPr b="0" lang="en-US" sz="3300" spc="-1" strike="noStrike">
                <a:solidFill>
                  <a:srgbClr val="ff8c00"/>
                </a:solidFill>
                <a:latin typeface="Arial"/>
              </a:rPr>
              <a:t>Background jets which look like signal remain.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21" name=""/>
          <p:cNvSpPr txBox="1"/>
          <p:nvPr/>
        </p:nvSpPr>
        <p:spPr>
          <a:xfrm>
            <a:off x="4148640" y="1326960"/>
            <a:ext cx="2437200" cy="32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latin typeface="Arial"/>
                <a:hlinkClick r:id="rId2"/>
              </a:rPr>
              <a:t>PRC108(2023)2,024909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622" name=""/>
          <p:cNvSpPr txBox="1"/>
          <p:nvPr/>
        </p:nvSpPr>
        <p:spPr>
          <a:xfrm>
            <a:off x="1353240" y="1646280"/>
            <a:ext cx="1520280" cy="5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p</a:t>
            </a:r>
            <a:r>
              <a:rPr b="1" lang="en-US" sz="1500" spc="-1" strike="noStrike" baseline="-8000">
                <a:solidFill>
                  <a:srgbClr val="ff8c00"/>
                </a:solidFill>
                <a:latin typeface="Arial"/>
              </a:rPr>
              <a:t>Thard</a:t>
            </a: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=60 GeV/</a:t>
            </a:r>
            <a:r>
              <a:rPr b="1" i="1" lang="en-US" sz="1500" spc="-1" strike="noStrike">
                <a:solidFill>
                  <a:srgbClr val="ff8c00"/>
                </a:solidFill>
                <a:latin typeface="Arial"/>
              </a:rPr>
              <a:t>c</a:t>
            </a:r>
            <a:endParaRPr b="0" lang="en-US" sz="1500" spc="-1" strike="noStrike">
              <a:latin typeface="Arial"/>
            </a:endParaRPr>
          </a:p>
          <a:p>
            <a:pPr algn="r">
              <a:buNone/>
            </a:pP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R=0.4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300" spc="-1" strike="noStrike">
              <a:latin typeface="Arial"/>
            </a:endParaRPr>
          </a:p>
        </p:txBody>
      </p:sp>
      <p:pic>
        <p:nvPicPr>
          <p:cNvPr id="624" name="" descr=""/>
          <p:cNvPicPr/>
          <p:nvPr/>
        </p:nvPicPr>
        <p:blipFill>
          <a:blip r:embed="rId1"/>
          <a:stretch/>
        </p:blipFill>
        <p:spPr>
          <a:xfrm>
            <a:off x="10800" y="-75960"/>
            <a:ext cx="10058400" cy="5870520"/>
          </a:xfrm>
          <a:prstGeom prst="rect">
            <a:avLst/>
          </a:prstGeom>
          <a:ln w="0">
            <a:noFill/>
          </a:ln>
        </p:spPr>
      </p:pic>
      <p:pic>
        <p:nvPicPr>
          <p:cNvPr id="625" name="" descr=""/>
          <p:cNvPicPr/>
          <p:nvPr/>
        </p:nvPicPr>
        <p:blipFill>
          <a:blip r:embed="rId2"/>
          <a:stretch/>
        </p:blipFill>
        <p:spPr>
          <a:xfrm>
            <a:off x="540000" y="551520"/>
            <a:ext cx="5378400" cy="4033800"/>
          </a:xfrm>
          <a:prstGeom prst="rect">
            <a:avLst/>
          </a:prstGeom>
          <a:ln w="0">
            <a:noFill/>
          </a:ln>
        </p:spPr>
      </p:pic>
      <p:grpSp>
        <p:nvGrpSpPr>
          <p:cNvPr id="626" name=""/>
          <p:cNvGrpSpPr/>
          <p:nvPr/>
        </p:nvGrpSpPr>
        <p:grpSpPr>
          <a:xfrm>
            <a:off x="4817520" y="4508280"/>
            <a:ext cx="2381760" cy="1194480"/>
            <a:chOff x="4817520" y="4508280"/>
            <a:chExt cx="2381760" cy="1194480"/>
          </a:xfrm>
        </p:grpSpPr>
        <p:pic>
          <p:nvPicPr>
            <p:cNvPr id="627" name="" descr=""/>
            <p:cNvPicPr/>
            <p:nvPr/>
          </p:nvPicPr>
          <p:blipFill>
            <a:blip r:embed="rId3"/>
            <a:stretch/>
          </p:blipFill>
          <p:spPr>
            <a:xfrm>
              <a:off x="4817520" y="4508280"/>
              <a:ext cx="2381760" cy="1194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28" name=""/>
            <p:cNvSpPr/>
            <p:nvPr/>
          </p:nvSpPr>
          <p:spPr>
            <a:xfrm>
              <a:off x="5082840" y="4558680"/>
              <a:ext cx="1839240" cy="804600"/>
            </a:xfrm>
            <a:prstGeom prst="line">
              <a:avLst/>
            </a:prstGeom>
            <a:ln w="76320">
              <a:solidFill>
                <a:srgbClr val="dc14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9" name=""/>
            <p:cNvSpPr/>
            <p:nvPr/>
          </p:nvSpPr>
          <p:spPr>
            <a:xfrm flipV="1">
              <a:off x="5083200" y="4558680"/>
              <a:ext cx="1839240" cy="804600"/>
            </a:xfrm>
            <a:prstGeom prst="line">
              <a:avLst/>
            </a:prstGeom>
            <a:ln w="76320">
              <a:solidFill>
                <a:srgbClr val="dc14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30" name="" descr=""/>
          <p:cNvPicPr/>
          <p:nvPr/>
        </p:nvPicPr>
        <p:blipFill>
          <a:blip r:embed="rId4"/>
          <a:stretch/>
        </p:blipFill>
        <p:spPr>
          <a:xfrm>
            <a:off x="6922440" y="1335240"/>
            <a:ext cx="2332080" cy="2180880"/>
          </a:xfrm>
          <a:prstGeom prst="rect">
            <a:avLst/>
          </a:prstGeom>
          <a:ln w="0">
            <a:noFill/>
          </a:ln>
        </p:spPr>
      </p:pic>
      <p:grpSp>
        <p:nvGrpSpPr>
          <p:cNvPr id="631" name=""/>
          <p:cNvGrpSpPr/>
          <p:nvPr/>
        </p:nvGrpSpPr>
        <p:grpSpPr>
          <a:xfrm>
            <a:off x="4817520" y="4508280"/>
            <a:ext cx="2381760" cy="1194480"/>
            <a:chOff x="4817520" y="4508280"/>
            <a:chExt cx="2381760" cy="1194480"/>
          </a:xfrm>
        </p:grpSpPr>
        <p:pic>
          <p:nvPicPr>
            <p:cNvPr id="632" name="" descr=""/>
            <p:cNvPicPr/>
            <p:nvPr/>
          </p:nvPicPr>
          <p:blipFill>
            <a:blip r:embed="rId5"/>
            <a:stretch/>
          </p:blipFill>
          <p:spPr>
            <a:xfrm>
              <a:off x="4817520" y="4508280"/>
              <a:ext cx="2381760" cy="119448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633" name=""/>
            <p:cNvGrpSpPr/>
            <p:nvPr/>
          </p:nvGrpSpPr>
          <p:grpSpPr>
            <a:xfrm>
              <a:off x="5082840" y="4558680"/>
              <a:ext cx="1839600" cy="804600"/>
              <a:chOff x="5082840" y="4558680"/>
              <a:chExt cx="1839600" cy="804600"/>
            </a:xfrm>
          </p:grpSpPr>
          <p:sp>
            <p:nvSpPr>
              <p:cNvPr id="634" name=""/>
              <p:cNvSpPr/>
              <p:nvPr/>
            </p:nvSpPr>
            <p:spPr>
              <a:xfrm>
                <a:off x="5082840" y="4558680"/>
                <a:ext cx="1839240" cy="804600"/>
              </a:xfrm>
              <a:prstGeom prst="line">
                <a:avLst/>
              </a:prstGeom>
              <a:ln w="76320">
                <a:solidFill>
                  <a:srgbClr val="dc143c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5" name=""/>
              <p:cNvSpPr/>
              <p:nvPr/>
            </p:nvSpPr>
            <p:spPr>
              <a:xfrm flipV="1">
                <a:off x="5083200" y="4558680"/>
                <a:ext cx="1839240" cy="804600"/>
              </a:xfrm>
              <a:prstGeom prst="line">
                <a:avLst/>
              </a:prstGeom>
              <a:ln w="76320">
                <a:solidFill>
                  <a:srgbClr val="dc143c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636" name=""/>
          <p:cNvGrpSpPr/>
          <p:nvPr/>
        </p:nvGrpSpPr>
        <p:grpSpPr>
          <a:xfrm>
            <a:off x="6738840" y="2327040"/>
            <a:ext cx="1839600" cy="804600"/>
            <a:chOff x="6738840" y="2327040"/>
            <a:chExt cx="1839600" cy="804600"/>
          </a:xfrm>
        </p:grpSpPr>
        <p:sp>
          <p:nvSpPr>
            <p:cNvPr id="637" name=""/>
            <p:cNvSpPr/>
            <p:nvPr/>
          </p:nvSpPr>
          <p:spPr>
            <a:xfrm>
              <a:off x="6738840" y="2327040"/>
              <a:ext cx="1839240" cy="804600"/>
            </a:xfrm>
            <a:prstGeom prst="line">
              <a:avLst/>
            </a:prstGeom>
            <a:ln w="76320">
              <a:solidFill>
                <a:srgbClr val="dc14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38" name=""/>
            <p:cNvSpPr/>
            <p:nvPr/>
          </p:nvSpPr>
          <p:spPr>
            <a:xfrm flipV="1">
              <a:off x="6739200" y="2327040"/>
              <a:ext cx="1839240" cy="804600"/>
            </a:xfrm>
            <a:prstGeom prst="line">
              <a:avLst/>
            </a:prstGeom>
            <a:ln w="76320">
              <a:solidFill>
                <a:srgbClr val="dc143c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" descr=""/>
          <p:cNvPicPr/>
          <p:nvPr/>
        </p:nvPicPr>
        <p:blipFill>
          <a:blip r:embed="rId1"/>
          <a:stretch/>
        </p:blipFill>
        <p:spPr>
          <a:xfrm>
            <a:off x="4822560" y="1066680"/>
            <a:ext cx="4873680" cy="3657600"/>
          </a:xfrm>
          <a:prstGeom prst="rect">
            <a:avLst/>
          </a:prstGeom>
          <a:ln w="0">
            <a:noFill/>
          </a:ln>
        </p:spPr>
      </p:pic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What’s left is biased towards quark-like jets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 type="title"/>
          </p:nvPr>
        </p:nvSpPr>
        <p:spPr>
          <a:xfrm>
            <a:off x="170640" y="3187440"/>
            <a:ext cx="48740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Subjet </a:t>
            </a:r>
            <a:r>
              <a:rPr b="0" lang="en-US" sz="3300" spc="-1" strike="noStrike">
                <a:latin typeface="Arial"/>
              </a:rPr>
              <a:t>z</a:t>
            </a:r>
            <a:br>
              <a:rPr sz="3300"/>
            </a:br>
            <a:r>
              <a:rPr b="0" lang="en-US" sz="2000" spc="-1" strike="noStrike">
                <a:latin typeface="Arial"/>
              </a:rPr>
              <a:t>Calculated </a:t>
            </a:r>
            <a:r>
              <a:rPr b="0" lang="en-US" sz="2000" spc="-1" strike="noStrike">
                <a:latin typeface="Arial"/>
              </a:rPr>
              <a:t>using </a:t>
            </a:r>
            <a:r>
              <a:rPr b="0" lang="en-US" sz="2000" spc="-1" strike="noStrike">
                <a:latin typeface="Arial"/>
              </a:rPr>
              <a:t>PYTHIA </a:t>
            </a:r>
            <a:r>
              <a:rPr b="0" lang="en-US" sz="2000" spc="-1" strike="noStrike">
                <a:latin typeface="Arial"/>
              </a:rPr>
              <a:t>particles </a:t>
            </a:r>
            <a:r>
              <a:rPr b="0" lang="en-US" sz="2000" spc="-1" strike="noStrike">
                <a:latin typeface="Arial"/>
              </a:rPr>
              <a:t>only</a:t>
            </a:r>
            <a:endParaRPr b="0" lang="en-US" sz="20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42" name=""/>
              <p:cNvSpPr txBox="1"/>
              <p:nvPr/>
            </p:nvSpPr>
            <p:spPr>
              <a:xfrm>
                <a:off x="3867480" y="2061360"/>
                <a:ext cx="1069200" cy="740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z</m:t>
                        </m:r>
                      </m:e>
                      <m:sub>
                        <m:r>
                          <m:t xml:space="preserve">r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subjet</m:t>
                            </m:r>
                          </m:sup>
                        </m:sSubSup>
                      </m:num>
                      <m:den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jet</m:t>
                            </m:r>
                          </m:sup>
                        </m:sSubSup>
                      </m:den>
                    </m:f>
                  </m:oMath>
                </a14:m>
              </a:p>
            </p:txBody>
          </p:sp>
        </mc:Choice>
        <mc:Fallback/>
      </mc:AlternateContent>
      <p:grpSp>
        <p:nvGrpSpPr>
          <p:cNvPr id="643" name=""/>
          <p:cNvGrpSpPr/>
          <p:nvPr/>
        </p:nvGrpSpPr>
        <p:grpSpPr>
          <a:xfrm>
            <a:off x="209880" y="1716840"/>
            <a:ext cx="3360600" cy="1288800"/>
            <a:chOff x="209880" y="1716840"/>
            <a:chExt cx="3360600" cy="1288800"/>
          </a:xfrm>
        </p:grpSpPr>
        <p:sp>
          <p:nvSpPr>
            <p:cNvPr id="644" name=""/>
            <p:cNvSpPr/>
            <p:nvPr/>
          </p:nvSpPr>
          <p:spPr>
            <a:xfrm>
              <a:off x="2369520" y="1716840"/>
              <a:ext cx="517320" cy="1288800"/>
            </a:xfrm>
            <a:prstGeom prst="ellipse">
              <a:avLst/>
            </a:prstGeom>
            <a:solidFill>
              <a:srgbClr val="cfe7f5"/>
            </a:solidFill>
            <a:ln w="19080">
              <a:solidFill>
                <a:srgbClr val="0000c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645" name=""/>
            <p:cNvCxnSpPr>
              <a:stCxn id="644" idx="0"/>
            </p:cNvCxnSpPr>
            <p:nvPr/>
          </p:nvCxnSpPr>
          <p:spPr>
            <a:xfrm flipH="1">
              <a:off x="209880" y="1716840"/>
              <a:ext cx="2418840" cy="706320"/>
            </a:xfrm>
            <a:prstGeom prst="straightConnector1">
              <a:avLst/>
            </a:prstGeom>
            <a:ln w="38160">
              <a:solidFill>
                <a:srgbClr val="000000"/>
              </a:solidFill>
              <a:round/>
            </a:ln>
          </p:spPr>
        </p:cxnSp>
        <p:cxnSp>
          <p:nvCxnSpPr>
            <p:cNvPr id="646" name=""/>
            <p:cNvCxnSpPr>
              <a:stCxn id="644" idx="4"/>
            </p:cNvCxnSpPr>
            <p:nvPr/>
          </p:nvCxnSpPr>
          <p:spPr>
            <a:xfrm flipH="1" flipV="1">
              <a:off x="209880" y="2423160"/>
              <a:ext cx="2418840" cy="582840"/>
            </a:xfrm>
            <a:prstGeom prst="straightConnector1">
              <a:avLst/>
            </a:prstGeom>
            <a:ln w="38160">
              <a:solidFill>
                <a:srgbClr val="000000"/>
              </a:solidFill>
              <a:round/>
            </a:ln>
          </p:spPr>
        </p:cxnSp>
        <p:sp>
          <p:nvSpPr>
            <p:cNvPr id="647" name=""/>
            <p:cNvSpPr/>
            <p:nvPr/>
          </p:nvSpPr>
          <p:spPr>
            <a:xfrm>
              <a:off x="2516040" y="1980000"/>
              <a:ext cx="180360" cy="3776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908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648" name=""/>
            <p:cNvCxnSpPr>
              <a:stCxn id="647" idx="0"/>
            </p:cNvCxnSpPr>
            <p:nvPr/>
          </p:nvCxnSpPr>
          <p:spPr>
            <a:xfrm flipH="1">
              <a:off x="209880" y="1980000"/>
              <a:ext cx="2396880" cy="44352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p:cxnSp>
          <p:nvCxnSpPr>
            <p:cNvPr id="649" name=""/>
            <p:cNvCxnSpPr>
              <a:stCxn id="647" idx="4"/>
            </p:cNvCxnSpPr>
            <p:nvPr/>
          </p:nvCxnSpPr>
          <p:spPr>
            <a:xfrm flipH="1">
              <a:off x="210240" y="2357640"/>
              <a:ext cx="2396520" cy="6624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mc:AlternateContent>
          <mc:Choice xmlns:a14="http://schemas.microsoft.com/office/drawing/2010/main" Requires="a14">
            <p:sp>
              <p:nvSpPr>
                <p:cNvPr id="650" name=""/>
                <p:cNvSpPr txBox="1"/>
                <p:nvPr/>
              </p:nvSpPr>
              <p:spPr>
                <a:xfrm>
                  <a:off x="2958120" y="1750320"/>
                  <a:ext cx="612360" cy="351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Sup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  <m:sup>
                          <m:r>
                            <m:t xml:space="preserve">subjet</m:t>
                          </m:r>
                        </m:sup>
                      </m:sSub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651" name=""/>
                <p:cNvSpPr txBox="1"/>
                <p:nvPr/>
              </p:nvSpPr>
              <p:spPr>
                <a:xfrm>
                  <a:off x="2958480" y="2470320"/>
                  <a:ext cx="419040" cy="351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Sup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  <m:sup>
                          <m:r>
                            <m:t xml:space="preserve">jet</m:t>
                          </m:r>
                        </m:sup>
                      </m:sSubSup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652" name=""/>
          <p:cNvSpPr txBox="1"/>
          <p:nvPr/>
        </p:nvSpPr>
        <p:spPr>
          <a:xfrm>
            <a:off x="6253200" y="3783600"/>
            <a:ext cx="2437200" cy="32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latin typeface="Arial"/>
                <a:hlinkClick r:id="rId2"/>
              </a:rPr>
              <a:t>PRC108(2023)2,024909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653" name=""/>
          <p:cNvGrpSpPr/>
          <p:nvPr/>
        </p:nvGrpSpPr>
        <p:grpSpPr>
          <a:xfrm>
            <a:off x="5118840" y="4651920"/>
            <a:ext cx="5005800" cy="346320"/>
            <a:chOff x="5118840" y="4651920"/>
            <a:chExt cx="5005800" cy="346320"/>
          </a:xfrm>
        </p:grpSpPr>
        <p:sp>
          <p:nvSpPr>
            <p:cNvPr id="654" name=""/>
            <p:cNvSpPr txBox="1"/>
            <p:nvPr/>
          </p:nvSpPr>
          <p:spPr>
            <a:xfrm>
              <a:off x="5118840" y="4651920"/>
              <a:ext cx="130104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Gluon-like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655" name=""/>
            <p:cNvSpPr txBox="1"/>
            <p:nvPr/>
          </p:nvSpPr>
          <p:spPr>
            <a:xfrm>
              <a:off x="8826840" y="4651920"/>
              <a:ext cx="12978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ff0000"/>
                  </a:solidFill>
                  <a:latin typeface="Arial"/>
                </a:rPr>
                <a:t>Quark-like</a:t>
              </a:r>
              <a:endParaRPr b="0" lang="en-US" sz="1800" spc="-1" strike="noStrike">
                <a:latin typeface="Arial"/>
              </a:endParaRPr>
            </a:p>
          </p:txBody>
        </p:sp>
        <p:grpSp>
          <p:nvGrpSpPr>
            <p:cNvPr id="656" name=""/>
            <p:cNvGrpSpPr/>
            <p:nvPr/>
          </p:nvGrpSpPr>
          <p:grpSpPr>
            <a:xfrm>
              <a:off x="6378120" y="4771080"/>
              <a:ext cx="2508120" cy="118800"/>
              <a:chOff x="6378120" y="4771080"/>
              <a:chExt cx="2508120" cy="118800"/>
            </a:xfrm>
          </p:grpSpPr>
          <p:sp>
            <p:nvSpPr>
              <p:cNvPr id="657" name=""/>
              <p:cNvSpPr/>
              <p:nvPr/>
            </p:nvSpPr>
            <p:spPr>
              <a:xfrm>
                <a:off x="6378120" y="4836960"/>
                <a:ext cx="617040" cy="0"/>
              </a:xfrm>
              <a:prstGeom prst="line">
                <a:avLst/>
              </a:prstGeom>
              <a:ln w="76320">
                <a:solidFill>
                  <a:srgbClr val="0000ff"/>
                </a:solidFill>
                <a:round/>
                <a:head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58" name=""/>
              <p:cNvSpPr/>
              <p:nvPr/>
            </p:nvSpPr>
            <p:spPr>
              <a:xfrm flipH="1">
                <a:off x="8269200" y="4836960"/>
                <a:ext cx="617040" cy="0"/>
              </a:xfrm>
              <a:prstGeom prst="line">
                <a:avLst/>
              </a:prstGeom>
              <a:ln w="76320">
                <a:solidFill>
                  <a:srgbClr val="ff0000"/>
                </a:solidFill>
                <a:round/>
                <a:head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59" name=""/>
              <p:cNvSpPr/>
              <p:nvPr/>
            </p:nvSpPr>
            <p:spPr>
              <a:xfrm>
                <a:off x="6578280" y="4771080"/>
                <a:ext cx="2103120" cy="118800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0"/>
              </a:gra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660" name=""/>
          <p:cNvSpPr txBox="1"/>
          <p:nvPr/>
        </p:nvSpPr>
        <p:spPr>
          <a:xfrm>
            <a:off x="7941600" y="1646640"/>
            <a:ext cx="1520280" cy="5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p</a:t>
            </a:r>
            <a:r>
              <a:rPr b="1" lang="en-US" sz="1500" spc="-1" strike="noStrike" baseline="-8000">
                <a:solidFill>
                  <a:srgbClr val="ff8c00"/>
                </a:solidFill>
                <a:latin typeface="Arial"/>
              </a:rPr>
              <a:t>Thard</a:t>
            </a: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=60 GeV/</a:t>
            </a:r>
            <a:r>
              <a:rPr b="1" i="1" lang="en-US" sz="1500" spc="-1" strike="noStrike">
                <a:solidFill>
                  <a:srgbClr val="ff8c00"/>
                </a:solidFill>
                <a:latin typeface="Arial"/>
              </a:rPr>
              <a:t>c</a:t>
            </a:r>
            <a:endParaRPr b="0" lang="en-US" sz="1500" spc="-1" strike="noStrike">
              <a:latin typeface="Arial"/>
            </a:endParaRPr>
          </a:p>
          <a:p>
            <a:pPr algn="r">
              <a:buNone/>
            </a:pP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R=0.4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" descr=""/>
          <p:cNvPicPr/>
          <p:nvPr/>
        </p:nvPicPr>
        <p:blipFill>
          <a:blip r:embed="rId1"/>
          <a:stretch/>
        </p:blipFill>
        <p:spPr>
          <a:xfrm>
            <a:off x="4842000" y="1061280"/>
            <a:ext cx="4873680" cy="3657600"/>
          </a:xfrm>
          <a:prstGeom prst="rect">
            <a:avLst/>
          </a:prstGeom>
          <a:ln w="0">
            <a:noFill/>
          </a:ln>
        </p:spPr>
      </p:pic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What’s left is biased towards quark-like jets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title"/>
          </p:nvPr>
        </p:nvSpPr>
        <p:spPr>
          <a:xfrm>
            <a:off x="170640" y="3187440"/>
            <a:ext cx="48740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Subjet z</a:t>
            </a:r>
            <a:br>
              <a:rPr sz="3300"/>
            </a:br>
            <a:r>
              <a:rPr b="0" lang="en-US" sz="2000" spc="-1" strike="noStrike">
                <a:latin typeface="Arial"/>
              </a:rPr>
              <a:t>Calculated using PYTHIA particles only</a:t>
            </a:r>
            <a:endParaRPr b="0" lang="en-US" sz="20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64" name=""/>
              <p:cNvSpPr txBox="1"/>
              <p:nvPr/>
            </p:nvSpPr>
            <p:spPr>
              <a:xfrm>
                <a:off x="3867480" y="2061360"/>
                <a:ext cx="1069200" cy="740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z</m:t>
                        </m:r>
                      </m:e>
                      <m:sub>
                        <m:r>
                          <m:t xml:space="preserve">r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subjet</m:t>
                            </m:r>
                          </m:sup>
                        </m:sSubSup>
                      </m:num>
                      <m:den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jet</m:t>
                            </m:r>
                          </m:sup>
                        </m:sSubSup>
                      </m:den>
                    </m:f>
                  </m:oMath>
                </a14:m>
              </a:p>
            </p:txBody>
          </p:sp>
        </mc:Choice>
        <mc:Fallback/>
      </mc:AlternateContent>
      <p:grpSp>
        <p:nvGrpSpPr>
          <p:cNvPr id="665" name=""/>
          <p:cNvGrpSpPr/>
          <p:nvPr/>
        </p:nvGrpSpPr>
        <p:grpSpPr>
          <a:xfrm>
            <a:off x="209880" y="1716840"/>
            <a:ext cx="3360600" cy="1288800"/>
            <a:chOff x="209880" y="1716840"/>
            <a:chExt cx="3360600" cy="1288800"/>
          </a:xfrm>
        </p:grpSpPr>
        <p:sp>
          <p:nvSpPr>
            <p:cNvPr id="666" name=""/>
            <p:cNvSpPr/>
            <p:nvPr/>
          </p:nvSpPr>
          <p:spPr>
            <a:xfrm>
              <a:off x="2369520" y="1716840"/>
              <a:ext cx="517320" cy="1288800"/>
            </a:xfrm>
            <a:prstGeom prst="ellipse">
              <a:avLst/>
            </a:prstGeom>
            <a:solidFill>
              <a:srgbClr val="cfe7f5"/>
            </a:solidFill>
            <a:ln w="19080">
              <a:solidFill>
                <a:srgbClr val="0000c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667" name=""/>
            <p:cNvCxnSpPr>
              <a:stCxn id="666" idx="0"/>
            </p:cNvCxnSpPr>
            <p:nvPr/>
          </p:nvCxnSpPr>
          <p:spPr>
            <a:xfrm flipH="1">
              <a:off x="209880" y="1716840"/>
              <a:ext cx="2418840" cy="706320"/>
            </a:xfrm>
            <a:prstGeom prst="straightConnector1">
              <a:avLst/>
            </a:prstGeom>
            <a:ln w="38160">
              <a:solidFill>
                <a:srgbClr val="000000"/>
              </a:solidFill>
              <a:round/>
            </a:ln>
          </p:spPr>
        </p:cxnSp>
        <p:cxnSp>
          <p:nvCxnSpPr>
            <p:cNvPr id="668" name=""/>
            <p:cNvCxnSpPr>
              <a:stCxn id="666" idx="4"/>
            </p:cNvCxnSpPr>
            <p:nvPr/>
          </p:nvCxnSpPr>
          <p:spPr>
            <a:xfrm flipH="1" flipV="1">
              <a:off x="209880" y="2423160"/>
              <a:ext cx="2418840" cy="582840"/>
            </a:xfrm>
            <a:prstGeom prst="straightConnector1">
              <a:avLst/>
            </a:prstGeom>
            <a:ln w="38160">
              <a:solidFill>
                <a:srgbClr val="000000"/>
              </a:solidFill>
              <a:round/>
            </a:ln>
          </p:spPr>
        </p:cxnSp>
        <p:sp>
          <p:nvSpPr>
            <p:cNvPr id="669" name=""/>
            <p:cNvSpPr/>
            <p:nvPr/>
          </p:nvSpPr>
          <p:spPr>
            <a:xfrm>
              <a:off x="2516040" y="1980000"/>
              <a:ext cx="180360" cy="3776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908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670" name=""/>
            <p:cNvCxnSpPr>
              <a:stCxn id="669" idx="0"/>
            </p:cNvCxnSpPr>
            <p:nvPr/>
          </p:nvCxnSpPr>
          <p:spPr>
            <a:xfrm flipH="1">
              <a:off x="209880" y="1980000"/>
              <a:ext cx="2396880" cy="44352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p:cxnSp>
          <p:nvCxnSpPr>
            <p:cNvPr id="671" name=""/>
            <p:cNvCxnSpPr>
              <a:stCxn id="669" idx="4"/>
            </p:cNvCxnSpPr>
            <p:nvPr/>
          </p:nvCxnSpPr>
          <p:spPr>
            <a:xfrm flipH="1">
              <a:off x="210240" y="2357640"/>
              <a:ext cx="2396520" cy="6624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mc:AlternateContent>
          <mc:Choice xmlns:a14="http://schemas.microsoft.com/office/drawing/2010/main" Requires="a14">
            <p:sp>
              <p:nvSpPr>
                <p:cNvPr id="672" name=""/>
                <p:cNvSpPr txBox="1"/>
                <p:nvPr/>
              </p:nvSpPr>
              <p:spPr>
                <a:xfrm>
                  <a:off x="2958120" y="1750320"/>
                  <a:ext cx="612360" cy="351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Sup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  <m:sup>
                          <m:r>
                            <m:t xml:space="preserve">subjet</m:t>
                          </m:r>
                        </m:sup>
                      </m:sSub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673" name=""/>
                <p:cNvSpPr txBox="1"/>
                <p:nvPr/>
              </p:nvSpPr>
              <p:spPr>
                <a:xfrm>
                  <a:off x="2958480" y="2470320"/>
                  <a:ext cx="419040" cy="351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Sup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  <m:sup>
                          <m:r>
                            <m:t xml:space="preserve">jet</m:t>
                          </m:r>
                        </m:sup>
                      </m:sSubSup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674" name=""/>
          <p:cNvSpPr txBox="1"/>
          <p:nvPr/>
        </p:nvSpPr>
        <p:spPr>
          <a:xfrm>
            <a:off x="6253200" y="3783600"/>
            <a:ext cx="2437200" cy="325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latin typeface="Arial"/>
                <a:hlinkClick r:id="rId2"/>
              </a:rPr>
              <a:t>PRC108(2023)2,024909</a:t>
            </a:r>
            <a:endParaRPr b="0" lang="en-US" sz="1500" spc="-1" strike="noStrike">
              <a:latin typeface="Arial"/>
            </a:endParaRPr>
          </a:p>
        </p:txBody>
      </p:sp>
      <p:grpSp>
        <p:nvGrpSpPr>
          <p:cNvPr id="675" name=""/>
          <p:cNvGrpSpPr/>
          <p:nvPr/>
        </p:nvGrpSpPr>
        <p:grpSpPr>
          <a:xfrm>
            <a:off x="5118840" y="4651920"/>
            <a:ext cx="5005800" cy="346320"/>
            <a:chOff x="5118840" y="4651920"/>
            <a:chExt cx="5005800" cy="346320"/>
          </a:xfrm>
        </p:grpSpPr>
        <p:sp>
          <p:nvSpPr>
            <p:cNvPr id="676" name=""/>
            <p:cNvSpPr txBox="1"/>
            <p:nvPr/>
          </p:nvSpPr>
          <p:spPr>
            <a:xfrm>
              <a:off x="5118840" y="4651920"/>
              <a:ext cx="130104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Gluon-like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677" name=""/>
            <p:cNvSpPr txBox="1"/>
            <p:nvPr/>
          </p:nvSpPr>
          <p:spPr>
            <a:xfrm>
              <a:off x="8826840" y="4651920"/>
              <a:ext cx="12978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ff0000"/>
                  </a:solidFill>
                  <a:latin typeface="Arial"/>
                </a:rPr>
                <a:t>Quark-like</a:t>
              </a:r>
              <a:endParaRPr b="0" lang="en-US" sz="1800" spc="-1" strike="noStrike">
                <a:latin typeface="Arial"/>
              </a:endParaRPr>
            </a:p>
          </p:txBody>
        </p:sp>
        <p:grpSp>
          <p:nvGrpSpPr>
            <p:cNvPr id="678" name=""/>
            <p:cNvGrpSpPr/>
            <p:nvPr/>
          </p:nvGrpSpPr>
          <p:grpSpPr>
            <a:xfrm>
              <a:off x="6378120" y="4771080"/>
              <a:ext cx="2508120" cy="118800"/>
              <a:chOff x="6378120" y="4771080"/>
              <a:chExt cx="2508120" cy="118800"/>
            </a:xfrm>
          </p:grpSpPr>
          <p:sp>
            <p:nvSpPr>
              <p:cNvPr id="679" name=""/>
              <p:cNvSpPr/>
              <p:nvPr/>
            </p:nvSpPr>
            <p:spPr>
              <a:xfrm>
                <a:off x="6378120" y="4836960"/>
                <a:ext cx="617040" cy="0"/>
              </a:xfrm>
              <a:prstGeom prst="line">
                <a:avLst/>
              </a:prstGeom>
              <a:ln w="76320">
                <a:solidFill>
                  <a:srgbClr val="0000ff"/>
                </a:solidFill>
                <a:round/>
                <a:head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80" name=""/>
              <p:cNvSpPr/>
              <p:nvPr/>
            </p:nvSpPr>
            <p:spPr>
              <a:xfrm flipH="1">
                <a:off x="8269200" y="4836960"/>
                <a:ext cx="617040" cy="0"/>
              </a:xfrm>
              <a:prstGeom prst="line">
                <a:avLst/>
              </a:prstGeom>
              <a:ln w="76320">
                <a:solidFill>
                  <a:srgbClr val="ff0000"/>
                </a:solidFill>
                <a:round/>
                <a:head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81" name=""/>
              <p:cNvSpPr/>
              <p:nvPr/>
            </p:nvSpPr>
            <p:spPr>
              <a:xfrm>
                <a:off x="6578280" y="4771080"/>
                <a:ext cx="2103120" cy="118800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0"/>
              </a:gra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682" name=""/>
          <p:cNvSpPr txBox="1"/>
          <p:nvPr/>
        </p:nvSpPr>
        <p:spPr>
          <a:xfrm>
            <a:off x="7941600" y="1646640"/>
            <a:ext cx="1520280" cy="5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p</a:t>
            </a:r>
            <a:r>
              <a:rPr b="1" lang="en-US" sz="1500" spc="-1" strike="noStrike" baseline="-8000">
                <a:solidFill>
                  <a:srgbClr val="ff8c00"/>
                </a:solidFill>
                <a:latin typeface="Arial"/>
              </a:rPr>
              <a:t>Thard</a:t>
            </a: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=40 GeV/</a:t>
            </a:r>
            <a:r>
              <a:rPr b="1" i="1" lang="en-US" sz="1500" spc="-1" strike="noStrike">
                <a:solidFill>
                  <a:srgbClr val="ff8c00"/>
                </a:solidFill>
                <a:latin typeface="Arial"/>
              </a:rPr>
              <a:t>c</a:t>
            </a:r>
            <a:endParaRPr b="0" lang="en-US" sz="1500" spc="-1" strike="noStrike">
              <a:latin typeface="Arial"/>
            </a:endParaRPr>
          </a:p>
          <a:p>
            <a:pPr algn="r">
              <a:buNone/>
            </a:pPr>
            <a:r>
              <a:rPr b="1" lang="en-US" sz="1500" spc="-1" strike="noStrike">
                <a:solidFill>
                  <a:srgbClr val="ff8c00"/>
                </a:solidFill>
                <a:latin typeface="Arial"/>
              </a:rPr>
              <a:t>R=0.4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title"/>
          </p:nvPr>
        </p:nvSpPr>
        <p:spPr>
          <a:xfrm>
            <a:off x="504000" y="-9828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Survivor bias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684" name="PlaceHolder 2"/>
          <p:cNvSpPr>
            <a:spLocks noGrp="1"/>
          </p:cNvSpPr>
          <p:nvPr>
            <p:ph/>
          </p:nvPr>
        </p:nvSpPr>
        <p:spPr>
          <a:xfrm>
            <a:off x="15480" y="4424400"/>
            <a:ext cx="9993600" cy="112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8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hlinkClick r:id="rId1"/>
              </a:rPr>
              <a:t>WWII Example</a:t>
            </a:r>
            <a:r>
              <a:rPr b="0" lang="en-US" sz="2400" spc="-1" strike="noStrike">
                <a:latin typeface="Arial"/>
              </a:rPr>
              <a:t>: holes planes returning indicate where it’s </a:t>
            </a:r>
            <a:r>
              <a:rPr b="0" i="1" lang="en-US" sz="2400" spc="-1" strike="noStrike">
                <a:latin typeface="Arial"/>
              </a:rPr>
              <a:t>safer</a:t>
            </a:r>
            <a:r>
              <a:rPr b="0" lang="en-US" sz="2400" spc="-1" strike="noStrike">
                <a:latin typeface="Arial"/>
              </a:rPr>
              <a:t> to get hit 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We’re looking at the jets which </a:t>
            </a:r>
            <a:r>
              <a:rPr b="0" i="1" lang="en-US" sz="2400" spc="-1" strike="noStrike">
                <a:latin typeface="Arial"/>
              </a:rPr>
              <a:t>remain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685" name="" descr=""/>
          <p:cNvPicPr/>
          <p:nvPr/>
        </p:nvPicPr>
        <p:blipFill>
          <a:blip r:embed="rId2"/>
          <a:stretch/>
        </p:blipFill>
        <p:spPr>
          <a:xfrm>
            <a:off x="5482080" y="968040"/>
            <a:ext cx="4529520" cy="3376080"/>
          </a:xfrm>
          <a:prstGeom prst="rect">
            <a:avLst/>
          </a:prstGeom>
          <a:ln w="0">
            <a:noFill/>
          </a:ln>
        </p:spPr>
      </p:pic>
      <p:pic>
        <p:nvPicPr>
          <p:cNvPr id="686" name="" descr=""/>
          <p:cNvPicPr/>
          <p:nvPr/>
        </p:nvPicPr>
        <p:blipFill>
          <a:blip r:embed="rId3"/>
          <a:srcRect l="11985" t="20954" r="0" b="18929"/>
          <a:stretch/>
        </p:blipFill>
        <p:spPr>
          <a:xfrm>
            <a:off x="185400" y="1447560"/>
            <a:ext cx="5403600" cy="2758680"/>
          </a:xfrm>
          <a:prstGeom prst="rect">
            <a:avLst/>
          </a:prstGeom>
          <a:ln w="0">
            <a:noFill/>
          </a:ln>
        </p:spPr>
      </p:pic>
      <p:sp>
        <p:nvSpPr>
          <p:cNvPr id="687" name=""/>
          <p:cNvSpPr txBox="1"/>
          <p:nvPr/>
        </p:nvSpPr>
        <p:spPr>
          <a:xfrm>
            <a:off x="75960" y="725400"/>
            <a:ext cx="6152760" cy="101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000" spc="-1" strike="noStrike">
                <a:latin typeface="Arial"/>
              </a:rPr>
              <a:t>First use of the term for jets in heavy ion collisions?</a:t>
            </a:r>
            <a:endParaRPr b="0" lang="en-US" sz="2000" spc="-1" strike="noStrike">
              <a:latin typeface="Arial"/>
            </a:endParaRPr>
          </a:p>
          <a:p>
            <a:r>
              <a:rPr b="0" lang="en-US" sz="1500" spc="-1" strike="noStrike">
                <a:latin typeface="Arial"/>
                <a:hlinkClick r:id="rId4"/>
              </a:rPr>
              <a:t>Rev. Mod. Phys. 90, 025005 (2018)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/>
          </p:cNvSpPr>
          <p:nvPr>
            <p:ph type="title"/>
          </p:nvPr>
        </p:nvSpPr>
        <p:spPr>
          <a:xfrm>
            <a:off x="548640" y="161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4.  Machine learning only teaches you what you already know!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689" name="" descr=""/>
          <p:cNvPicPr/>
          <p:nvPr/>
        </p:nvPicPr>
        <p:blipFill>
          <a:blip r:embed="rId1"/>
          <a:stretch/>
        </p:blipFill>
        <p:spPr>
          <a:xfrm>
            <a:off x="3517920" y="1650240"/>
            <a:ext cx="3044520" cy="359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51840" y="77040"/>
            <a:ext cx="10515240" cy="73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3800" spc="-1" strike="noStrike">
                <a:solidFill>
                  <a:srgbClr val="58595b"/>
                </a:solidFill>
                <a:latin typeface="Arial"/>
              </a:rPr>
              <a:t>Observation – ML does better at background</a:t>
            </a:r>
            <a:endParaRPr b="0" lang="en-US" sz="3800" spc="-1" strike="noStrike">
              <a:latin typeface="Arial"/>
            </a:endParaRPr>
          </a:p>
        </p:txBody>
      </p:sp>
      <p:pic>
        <p:nvPicPr>
          <p:cNvPr id="691" name="Picture 9" descr=""/>
          <p:cNvPicPr/>
          <p:nvPr/>
        </p:nvPicPr>
        <p:blipFill>
          <a:blip r:embed="rId1"/>
          <a:srcRect l="0" t="0" r="0" b="10700"/>
          <a:stretch/>
        </p:blipFill>
        <p:spPr>
          <a:xfrm>
            <a:off x="3128040" y="1107720"/>
            <a:ext cx="6624360" cy="2966400"/>
          </a:xfrm>
          <a:prstGeom prst="rect">
            <a:avLst/>
          </a:prstGeom>
          <a:ln w="0">
            <a:noFill/>
          </a:ln>
        </p:spPr>
      </p:pic>
      <p:sp>
        <p:nvSpPr>
          <p:cNvPr id="692" name="TextBox 10"/>
          <p:cNvSpPr/>
          <p:nvPr/>
        </p:nvSpPr>
        <p:spPr>
          <a:xfrm>
            <a:off x="28800" y="3669480"/>
            <a:ext cx="1546200" cy="11181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350" spc="-1" strike="noStrike">
                <a:solidFill>
                  <a:srgbClr val="58595b"/>
                </a:solidFill>
                <a:latin typeface="Calibri Light"/>
              </a:rPr>
              <a:t>Width of  determines momentum resolution of method.   </a:t>
            </a:r>
            <a:endParaRPr b="0" lang="en-US" sz="1350" spc="-1" strike="noStrike">
              <a:latin typeface="Arial"/>
            </a:endParaRPr>
          </a:p>
        </p:txBody>
      </p:sp>
      <p:sp>
        <p:nvSpPr>
          <p:cNvPr id="693" name="Straight Arrow Connector 10"/>
          <p:cNvSpPr/>
          <p:nvPr/>
        </p:nvSpPr>
        <p:spPr>
          <a:xfrm>
            <a:off x="6205320" y="3426480"/>
            <a:ext cx="1204920" cy="2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Straight Arrow Connector 11"/>
          <p:cNvSpPr/>
          <p:nvPr/>
        </p:nvSpPr>
        <p:spPr>
          <a:xfrm flipV="1">
            <a:off x="1575000" y="3669120"/>
            <a:ext cx="3155760" cy="47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5" name="TextBox 13"/>
          <p:cNvSpPr/>
          <p:nvPr/>
        </p:nvSpPr>
        <p:spPr>
          <a:xfrm>
            <a:off x="7218360" y="2070360"/>
            <a:ext cx="258768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350" spc="-1" strike="noStrike" u="sng">
                <a:solidFill>
                  <a:srgbClr val="0563c1"/>
                </a:solidFill>
                <a:uFillTx/>
                <a:latin typeface="Calibri"/>
                <a:hlinkClick r:id="rId2"/>
              </a:rPr>
              <a:t>Phys. Rev. C 99, 064904 (2019)</a:t>
            </a:r>
            <a:endParaRPr b="0" lang="en-US" sz="135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96" name="TextBox 14"/>
              <p:cNvSpPr txBox="1"/>
              <p:nvPr/>
            </p:nvSpPr>
            <p:spPr>
              <a:xfrm>
                <a:off x="4971600" y="4130280"/>
                <a:ext cx="2907000" cy="4028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δ</m:t>
                    </m:r>
                    <m:sSub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𝑇</m:t>
                        </m:r>
                      </m:sub>
                    </m:sSub>
                    <m:r>
                      <m:t xml:space="preserve">=</m:t>
                    </m:r>
                    <m:d>
                      <m:dPr>
                        <m:begChr m:val="("/>
                        <m:endChr m:val=")"/>
                      </m:dPr>
                      <m:e>
                        <m:sSubSup>
                          <m:e>
                            <m:r>
                              <m:t xml:space="preserve">𝑝</m:t>
                            </m:r>
                          </m:e>
                          <m:sub>
                            <m:r>
                              <m:t xml:space="preserve">𝑇</m:t>
                            </m:r>
                            <m:r>
                              <m:t xml:space="preserve">,</m:t>
                            </m:r>
                            <m:r>
                              <m:t xml:space="preserve">𝑗𝑒𝑡</m:t>
                            </m:r>
                          </m:sub>
                          <m:sup>
                            <m:r>
                              <m:t xml:space="preserve">𝑝𝑟𝑒𝑑</m:t>
                            </m:r>
                            <m:r>
                              <m:t xml:space="preserve">.</m:t>
                            </m:r>
                          </m:sup>
                        </m:sSubSup>
                        <m:r>
                          <m:t xml:space="preserve">−</m:t>
                        </m:r>
                        <m:sSubSup>
                          <m:e>
                            <m:r>
                              <m:t xml:space="preserve">𝑝</m:t>
                            </m:r>
                          </m:e>
                          <m:sub>
                            <m:r>
                              <m:t xml:space="preserve">𝑇</m:t>
                            </m:r>
                            <m:r>
                              <m:t xml:space="preserve">,</m:t>
                            </m:r>
                            <m:r>
                              <m:t xml:space="preserve">𝑗𝑒𝑡</m:t>
                            </m:r>
                          </m:sub>
                          <m:sup>
                            <m:r>
                              <m:t xml:space="preserve">𝑡𝑟𝑢𝑡h</m:t>
                            </m:r>
                          </m:sup>
                        </m:sSubSup>
                      </m:e>
                    </m: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97" name="Rectangle 2"/>
              <p:cNvSpPr txBox="1"/>
              <p:nvPr/>
            </p:nvSpPr>
            <p:spPr>
              <a:xfrm>
                <a:off x="7456320" y="4631760"/>
                <a:ext cx="2414520" cy="434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𝑇</m:t>
                        </m:r>
                      </m:sub>
                      <m:sup>
                        <m:r>
                          <m:t xml:space="preserve">𝐶𝑜𝑟𝑟</m:t>
                        </m:r>
                        <m:r>
                          <m:t xml:space="preserve">.</m:t>
                        </m:r>
                      </m:sup>
                    </m:sSubSup>
                    <m:r>
                      <m:t xml:space="preserve">=</m:t>
                    </m:r>
                    <m:sSubSup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𝑇</m:t>
                        </m:r>
                      </m:sub>
                      <m:sup>
                        <m:r>
                          <m:t xml:space="preserve">𝑟𝑎𝑤</m:t>
                        </m:r>
                        <m:r>
                          <m:t xml:space="preserve">.</m:t>
                        </m:r>
                      </m:sup>
                    </m:sSubSup>
                    <m:r>
                      <m:t xml:space="preserve">−</m:t>
                    </m:r>
                    <m:r>
                      <m:t xml:space="preserve">𝜌</m:t>
                    </m:r>
                    <m:sSub>
                      <m:e>
                        <m:r>
                          <m:t xml:space="preserve">𝐴</m:t>
                        </m:r>
                      </m:e>
                      <m:sub>
                        <m:r>
                          <m:t xml:space="preserve">𝑗𝑒𝑡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698" name="Straight Arrow Connector 12"/>
          <p:cNvSpPr/>
          <p:nvPr/>
        </p:nvSpPr>
        <p:spPr>
          <a:xfrm flipH="1" flipV="1">
            <a:off x="8230320" y="2450520"/>
            <a:ext cx="1509840" cy="213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9" name=""/>
          <p:cNvSpPr txBox="1"/>
          <p:nvPr/>
        </p:nvSpPr>
        <p:spPr>
          <a:xfrm>
            <a:off x="6840" y="4827600"/>
            <a:ext cx="4314600" cy="5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latin typeface="Arial"/>
              </a:rPr>
              <a:t>Applied to data in</a:t>
            </a:r>
            <a:br>
              <a:rPr sz="1500"/>
            </a:br>
            <a:r>
              <a:rPr b="0" lang="en-US" sz="1500" spc="-1" strike="noStrike">
                <a:latin typeface="Arial"/>
                <a:hlinkClick r:id="rId3"/>
              </a:rPr>
              <a:t>ALICE Collaboration, PLB  849 (2024) 138412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/>
          </p:cNvSpPr>
          <p:nvPr>
            <p:ph type="title"/>
          </p:nvPr>
        </p:nvSpPr>
        <p:spPr>
          <a:xfrm>
            <a:off x="51840" y="77040"/>
            <a:ext cx="10515240" cy="73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3800" spc="-1" strike="noStrike">
                <a:solidFill>
                  <a:srgbClr val="58595b"/>
                </a:solidFill>
                <a:latin typeface="Arial"/>
              </a:rPr>
              <a:t>Observation – ML does better at background</a:t>
            </a:r>
            <a:endParaRPr b="0" lang="en-US" sz="3800" spc="-1" strike="noStrike">
              <a:latin typeface="Arial"/>
            </a:endParaRPr>
          </a:p>
        </p:txBody>
      </p:sp>
      <p:pic>
        <p:nvPicPr>
          <p:cNvPr id="701" name="Picture 7" descr=""/>
          <p:cNvPicPr/>
          <p:nvPr/>
        </p:nvPicPr>
        <p:blipFill>
          <a:blip r:embed="rId1"/>
          <a:srcRect l="0" t="0" r="0" b="10700"/>
          <a:stretch/>
        </p:blipFill>
        <p:spPr>
          <a:xfrm>
            <a:off x="3128040" y="1107720"/>
            <a:ext cx="6624360" cy="2966400"/>
          </a:xfrm>
          <a:prstGeom prst="rect">
            <a:avLst/>
          </a:prstGeom>
          <a:ln w="0">
            <a:noFill/>
          </a:ln>
        </p:spPr>
      </p:pic>
      <p:sp>
        <p:nvSpPr>
          <p:cNvPr id="702" name="TextBox 3"/>
          <p:cNvSpPr/>
          <p:nvPr/>
        </p:nvSpPr>
        <p:spPr>
          <a:xfrm>
            <a:off x="28800" y="3669480"/>
            <a:ext cx="1546200" cy="111816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350" spc="-1" strike="noStrike">
                <a:solidFill>
                  <a:srgbClr val="58595b"/>
                </a:solidFill>
                <a:latin typeface="Calibri Light"/>
              </a:rPr>
              <a:t>Width of  </a:t>
            </a:r>
            <a:r>
              <a:rPr b="1" lang="en-US" sz="1350" spc="-1" strike="noStrike">
                <a:solidFill>
                  <a:srgbClr val="58595b"/>
                </a:solidFill>
                <a:latin typeface="Calibri Light"/>
              </a:rPr>
              <a:t>determines </a:t>
            </a:r>
            <a:r>
              <a:rPr b="1" lang="en-US" sz="1350" spc="-1" strike="noStrike">
                <a:solidFill>
                  <a:srgbClr val="58595b"/>
                </a:solidFill>
                <a:latin typeface="Calibri Light"/>
              </a:rPr>
              <a:t>momentum </a:t>
            </a:r>
            <a:r>
              <a:rPr b="1" lang="en-US" sz="1350" spc="-1" strike="noStrike">
                <a:solidFill>
                  <a:srgbClr val="58595b"/>
                </a:solidFill>
                <a:latin typeface="Calibri Light"/>
              </a:rPr>
              <a:t>resolution of </a:t>
            </a:r>
            <a:r>
              <a:rPr b="1" lang="en-US" sz="1350" spc="-1" strike="noStrike">
                <a:solidFill>
                  <a:srgbClr val="58595b"/>
                </a:solidFill>
                <a:latin typeface="Calibri Light"/>
              </a:rPr>
              <a:t>method.   </a:t>
            </a:r>
            <a:endParaRPr b="0" lang="en-US" sz="1350" spc="-1" strike="noStrike">
              <a:latin typeface="Arial"/>
            </a:endParaRPr>
          </a:p>
        </p:txBody>
      </p:sp>
      <p:sp>
        <p:nvSpPr>
          <p:cNvPr id="703" name="Straight Arrow Connector 1"/>
          <p:cNvSpPr/>
          <p:nvPr/>
        </p:nvSpPr>
        <p:spPr>
          <a:xfrm>
            <a:off x="6205320" y="3426480"/>
            <a:ext cx="1204920" cy="22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4" name="Straight Arrow Connector 2"/>
          <p:cNvSpPr/>
          <p:nvPr/>
        </p:nvSpPr>
        <p:spPr>
          <a:xfrm flipV="1">
            <a:off x="1575000" y="3669120"/>
            <a:ext cx="3155760" cy="47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TextBox 15"/>
          <p:cNvSpPr/>
          <p:nvPr/>
        </p:nvSpPr>
        <p:spPr>
          <a:xfrm>
            <a:off x="7218360" y="2070360"/>
            <a:ext cx="258768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350" spc="-1" strike="noStrike" u="sng">
                <a:solidFill>
                  <a:srgbClr val="0563c1"/>
                </a:solidFill>
                <a:uFillTx/>
                <a:latin typeface="Calibri"/>
                <a:hlinkClick r:id="rId2"/>
              </a:rPr>
              <a:t>Phys. Rev. C 99, 064904 (2019)</a:t>
            </a:r>
            <a:endParaRPr b="0" lang="en-US" sz="135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06" name="TextBox 16"/>
              <p:cNvSpPr txBox="1"/>
              <p:nvPr/>
            </p:nvSpPr>
            <p:spPr>
              <a:xfrm>
                <a:off x="4971600" y="4130280"/>
                <a:ext cx="2907000" cy="4028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δ</m:t>
                    </m:r>
                    <m:sSub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𝑇</m:t>
                        </m:r>
                      </m:sub>
                    </m:sSub>
                    <m:r>
                      <m:t xml:space="preserve">=</m:t>
                    </m:r>
                    <m:d>
                      <m:dPr>
                        <m:begChr m:val="("/>
                        <m:endChr m:val=")"/>
                      </m:dPr>
                      <m:e>
                        <m:sSubSup>
                          <m:e>
                            <m:r>
                              <m:t xml:space="preserve">𝑝</m:t>
                            </m:r>
                          </m:e>
                          <m:sub>
                            <m:r>
                              <m:t xml:space="preserve">𝑇</m:t>
                            </m:r>
                            <m:r>
                              <m:t xml:space="preserve">,</m:t>
                            </m:r>
                            <m:r>
                              <m:t xml:space="preserve">𝑗𝑒𝑡</m:t>
                            </m:r>
                          </m:sub>
                          <m:sup>
                            <m:r>
                              <m:t xml:space="preserve">𝑝𝑟𝑒𝑑</m:t>
                            </m:r>
                            <m:r>
                              <m:t xml:space="preserve">.</m:t>
                            </m:r>
                          </m:sup>
                        </m:sSubSup>
                        <m:r>
                          <m:t xml:space="preserve">−</m:t>
                        </m:r>
                        <m:sSubSup>
                          <m:e>
                            <m:r>
                              <m:t xml:space="preserve">𝑝</m:t>
                            </m:r>
                          </m:e>
                          <m:sub>
                            <m:r>
                              <m:t xml:space="preserve">𝑇</m:t>
                            </m:r>
                            <m:r>
                              <m:t xml:space="preserve">,</m:t>
                            </m:r>
                            <m:r>
                              <m:t xml:space="preserve">𝑗𝑒𝑡</m:t>
                            </m:r>
                          </m:sub>
                          <m:sup>
                            <m:r>
                              <m:t xml:space="preserve">𝑡𝑟𝑢𝑡h</m:t>
                            </m:r>
                          </m:sup>
                        </m:sSubSup>
                      </m:e>
                    </m: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07" name="Rectangle 1"/>
              <p:cNvSpPr txBox="1"/>
              <p:nvPr/>
            </p:nvSpPr>
            <p:spPr>
              <a:xfrm>
                <a:off x="7456320" y="4631760"/>
                <a:ext cx="2414520" cy="4341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𝑇</m:t>
                        </m:r>
                      </m:sub>
                      <m:sup>
                        <m:r>
                          <m:t xml:space="preserve">𝐶𝑜𝑟𝑟</m:t>
                        </m:r>
                        <m:r>
                          <m:t xml:space="preserve">.</m:t>
                        </m:r>
                      </m:sup>
                    </m:sSubSup>
                    <m:r>
                      <m:t xml:space="preserve">=</m:t>
                    </m:r>
                    <m:sSubSup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𝑇</m:t>
                        </m:r>
                      </m:sub>
                      <m:sup>
                        <m:r>
                          <m:t xml:space="preserve">𝑟𝑎𝑤</m:t>
                        </m:r>
                        <m:r>
                          <m:t xml:space="preserve">.</m:t>
                        </m:r>
                      </m:sup>
                    </m:sSubSup>
                    <m:r>
                      <m:t xml:space="preserve">−</m:t>
                    </m:r>
                    <m:r>
                      <m:t xml:space="preserve">𝜌</m:t>
                    </m:r>
                    <m:sSub>
                      <m:e>
                        <m:r>
                          <m:t xml:space="preserve">𝐴</m:t>
                        </m:r>
                      </m:e>
                      <m:sub>
                        <m:r>
                          <m:t xml:space="preserve">𝑗𝑒𝑡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p:sp>
        <p:nvSpPr>
          <p:cNvPr id="708" name="Straight Arrow Connector 3"/>
          <p:cNvSpPr/>
          <p:nvPr/>
        </p:nvSpPr>
        <p:spPr>
          <a:xfrm flipH="1" flipV="1">
            <a:off x="8230320" y="2450520"/>
            <a:ext cx="1509840" cy="213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9" name=""/>
          <p:cNvSpPr txBox="1"/>
          <p:nvPr/>
        </p:nvSpPr>
        <p:spPr>
          <a:xfrm>
            <a:off x="6840" y="4827600"/>
            <a:ext cx="4314600" cy="5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latin typeface="Arial"/>
              </a:rPr>
              <a:t>Applied to data in</a:t>
            </a:r>
            <a:br>
              <a:rPr sz="1500"/>
            </a:br>
            <a:r>
              <a:rPr b="0" lang="en-US" sz="1500" spc="-1" strike="noStrike">
                <a:latin typeface="Arial"/>
                <a:hlinkClick r:id="rId3"/>
              </a:rPr>
              <a:t>ALICE Collaboration, PLB  849 (2024) 138412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710" name="" descr=""/>
          <p:cNvPicPr/>
          <p:nvPr/>
        </p:nvPicPr>
        <p:blipFill>
          <a:blip r:embed="rId4"/>
          <a:stretch/>
        </p:blipFill>
        <p:spPr>
          <a:xfrm>
            <a:off x="95400" y="791280"/>
            <a:ext cx="2982240" cy="271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51840" y="77040"/>
            <a:ext cx="10515240" cy="73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58595b"/>
                </a:solidFill>
                <a:latin typeface="Arial"/>
              </a:rPr>
              <a:t>A better method?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/>
          </p:nvPr>
        </p:nvSpPr>
        <p:spPr>
          <a:xfrm>
            <a:off x="363240" y="972360"/>
            <a:ext cx="5257440" cy="41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Random cone: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713" name="Picture 3" descr=""/>
          <p:cNvPicPr/>
          <p:nvPr/>
        </p:nvPicPr>
        <p:blipFill>
          <a:blip r:embed="rId1"/>
          <a:stretch/>
        </p:blipFill>
        <p:spPr>
          <a:xfrm>
            <a:off x="5952960" y="674280"/>
            <a:ext cx="3850560" cy="3807000"/>
          </a:xfrm>
          <a:prstGeom prst="rect">
            <a:avLst/>
          </a:prstGeom>
          <a:ln w="0">
            <a:noFill/>
          </a:ln>
        </p:spPr>
      </p:pic>
      <p:sp>
        <p:nvSpPr>
          <p:cNvPr id="714" name="TextBox 11"/>
          <p:cNvSpPr/>
          <p:nvPr/>
        </p:nvSpPr>
        <p:spPr>
          <a:xfrm>
            <a:off x="7646400" y="3019320"/>
            <a:ext cx="2395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 u="sng">
                <a:solidFill>
                  <a:srgbClr val="0563c1"/>
                </a:solidFill>
                <a:uFillTx/>
                <a:latin typeface="Calibri"/>
                <a:hlinkClick r:id="rId2"/>
              </a:rPr>
              <a:t> JHEP 03 (2012) 053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15" name=""/>
              <p:cNvSpPr txBox="1"/>
              <p:nvPr/>
            </p:nvSpPr>
            <p:spPr>
              <a:xfrm>
                <a:off x="1356840" y="2103120"/>
                <a:ext cx="3630960" cy="4298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σ</m:t>
                        </m:r>
                      </m:e>
                      <m:sub>
                        <m:r>
                          <m:t xml:space="preserve">total</m:t>
                        </m:r>
                      </m:sub>
                    </m:sSub>
                    <m:r>
                      <m:t xml:space="preserve">=</m:t>
                    </m:r>
                    <m:rad>
                      <m:radPr>
                        <m:degHide m:val="1"/>
                      </m:radPr>
                      <m:deg/>
                      <m:e>
                        <m:r>
                          <m:t xml:space="preserve">N</m:t>
                        </m:r>
                        <m:sSubSup>
                          <m:e>
                            <m:r>
                              <m:t xml:space="preserve">σ</m:t>
                            </m:r>
                          </m:e>
                          <m:sub>
                            <m:sSub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</m:sSub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  <m:r>
                          <m:t xml:space="preserve">+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  <m:r>
                              <m:t xml:space="preserve">+</m:t>
                            </m:r>
                            <m:r>
                              <m:t xml:space="preserve">2</m:t>
                            </m:r>
                            <m:sSup>
                              <m:e>
                                <m:r>
                                  <m:t xml:space="preserve">N</m:t>
                                </m:r>
                              </m:e>
                              <m:sup>
                                <m:r>
                                  <m:t xml:space="preserve">2</m:t>
                                </m:r>
                              </m:sup>
                            </m:sSup>
                            <m:nary>
                              <m:naryPr>
                                <m:chr m:val="∑"/>
                                <m:subHide m:val="1"/>
                                <m:supHide m:val="1"/>
                              </m:naryPr>
                              <m:sub/>
                              <m:sup/>
                              <m:e>
                                <m:sSubSup>
                                  <m:e>
                                    <m:r>
                                      <m:t xml:space="preserve">v</m:t>
                                    </m:r>
                                  </m:e>
                                  <m:sub>
                                    <m:r>
                                      <m:t xml:space="preserve">n</m:t>
                                    </m:r>
                                  </m:sub>
                                  <m:sup>
                                    <m:r>
                                      <m:t xml:space="preserve">2</m:t>
                                    </m:r>
                                  </m:sup>
                                </m:sSubSup>
                              </m:e>
                            </m:nary>
                          </m:e>
                        </m:d>
                        <m:sSubSup>
                          <m:e>
                            <m:r>
                              <m:t xml:space="preserve">μ</m:t>
                            </m:r>
                          </m:e>
                          <m:sub>
                            <m:sSub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</m:sSub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e>
                    </m:ra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16" name=""/>
              <p:cNvSpPr txBox="1"/>
              <p:nvPr/>
            </p:nvSpPr>
            <p:spPr>
              <a:xfrm>
                <a:off x="1356840" y="1599120"/>
                <a:ext cx="1810800" cy="351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corr</m:t>
                        </m:r>
                      </m:sup>
                    </m:sSubSup>
                    <m:r>
                      <m:t xml:space="preserve">=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raw</m:t>
                        </m:r>
                      </m:sup>
                    </m:sSubSup>
                    <m:r>
                      <m:t xml:space="preserve">−</m:t>
                    </m:r>
                    <m:sSub>
                      <m:e>
                        <m:r>
                          <m:t xml:space="preserve">ρ</m:t>
                        </m:r>
                      </m:e>
                      <m:sub>
                        <m:r>
                          <m:t xml:space="preserve">A</m:t>
                        </m:r>
                      </m:sub>
                    </m:sSub>
                    <m:r>
                      <m:t xml:space="preserve">A</m:t>
                    </m:r>
                  </m:oMath>
                </a14:m>
              </a:p>
            </p:txBody>
          </p:sp>
        </mc:Choice>
        <mc:Fallback/>
      </mc:AlternateContent>
      <p:sp>
        <p:nvSpPr>
          <p:cNvPr id="717" name="Content Placeholder 1"/>
          <p:cNvSpPr txBox="1"/>
          <p:nvPr/>
        </p:nvSpPr>
        <p:spPr>
          <a:xfrm>
            <a:off x="363240" y="2772360"/>
            <a:ext cx="5257440" cy="411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Multiplicity method: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18" name=""/>
              <p:cNvSpPr txBox="1"/>
              <p:nvPr/>
            </p:nvSpPr>
            <p:spPr>
              <a:xfrm>
                <a:off x="1356840" y="3399120"/>
                <a:ext cx="2804040" cy="351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corr</m:t>
                        </m:r>
                      </m:sup>
                    </m:sSubSup>
                    <m:r>
                      <m:t xml:space="preserve">=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raw</m:t>
                        </m:r>
                      </m:sup>
                    </m:sSubSup>
                    <m:r>
                      <m:t xml:space="preserve">−</m:t>
                    </m:r>
                    <m:sSub>
                      <m:e>
                        <m:r>
                          <m:t xml:space="preserve">ρ</m:t>
                        </m:r>
                      </m:e>
                      <m:sub>
                        <m:r>
                          <m:t xml:space="preserve">N</m:t>
                        </m:r>
                      </m:sub>
                    </m:sSub>
                    <m:d>
                      <m:dPr>
                        <m:begChr m:val="("/>
                        <m:endChr m:val=")"/>
                      </m:dPr>
                      <m:e>
                        <m:sSub>
                          <m:e>
                            <m:r>
                              <m:t xml:space="preserve">N</m:t>
                            </m:r>
                          </m:e>
                          <m:sub>
                            <m:r>
                              <m:t xml:space="preserve">tot</m:t>
                            </m:r>
                          </m:sub>
                        </m:sSub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N</m:t>
                            </m:r>
                          </m:e>
                          <m:sub>
                            <m:r>
                              <m:t xml:space="preserve">sig</m:t>
                            </m:r>
                          </m:sub>
                        </m:sSub>
                      </m:e>
                    </m:d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19" name=""/>
              <p:cNvSpPr txBox="1"/>
              <p:nvPr/>
            </p:nvSpPr>
            <p:spPr>
              <a:xfrm>
                <a:off x="1356840" y="3939120"/>
                <a:ext cx="1456560" cy="4021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σ</m:t>
                        </m:r>
                      </m:e>
                      <m:sub>
                        <m:r>
                          <m:t xml:space="preserve">total</m:t>
                        </m:r>
                      </m:sub>
                    </m:sSub>
                    <m:r>
                      <m:t xml:space="preserve">=</m:t>
                    </m:r>
                    <m:rad>
                      <m:radPr>
                        <m:degHide m:val="1"/>
                      </m:radPr>
                      <m:deg/>
                      <m:e>
                        <m:r>
                          <m:t xml:space="preserve">N</m:t>
                        </m:r>
                        <m:sSubSup>
                          <m:e>
                            <m:r>
                              <m:t xml:space="preserve">σ</m:t>
                            </m:r>
                          </m:e>
                          <m:sub>
                            <m:sSub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</m:sSub>
                          </m:sub>
                          <m:sup>
                            <m:r>
                              <m:t xml:space="preserve">2</m:t>
                            </m:r>
                          </m:sup>
                        </m:sSubSup>
                      </m:e>
                    </m:rad>
                  </m:oMath>
                </a14:m>
              </a:p>
            </p:txBody>
          </p:sp>
        </mc:Choice>
        <mc:Fallback/>
      </mc:AlternateContent>
      <p:sp>
        <p:nvSpPr>
          <p:cNvPr id="720" name=""/>
          <p:cNvSpPr txBox="1"/>
          <p:nvPr/>
        </p:nvSpPr>
        <p:spPr>
          <a:xfrm>
            <a:off x="1343520" y="2563560"/>
            <a:ext cx="2834640" cy="374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000" spc="-1" strike="noStrike">
                <a:latin typeface="Arial"/>
              </a:rPr>
              <a:t>Tannenbaum, </a:t>
            </a:r>
            <a:r>
              <a:rPr b="0" lang="en-US" sz="1000" spc="-1" strike="noStrike">
                <a:latin typeface="Arial"/>
                <a:hlinkClick r:id="rId3"/>
              </a:rPr>
              <a:t>PLB(498),1–2,Pg.29-34(2001)</a:t>
            </a:r>
            <a:endParaRPr b="0" lang="en-US" sz="1000" spc="-1" strike="noStrike">
              <a:latin typeface="Arial"/>
            </a:endParaRPr>
          </a:p>
          <a:p>
            <a:endParaRPr b="0" lang="en-US" sz="1000" spc="-1" strike="noStrike">
              <a:latin typeface="Arial"/>
            </a:endParaRPr>
          </a:p>
        </p:txBody>
      </p:sp>
      <p:grpSp>
        <p:nvGrpSpPr>
          <p:cNvPr id="721" name=""/>
          <p:cNvGrpSpPr/>
          <p:nvPr/>
        </p:nvGrpSpPr>
        <p:grpSpPr>
          <a:xfrm>
            <a:off x="3460320" y="1297800"/>
            <a:ext cx="3466080" cy="513000"/>
            <a:chOff x="3460320" y="1297800"/>
            <a:chExt cx="3466080" cy="513000"/>
          </a:xfrm>
        </p:grpSpPr>
        <p:sp>
          <p:nvSpPr>
            <p:cNvPr id="722" name=""/>
            <p:cNvSpPr/>
            <p:nvPr/>
          </p:nvSpPr>
          <p:spPr>
            <a:xfrm>
              <a:off x="3707280" y="1297800"/>
              <a:ext cx="1819800" cy="513000"/>
            </a:xfrm>
            <a:custGeom>
              <a:avLst/>
              <a:gdLst/>
              <a:ahLst/>
              <a:rect l="l" t="t" r="r" b="b"/>
              <a:pathLst>
                <a:path w="76585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72985" y="21600"/>
                  </a:lnTo>
                  <a:arcTo wR="51385" hR="3600" stAng="5400000" swAng="5400000"/>
                  <a:lnTo>
                    <a:pt x="21600" y="3600"/>
                  </a:lnTo>
                  <a:arcTo wR="51385" hR="3600" stAng="10800000" swAng="5400000"/>
                  <a:close/>
                </a:path>
              </a:pathLst>
            </a:custGeom>
            <a:solidFill>
              <a:srgbClr val="ff8200">
                <a:alpha val="50000"/>
              </a:srgbClr>
            </a:solidFill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3" name=""/>
            <p:cNvSpPr txBox="1"/>
            <p:nvPr/>
          </p:nvSpPr>
          <p:spPr>
            <a:xfrm>
              <a:off x="3460320" y="1347120"/>
              <a:ext cx="3466080" cy="4341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marL="228600" indent="-228600">
                <a:lnSpc>
                  <a:spcPct val="90000"/>
                </a:lnSpc>
                <a:spcBef>
                  <a:spcPts val="1001"/>
                </a:spcBef>
                <a:buClr>
                  <a:srgbClr val="58595b"/>
                </a:buClr>
                <a:buFont typeface="Arial"/>
                <a:buChar char="•"/>
              </a:pPr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Also confirmed in</a:t>
              </a:r>
              <a:r>
                <a:rPr b="0" lang="en-US" sz="1200" spc="-1" strike="noStrike">
                  <a:solidFill>
                    <a:srgbClr val="000000"/>
                  </a:solidFill>
                  <a:latin typeface="Arial"/>
                  <a:hlinkClick r:id="rId4"/>
                </a:rPr>
                <a:t>PRC 106, 044915 (2022)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724" name=""/>
          <p:cNvSpPr txBox="1"/>
          <p:nvPr/>
        </p:nvSpPr>
        <p:spPr>
          <a:xfrm>
            <a:off x="1239840" y="4428000"/>
            <a:ext cx="2450520" cy="358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latin typeface="Arial"/>
                <a:hlinkClick r:id="rId5"/>
              </a:rPr>
              <a:t>PRC.108.L021901(2023)6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51840" y="77040"/>
            <a:ext cx="10515240" cy="73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58595b"/>
                </a:solidFill>
                <a:latin typeface="Arial"/>
              </a:rPr>
              <a:t>Trimming the network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726" name=""/>
          <p:cNvGrpSpPr/>
          <p:nvPr/>
        </p:nvGrpSpPr>
        <p:grpSpPr>
          <a:xfrm>
            <a:off x="1815480" y="648720"/>
            <a:ext cx="2730600" cy="3613680"/>
            <a:chOff x="1815480" y="648720"/>
            <a:chExt cx="2730600" cy="3613680"/>
          </a:xfrm>
        </p:grpSpPr>
        <p:pic>
          <p:nvPicPr>
            <p:cNvPr id="727" name="" descr=""/>
            <p:cNvPicPr/>
            <p:nvPr/>
          </p:nvPicPr>
          <p:blipFill>
            <a:blip r:embed="rId1"/>
            <a:stretch/>
          </p:blipFill>
          <p:spPr>
            <a:xfrm>
              <a:off x="1815480" y="884880"/>
              <a:ext cx="2549880" cy="3377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28" name=""/>
            <p:cNvSpPr txBox="1"/>
            <p:nvPr/>
          </p:nvSpPr>
          <p:spPr>
            <a:xfrm>
              <a:off x="1882800" y="648720"/>
              <a:ext cx="2663280" cy="2901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400" spc="-1" strike="noStrike">
                  <a:latin typeface="Arial"/>
                </a:rPr>
                <a:t>Neuron activation probability</a:t>
              </a:r>
              <a:endParaRPr b="1" lang="en-US" sz="1400" spc="-1" strike="noStrike">
                <a:latin typeface="Arial"/>
              </a:endParaRPr>
            </a:p>
          </p:txBody>
        </p:sp>
      </p:grpSp>
      <p:grpSp>
        <p:nvGrpSpPr>
          <p:cNvPr id="729" name=""/>
          <p:cNvGrpSpPr/>
          <p:nvPr/>
        </p:nvGrpSpPr>
        <p:grpSpPr>
          <a:xfrm>
            <a:off x="6058440" y="396720"/>
            <a:ext cx="2880360" cy="4114800"/>
            <a:chOff x="6058440" y="396720"/>
            <a:chExt cx="2880360" cy="4114800"/>
          </a:xfrm>
        </p:grpSpPr>
        <p:pic>
          <p:nvPicPr>
            <p:cNvPr id="730" name="" descr=""/>
            <p:cNvPicPr/>
            <p:nvPr/>
          </p:nvPicPr>
          <p:blipFill>
            <a:blip r:embed="rId2"/>
            <a:srcRect l="0" t="50568" r="0" b="0"/>
            <a:stretch/>
          </p:blipFill>
          <p:spPr>
            <a:xfrm>
              <a:off x="6058440" y="972000"/>
              <a:ext cx="2880360" cy="3539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31" name="" descr=""/>
            <p:cNvPicPr/>
            <p:nvPr/>
          </p:nvPicPr>
          <p:blipFill>
            <a:blip r:embed="rId3"/>
            <a:srcRect l="0" t="0" r="0" b="91930"/>
            <a:stretch/>
          </p:blipFill>
          <p:spPr>
            <a:xfrm>
              <a:off x="6058440" y="396720"/>
              <a:ext cx="2880360" cy="577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32" name=""/>
          <p:cNvSpPr/>
          <p:nvPr/>
        </p:nvSpPr>
        <p:spPr>
          <a:xfrm>
            <a:off x="4429080" y="2600640"/>
            <a:ext cx="1628640" cy="904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5400"/>
                </a:moveTo>
                <a:lnTo>
                  <a:pt x="16200" y="540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16200" y="16200"/>
                </a:lnTo>
                <a:lnTo>
                  <a:pt x="0" y="16200"/>
                </a:lnTo>
                <a:close/>
              </a:path>
            </a:pathLst>
          </a:custGeom>
          <a:solidFill>
            <a:srgbClr val="cfe7f5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3" name=""/>
          <p:cNvSpPr txBox="1"/>
          <p:nvPr/>
        </p:nvSpPr>
        <p:spPr>
          <a:xfrm>
            <a:off x="-5760" y="4439160"/>
            <a:ext cx="6113520" cy="2072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Information flows forward from layer to layer</a:t>
            </a:r>
            <a:endParaRPr b="0" lang="en-US" sz="2400" spc="-1" strike="noStrike">
              <a:latin typeface="Arial"/>
            </a:endParaRPr>
          </a:p>
          <a:p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Nodes are connected by weights</a:t>
            </a:r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</p:txBody>
      </p:sp>
      <p:sp>
        <p:nvSpPr>
          <p:cNvPr id="734" name=""/>
          <p:cNvSpPr txBox="1"/>
          <p:nvPr/>
        </p:nvSpPr>
        <p:spPr>
          <a:xfrm>
            <a:off x="7606440" y="4571280"/>
            <a:ext cx="2450520" cy="72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latin typeface="Arial"/>
              </a:rPr>
              <a:t>Follow up to </a:t>
            </a:r>
            <a:r>
              <a:rPr b="0" lang="en-US" sz="1500" spc="-1" strike="noStrike">
                <a:latin typeface="Arial"/>
              </a:rPr>
              <a:t>	</a:t>
            </a:r>
            <a:r>
              <a:rPr b="0" lang="en-US" sz="1500" spc="-1" strike="noStrike">
                <a:latin typeface="Arial"/>
                <a:hlinkClick r:id="rId4"/>
              </a:rPr>
              <a:t>PRC.108.L021901(2023)6</a:t>
            </a:r>
            <a:br>
              <a:rPr sz="1500"/>
            </a:br>
            <a:r>
              <a:rPr b="0" lang="en-US" sz="1500" spc="-1" strike="noStrike">
                <a:latin typeface="Arial"/>
              </a:rPr>
              <a:t>Arxiv pending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-25200" y="-12240"/>
            <a:ext cx="10241280" cy="6821280"/>
          </a:xfrm>
          <a:prstGeom prst="rect">
            <a:avLst/>
          </a:prstGeom>
          <a:ln w="0">
            <a:noFill/>
          </a:ln>
        </p:spPr>
      </p:pic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33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3300" spc="-1" strike="noStrike">
                <a:solidFill>
                  <a:srgbClr val="9acd32"/>
                </a:solidFill>
                <a:latin typeface="Arial"/>
              </a:rPr>
              <a:t>How to make valid comparisons between data and models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52" name="" descr=""/>
          <p:cNvPicPr/>
          <p:nvPr/>
        </p:nvPicPr>
        <p:blipFill>
          <a:blip r:embed="rId2"/>
          <a:stretch/>
        </p:blipFill>
        <p:spPr>
          <a:xfrm rot="960000">
            <a:off x="532800" y="1289880"/>
            <a:ext cx="5868720" cy="398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Algorithm Performance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736" name="" descr=""/>
          <p:cNvPicPr/>
          <p:nvPr/>
        </p:nvPicPr>
        <p:blipFill>
          <a:blip r:embed="rId1"/>
          <a:stretch/>
        </p:blipFill>
        <p:spPr>
          <a:xfrm>
            <a:off x="830880" y="1371960"/>
            <a:ext cx="8418240" cy="3638160"/>
          </a:xfrm>
          <a:prstGeom prst="rect">
            <a:avLst/>
          </a:prstGeom>
          <a:ln w="0">
            <a:noFill/>
          </a:ln>
        </p:spPr>
      </p:pic>
      <p:sp>
        <p:nvSpPr>
          <p:cNvPr id="737" name=""/>
          <p:cNvSpPr txBox="1"/>
          <p:nvPr/>
        </p:nvSpPr>
        <p:spPr>
          <a:xfrm>
            <a:off x="-18720" y="360"/>
            <a:ext cx="2450520" cy="72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latin typeface="Arial"/>
              </a:rPr>
              <a:t>Follow up to </a:t>
            </a:r>
            <a:r>
              <a:rPr b="0" lang="en-US" sz="1500" spc="-1" strike="noStrike">
                <a:latin typeface="Arial"/>
              </a:rPr>
              <a:t>	</a:t>
            </a:r>
            <a:r>
              <a:rPr b="0" lang="en-US" sz="1500" spc="-1" strike="noStrike">
                <a:latin typeface="Arial"/>
                <a:hlinkClick r:id="rId2"/>
              </a:rPr>
              <a:t>PRC.108.L021901(2023)6</a:t>
            </a:r>
            <a:br>
              <a:rPr sz="1500"/>
            </a:br>
            <a:r>
              <a:rPr b="0" lang="en-US" sz="1500" spc="-1" strike="noStrike">
                <a:latin typeface="Arial"/>
              </a:rPr>
              <a:t>Arxiv pending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51840" y="5040"/>
            <a:ext cx="10515240" cy="73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n-US" sz="3000" spc="-1" strike="noStrike">
                <a:solidFill>
                  <a:srgbClr val="58595b"/>
                </a:solidFill>
                <a:latin typeface="Arial"/>
              </a:rPr>
              <a:t>Symbolic regression</a:t>
            </a:r>
            <a:endParaRPr b="1" lang="en-US" sz="3000" spc="-1" strike="noStrike">
              <a:latin typeface="Arial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/>
          </p:nvPr>
        </p:nvSpPr>
        <p:spPr>
          <a:xfrm>
            <a:off x="74160" y="730080"/>
            <a:ext cx="5498280" cy="1014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Analytical approximation</a:t>
            </a:r>
            <a:endParaRPr b="0" lang="en-US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Trained on </a:t>
            </a:r>
            <a:r>
              <a:rPr b="1" lang="en-US" sz="2400" spc="-1" strike="noStrike">
                <a:solidFill>
                  <a:srgbClr val="58595b"/>
                </a:solidFill>
                <a:latin typeface="Arial"/>
              </a:rPr>
              <a:t>all input jet features </a:t>
            </a: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with exponential, trigonometric, and arithmetic operations. </a:t>
            </a:r>
            <a:endParaRPr b="0" lang="en-US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58595b"/>
                </a:solidFill>
                <a:latin typeface="Arial"/>
              </a:rPr>
              <a:t>The best result was a linear combination</a:t>
            </a: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.</a:t>
            </a:r>
            <a:endParaRPr b="0" lang="en-US" sz="2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40" name="TextBox 7"/>
              <p:cNvSpPr txBox="1"/>
              <p:nvPr/>
            </p:nvSpPr>
            <p:spPr>
              <a:xfrm>
                <a:off x="57960" y="3492000"/>
                <a:ext cx="6203520" cy="5227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Sup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𝑇</m:t>
                        </m:r>
                      </m:sub>
                      <m:sup>
                        <m:r>
                          <m:t xml:space="preserve">𝑐𝑜𝑟𝑟</m:t>
                        </m:r>
                        <m:r>
                          <m:t xml:space="preserve">.</m:t>
                        </m:r>
                      </m:sup>
                    </m:sSubSup>
                    <m:r>
                      <m:t xml:space="preserve">=</m:t>
                    </m:r>
                    <m:sSubSup>
                      <m:e>
                        <m:r>
                          <m:t xml:space="preserve">𝑝</m:t>
                        </m:r>
                      </m:e>
                      <m:sub>
                        <m:r>
                          <m:t xml:space="preserve">𝑇</m:t>
                        </m:r>
                      </m:sub>
                      <m:sup>
                        <m:r>
                          <m:t xml:space="preserve">𝑟𝑎𝑤</m:t>
                        </m:r>
                      </m:sup>
                    </m:sSubSup>
                    <m:r>
                      <m:t xml:space="preserve">−</m:t>
                    </m:r>
                    <m:sSub>
                      <m:e>
                        <m:r>
                          <m:t xml:space="preserve">𝐶</m:t>
                        </m:r>
                      </m:e>
                      <m:sub>
                        <m:r>
                          <m:t xml:space="preserve">1</m:t>
                        </m:r>
                      </m:sub>
                    </m:sSub>
                    <m:r>
                      <m:t xml:space="preserve">∙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𝑁</m:t>
                        </m:r>
                        <m:r>
                          <m:t xml:space="preserve">−</m:t>
                        </m:r>
                        <m:sSub>
                          <m:e>
                            <m:r>
                              <m:t xml:space="preserve">𝐶</m:t>
                            </m:r>
                          </m:e>
                          <m:sub>
                            <m:r>
                              <m:t xml:space="preserve">2</m:t>
                            </m:r>
                          </m:sub>
                        </m:sSub>
                      </m:e>
                    </m:d>
                  </m:oMath>
                </a14:m>
              </a:p>
            </p:txBody>
          </p:sp>
        </mc:Choice>
        <mc:Fallback/>
      </mc:AlternateContent>
      <p:sp>
        <p:nvSpPr>
          <p:cNvPr id="741" name="Straight Arrow Connector 7"/>
          <p:cNvSpPr/>
          <p:nvPr/>
        </p:nvSpPr>
        <p:spPr>
          <a:xfrm flipH="1" flipV="1">
            <a:off x="3349800" y="3979440"/>
            <a:ext cx="27936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4472c4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42" name="Straight Arrow Connector 8"/>
          <p:cNvSpPr/>
          <p:nvPr/>
        </p:nvSpPr>
        <p:spPr>
          <a:xfrm flipV="1">
            <a:off x="4533840" y="3897000"/>
            <a:ext cx="196200" cy="741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4472c4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TextBox 8"/>
          <p:cNvSpPr/>
          <p:nvPr/>
        </p:nvSpPr>
        <p:spPr>
          <a:xfrm>
            <a:off x="1207800" y="4655880"/>
            <a:ext cx="5114880" cy="456120"/>
          </a:xfrm>
          <a:prstGeom prst="rect">
            <a:avLst/>
          </a:prstGeom>
          <a:noFill/>
          <a:ln w="0">
            <a:solidFill>
              <a:srgbClr val="ff82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58595b"/>
                </a:solidFill>
                <a:latin typeface="Calibri Light"/>
              </a:rPr>
              <a:t>Learned optimization constants.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44" name="TextBox 9"/>
          <p:cNvSpPr/>
          <p:nvPr/>
        </p:nvSpPr>
        <p:spPr>
          <a:xfrm>
            <a:off x="1591920" y="2959560"/>
            <a:ext cx="2380320" cy="456120"/>
          </a:xfrm>
          <a:prstGeom prst="rect">
            <a:avLst/>
          </a:prstGeom>
          <a:noFill/>
          <a:ln w="0">
            <a:solidFill>
              <a:srgbClr val="ff82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58595b"/>
                </a:solidFill>
                <a:latin typeface="Calibri Light"/>
              </a:rPr>
              <a:t>Jet multiplicity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45" name="Straight Arrow Connector 9"/>
          <p:cNvSpPr/>
          <p:nvPr/>
        </p:nvSpPr>
        <p:spPr>
          <a:xfrm>
            <a:off x="3957840" y="3162600"/>
            <a:ext cx="647640" cy="229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4472c4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46" name="" descr=""/>
          <p:cNvPicPr/>
          <p:nvPr/>
        </p:nvPicPr>
        <p:blipFill>
          <a:blip r:embed="rId1"/>
          <a:stretch/>
        </p:blipFill>
        <p:spPr>
          <a:xfrm>
            <a:off x="5977440" y="538920"/>
            <a:ext cx="3986280" cy="4900680"/>
          </a:xfrm>
          <a:prstGeom prst="rect">
            <a:avLst/>
          </a:prstGeom>
          <a:ln w="0">
            <a:noFill/>
          </a:ln>
        </p:spPr>
      </p:pic>
      <p:sp>
        <p:nvSpPr>
          <p:cNvPr id="747" name=""/>
          <p:cNvSpPr txBox="1"/>
          <p:nvPr/>
        </p:nvSpPr>
        <p:spPr>
          <a:xfrm>
            <a:off x="7683480" y="-36360"/>
            <a:ext cx="2450520" cy="72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latin typeface="Arial"/>
              </a:rPr>
              <a:t>Follow up to </a:t>
            </a:r>
            <a:r>
              <a:rPr b="0" lang="en-US" sz="1500" spc="-1" strike="noStrike">
                <a:latin typeface="Arial"/>
              </a:rPr>
              <a:t>	</a:t>
            </a:r>
            <a:r>
              <a:rPr b="0" lang="en-US" sz="1500" spc="-1" strike="noStrike">
                <a:latin typeface="Arial"/>
                <a:hlinkClick r:id="rId2"/>
              </a:rPr>
              <a:t>PRC.108.L021901(2023)6</a:t>
            </a:r>
            <a:br>
              <a:rPr sz="1500"/>
            </a:br>
            <a:r>
              <a:rPr b="0" lang="en-US" sz="1500" spc="-1" strike="noStrike">
                <a:latin typeface="Arial"/>
              </a:rPr>
              <a:t>Arxiv pending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PlaceHolder 1"/>
          <p:cNvSpPr>
            <a:spLocks noGrp="1"/>
          </p:cNvSpPr>
          <p:nvPr>
            <p:ph type="title"/>
          </p:nvPr>
        </p:nvSpPr>
        <p:spPr>
          <a:xfrm>
            <a:off x="51840" y="-30960"/>
            <a:ext cx="10515240" cy="73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000" spc="-1" strike="noStrike">
                <a:solidFill>
                  <a:srgbClr val="58595b"/>
                </a:solidFill>
                <a:latin typeface="Calibri Light"/>
              </a:rPr>
              <a:t>Neural network </a:t>
            </a:r>
            <a:r>
              <a:rPr b="0" lang="en-US" sz="4000" spc="-1" strike="noStrike">
                <a:solidFill>
                  <a:srgbClr val="58595b"/>
                </a:solidFill>
                <a:latin typeface="Arial"/>
                <a:ea typeface="Arial"/>
              </a:rPr>
              <a:t>≈</a:t>
            </a:r>
            <a:r>
              <a:rPr b="0" lang="en-US" sz="4000" spc="-1" strike="noStrike">
                <a:solidFill>
                  <a:srgbClr val="58595b"/>
                </a:solidFill>
                <a:latin typeface="Calibri Light"/>
                <a:ea typeface="Arial"/>
              </a:rPr>
              <a:t> Multiplicity method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749" name="PlaceHolder 2"/>
          <p:cNvSpPr>
            <a:spLocks noGrp="1"/>
          </p:cNvSpPr>
          <p:nvPr>
            <p:ph/>
          </p:nvPr>
        </p:nvSpPr>
        <p:spPr>
          <a:xfrm>
            <a:off x="151920" y="721440"/>
            <a:ext cx="9866520" cy="13572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8595b"/>
                </a:solidFill>
                <a:latin typeface="Calibri Light"/>
              </a:rPr>
              <a:t>Constants learned by PySR are approximately the terms used in multiplicity background subtraction method.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mbria Math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mbria Math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mbria Math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Cambria Math"/>
              </a:rPr>
              <a:t>	</a:t>
            </a:r>
            <a:r>
              <a:rPr b="0" lang="en-US" sz="2400" spc="-1" strike="noStrike">
                <a:solidFill>
                  <a:srgbClr val="58595b"/>
                </a:solidFill>
                <a:latin typeface="Calibri Light"/>
                <a:ea typeface="Cambria Math"/>
              </a:rPr>
              <a:t>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750" name="Picture 13" descr="A graph of a graph of a graph of a graph of a graph of a graph of a graph of a graph of a graph of a graph of a graph of a graph of a graph of&#10;&#10;Description automatically generated"/>
          <p:cNvPicPr/>
          <p:nvPr/>
        </p:nvPicPr>
        <p:blipFill>
          <a:blip r:embed="rId1"/>
          <a:stretch/>
        </p:blipFill>
        <p:spPr>
          <a:xfrm>
            <a:off x="-7920" y="1618200"/>
            <a:ext cx="10098360" cy="3395520"/>
          </a:xfrm>
          <a:prstGeom prst="rect">
            <a:avLst/>
          </a:prstGeom>
          <a:ln w="0">
            <a:noFill/>
          </a:ln>
        </p:spPr>
      </p:pic>
      <p:sp>
        <p:nvSpPr>
          <p:cNvPr id="751" name=""/>
          <p:cNvSpPr txBox="1"/>
          <p:nvPr/>
        </p:nvSpPr>
        <p:spPr>
          <a:xfrm>
            <a:off x="7606800" y="4103640"/>
            <a:ext cx="2450520" cy="72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500" spc="-1" strike="noStrike">
                <a:latin typeface="Arial"/>
                <a:hlinkClick r:id="rId2"/>
              </a:rPr>
              <a:t>PRC.108.L021901(2023)6</a:t>
            </a:r>
            <a:br>
              <a:rPr sz="1500"/>
            </a:b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51840" y="77040"/>
            <a:ext cx="10515240" cy="73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58595b"/>
                </a:solidFill>
                <a:latin typeface="Arial"/>
              </a:rPr>
              <a:t>Interpretable ML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/>
          </p:nvPr>
        </p:nvSpPr>
        <p:spPr>
          <a:xfrm>
            <a:off x="51840" y="799560"/>
            <a:ext cx="5097600" cy="222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1. Method must be equivalently applicable to data and simulation.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2. Predictions must be understood outside the range of training set.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3. Systematic uncertainties can be assessed for predictions. 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4. Learned relationships can be directly observed.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754" name="Picture 10" descr=""/>
          <p:cNvPicPr/>
          <p:nvPr/>
        </p:nvPicPr>
        <p:blipFill>
          <a:blip r:embed="rId1"/>
          <a:stretch/>
        </p:blipFill>
        <p:spPr>
          <a:xfrm>
            <a:off x="5569200" y="1007280"/>
            <a:ext cx="4312080" cy="410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/>
          </p:cNvSpPr>
          <p:nvPr>
            <p:ph type="title"/>
          </p:nvPr>
        </p:nvSpPr>
        <p:spPr>
          <a:xfrm>
            <a:off x="51840" y="77040"/>
            <a:ext cx="10515240" cy="73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58595b"/>
                </a:solidFill>
                <a:latin typeface="Arial"/>
              </a:rPr>
              <a:t>Interpretable ML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56" name="PlaceHolder 2"/>
          <p:cNvSpPr>
            <a:spLocks noGrp="1"/>
          </p:cNvSpPr>
          <p:nvPr>
            <p:ph/>
          </p:nvPr>
        </p:nvSpPr>
        <p:spPr>
          <a:xfrm>
            <a:off x="51840" y="799560"/>
            <a:ext cx="5097600" cy="222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1. Method must be equivalently applicable to data and simulation.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2. Predictions must be understood outside the range of training set.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3. Systematic uncertainties can be assessed for predictions. 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4. Learned relationships can be directly observed.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757" name="Picture 6" descr=""/>
          <p:cNvPicPr/>
          <p:nvPr/>
        </p:nvPicPr>
        <p:blipFill>
          <a:blip r:embed="rId1"/>
          <a:stretch/>
        </p:blipFill>
        <p:spPr>
          <a:xfrm>
            <a:off x="5569200" y="1007280"/>
            <a:ext cx="4312080" cy="4102200"/>
          </a:xfrm>
          <a:prstGeom prst="rect">
            <a:avLst/>
          </a:prstGeom>
          <a:ln w="0">
            <a:noFill/>
          </a:ln>
        </p:spPr>
      </p:pic>
      <p:pic>
        <p:nvPicPr>
          <p:cNvPr id="758" name="" descr=""/>
          <p:cNvPicPr/>
          <p:nvPr/>
        </p:nvPicPr>
        <p:blipFill>
          <a:blip r:embed="rId2"/>
          <a:stretch/>
        </p:blipFill>
        <p:spPr>
          <a:xfrm>
            <a:off x="1360080" y="3907080"/>
            <a:ext cx="2948040" cy="126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>
            <a:off x="548640" y="341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5. How should you compare to models?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760" name="" descr=""/>
          <p:cNvPicPr/>
          <p:nvPr/>
        </p:nvPicPr>
        <p:blipFill>
          <a:blip r:embed="rId1"/>
          <a:stretch/>
        </p:blipFill>
        <p:spPr>
          <a:xfrm>
            <a:off x="3537360" y="1847520"/>
            <a:ext cx="3005640" cy="339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496080" y="124920"/>
            <a:ext cx="9071640" cy="5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Analysis steps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762" name=""/>
          <p:cNvGrpSpPr/>
          <p:nvPr/>
        </p:nvGrpSpPr>
        <p:grpSpPr>
          <a:xfrm>
            <a:off x="195120" y="710280"/>
            <a:ext cx="1007280" cy="390240"/>
            <a:chOff x="195120" y="710280"/>
            <a:chExt cx="1007280" cy="390240"/>
          </a:xfrm>
        </p:grpSpPr>
        <p:sp>
          <p:nvSpPr>
            <p:cNvPr id="763" name=""/>
            <p:cNvSpPr/>
            <p:nvPr/>
          </p:nvSpPr>
          <p:spPr>
            <a:xfrm>
              <a:off x="195120" y="768600"/>
              <a:ext cx="1007280" cy="331920"/>
            </a:xfrm>
            <a:custGeom>
              <a:avLst/>
              <a:gdLst/>
              <a:ahLst/>
              <a:rect l="l" t="t" r="r" b="b"/>
              <a:pathLst>
                <a:path w="65502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61902" y="21600"/>
                  </a:lnTo>
                  <a:arcTo wR="40302" hR="3600" stAng="5400000" swAng="5400000"/>
                  <a:lnTo>
                    <a:pt x="21600" y="3600"/>
                  </a:lnTo>
                  <a:arcTo wR="40302" hR="3600" stAng="10800000" swAng="5400000"/>
                  <a:close/>
                </a:path>
              </a:pathLst>
            </a:custGeom>
            <a:solidFill>
              <a:srgbClr val="e6ff00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4" name=""/>
            <p:cNvSpPr txBox="1"/>
            <p:nvPr/>
          </p:nvSpPr>
          <p:spPr>
            <a:xfrm>
              <a:off x="214560" y="710280"/>
              <a:ext cx="966600" cy="37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2000" spc="-1" strike="noStrike">
                  <a:latin typeface="Arial"/>
                </a:rPr>
                <a:t>Tracks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765" name=""/>
          <p:cNvGrpSpPr/>
          <p:nvPr/>
        </p:nvGrpSpPr>
        <p:grpSpPr>
          <a:xfrm>
            <a:off x="79560" y="1194480"/>
            <a:ext cx="1216080" cy="390960"/>
            <a:chOff x="79560" y="1194480"/>
            <a:chExt cx="1216080" cy="390960"/>
          </a:xfrm>
        </p:grpSpPr>
        <p:sp>
          <p:nvSpPr>
            <p:cNvPr id="766" name=""/>
            <p:cNvSpPr/>
            <p:nvPr/>
          </p:nvSpPr>
          <p:spPr>
            <a:xfrm>
              <a:off x="132840" y="1194480"/>
              <a:ext cx="1130040" cy="390960"/>
            </a:xfrm>
            <a:custGeom>
              <a:avLst/>
              <a:gdLst/>
              <a:ahLst/>
              <a:rect l="l" t="t" r="r" b="b"/>
              <a:pathLst>
                <a:path w="6239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8796" y="21600"/>
                  </a:lnTo>
                  <a:arcTo wR="37196" hR="3600" stAng="5400000" swAng="5400000"/>
                  <a:lnTo>
                    <a:pt x="21600" y="3600"/>
                  </a:lnTo>
                  <a:arcTo wR="37196" hR="3600" stAng="10800000" swAng="5400000"/>
                  <a:close/>
                </a:path>
              </a:pathLst>
            </a:custGeom>
            <a:solidFill>
              <a:srgbClr val="e6ff00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7" name=""/>
            <p:cNvSpPr txBox="1"/>
            <p:nvPr/>
          </p:nvSpPr>
          <p:spPr>
            <a:xfrm>
              <a:off x="79560" y="1197000"/>
              <a:ext cx="1216080" cy="37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Clusters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768" name=""/>
          <p:cNvGrpSpPr/>
          <p:nvPr/>
        </p:nvGrpSpPr>
        <p:grpSpPr>
          <a:xfrm>
            <a:off x="3060360" y="858600"/>
            <a:ext cx="1392120" cy="671400"/>
            <a:chOff x="3060360" y="858600"/>
            <a:chExt cx="1392120" cy="671400"/>
          </a:xfrm>
        </p:grpSpPr>
        <p:sp>
          <p:nvSpPr>
            <p:cNvPr id="769" name=""/>
            <p:cNvSpPr/>
            <p:nvPr/>
          </p:nvSpPr>
          <p:spPr>
            <a:xfrm>
              <a:off x="3083760" y="866520"/>
              <a:ext cx="1368720" cy="663480"/>
            </a:xfrm>
            <a:custGeom>
              <a:avLst/>
              <a:gdLst/>
              <a:ahLst/>
              <a:rect l="l" t="t" r="r" b="b"/>
              <a:pathLst>
                <a:path w="4454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0947" y="21600"/>
                  </a:lnTo>
                  <a:arcTo wR="19347" hR="3600" stAng="5400000" swAng="5400000"/>
                  <a:lnTo>
                    <a:pt x="21600" y="3600"/>
                  </a:lnTo>
                  <a:arcTo wR="19347" hR="3600" stAng="10800000" swAng="5400000"/>
                  <a:close/>
                </a:path>
              </a:pathLst>
            </a:custGeom>
            <a:solidFill>
              <a:srgbClr val="7da647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0" name=""/>
            <p:cNvSpPr txBox="1"/>
            <p:nvPr/>
          </p:nvSpPr>
          <p:spPr>
            <a:xfrm>
              <a:off x="3060360" y="858600"/>
              <a:ext cx="139212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Jet finding algorithm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771" name=""/>
          <p:cNvGrpSpPr/>
          <p:nvPr/>
        </p:nvGrpSpPr>
        <p:grpSpPr>
          <a:xfrm>
            <a:off x="5184360" y="843840"/>
            <a:ext cx="1624680" cy="670680"/>
            <a:chOff x="5184360" y="843840"/>
            <a:chExt cx="1624680" cy="670680"/>
          </a:xfrm>
        </p:grpSpPr>
        <p:sp>
          <p:nvSpPr>
            <p:cNvPr id="772" name=""/>
            <p:cNvSpPr/>
            <p:nvPr/>
          </p:nvSpPr>
          <p:spPr>
            <a:xfrm>
              <a:off x="5184360" y="882360"/>
              <a:ext cx="1624680" cy="632160"/>
            </a:xfrm>
            <a:custGeom>
              <a:avLst/>
              <a:gdLst/>
              <a:ahLst/>
              <a:rect l="l" t="t" r="r" b="b"/>
              <a:pathLst>
                <a:path w="5549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1894" y="21600"/>
                  </a:lnTo>
                  <a:arcTo wR="30294" hR="3600" stAng="5400000" swAng="5400000"/>
                  <a:lnTo>
                    <a:pt x="21600" y="3600"/>
                  </a:lnTo>
                  <a:arcTo wR="30294" hR="3600" stAng="10800000" swAng="5400000"/>
                  <a:close/>
                </a:path>
              </a:pathLst>
            </a:custGeom>
            <a:solidFill>
              <a:srgbClr val="9966cc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3" name=""/>
            <p:cNvSpPr txBox="1"/>
            <p:nvPr/>
          </p:nvSpPr>
          <p:spPr>
            <a:xfrm>
              <a:off x="5270400" y="843840"/>
              <a:ext cx="150264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Jet candidates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774" name=""/>
          <p:cNvCxnSpPr>
            <a:stCxn id="765" idx="3"/>
            <a:endCxn id="768" idx="1"/>
          </p:cNvCxnSpPr>
          <p:nvPr/>
        </p:nvCxnSpPr>
        <p:spPr>
          <a:xfrm flipV="1">
            <a:off x="1295640" y="1194120"/>
            <a:ext cx="1765080" cy="19620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775" name=""/>
          <p:cNvCxnSpPr>
            <a:stCxn id="762" idx="3"/>
            <a:endCxn id="768" idx="1"/>
          </p:cNvCxnSpPr>
          <p:nvPr/>
        </p:nvCxnSpPr>
        <p:spPr>
          <a:xfrm>
            <a:off x="1202400" y="905400"/>
            <a:ext cx="1858320" cy="2890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776" name=""/>
          <p:cNvCxnSpPr>
            <a:endCxn id="771" idx="1"/>
          </p:cNvCxnSpPr>
          <p:nvPr/>
        </p:nvCxnSpPr>
        <p:spPr>
          <a:xfrm flipV="1">
            <a:off x="4452480" y="1179000"/>
            <a:ext cx="732240" cy="334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777" name=""/>
          <p:cNvGrpSpPr/>
          <p:nvPr/>
        </p:nvGrpSpPr>
        <p:grpSpPr>
          <a:xfrm>
            <a:off x="7439040" y="765000"/>
            <a:ext cx="1828440" cy="780840"/>
            <a:chOff x="7439040" y="765000"/>
            <a:chExt cx="1828440" cy="780840"/>
          </a:xfrm>
        </p:grpSpPr>
        <p:sp>
          <p:nvSpPr>
            <p:cNvPr id="778" name=""/>
            <p:cNvSpPr/>
            <p:nvPr/>
          </p:nvSpPr>
          <p:spPr>
            <a:xfrm>
              <a:off x="7439040" y="765000"/>
              <a:ext cx="1765800" cy="780840"/>
            </a:xfrm>
            <a:custGeom>
              <a:avLst/>
              <a:gdLst/>
              <a:ahLst/>
              <a:rect l="l" t="t" r="r" b="b"/>
              <a:pathLst>
                <a:path w="4883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5234" y="21600"/>
                  </a:lnTo>
                  <a:arcTo wR="23634" hR="3600" stAng="5400000" swAng="5400000"/>
                  <a:lnTo>
                    <a:pt x="21600" y="3600"/>
                  </a:lnTo>
                  <a:arcTo wR="23634" hR="3600" stAng="10800000" swAng="5400000"/>
                  <a:close/>
                </a:path>
              </a:pathLst>
            </a:custGeom>
            <a:solidFill>
              <a:srgbClr val="00bff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9" name=""/>
            <p:cNvSpPr txBox="1"/>
            <p:nvPr/>
          </p:nvSpPr>
          <p:spPr>
            <a:xfrm>
              <a:off x="7518600" y="858600"/>
              <a:ext cx="174888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780" name=""/>
          <p:cNvCxnSpPr>
            <a:stCxn id="771" idx="3"/>
            <a:endCxn id="777" idx="1"/>
          </p:cNvCxnSpPr>
          <p:nvPr/>
        </p:nvCxnSpPr>
        <p:spPr>
          <a:xfrm flipV="1">
            <a:off x="6809040" y="1155240"/>
            <a:ext cx="630360" cy="241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781" name=""/>
          <p:cNvGrpSpPr/>
          <p:nvPr/>
        </p:nvGrpSpPr>
        <p:grpSpPr>
          <a:xfrm>
            <a:off x="100800" y="2220840"/>
            <a:ext cx="2342880" cy="3189600"/>
            <a:chOff x="100800" y="2220840"/>
            <a:chExt cx="2342880" cy="3189600"/>
          </a:xfrm>
        </p:grpSpPr>
        <p:sp>
          <p:nvSpPr>
            <p:cNvPr id="782" name=""/>
            <p:cNvSpPr/>
            <p:nvPr/>
          </p:nvSpPr>
          <p:spPr>
            <a:xfrm>
              <a:off x="100800" y="2220840"/>
              <a:ext cx="2249640" cy="3049920"/>
            </a:xfrm>
            <a:custGeom>
              <a:avLst/>
              <a:gdLst/>
              <a:ahLst/>
              <a:rect l="l" t="t" r="r" b="b"/>
              <a:pathLst>
                <a:path w="21600" h="29283">
                  <a:moveTo>
                    <a:pt x="3600" y="0"/>
                  </a:moveTo>
                  <a:arcTo wR="3600" hR="3600" stAng="16200000" swAng="-5400000"/>
                  <a:lnTo>
                    <a:pt x="0" y="25683"/>
                  </a:lnTo>
                  <a:arcTo wR="3600" hR="4083" stAng="10800000" swAng="5400000"/>
                  <a:lnTo>
                    <a:pt x="18000" y="21600"/>
                  </a:lnTo>
                  <a:arcTo wR="3600" hR="4083" stAng="16200000" swAng="5400000"/>
                  <a:lnTo>
                    <a:pt x="21600" y="3600"/>
                  </a:lnTo>
                  <a:arcTo wR="3600" hR="3600" stAng="0" swAng="-5400000"/>
                  <a:close/>
                </a:path>
              </a:pathLst>
            </a:custGeom>
            <a:solidFill>
              <a:srgbClr val="98fb98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783" name="Picture 7_0" descr=""/>
            <p:cNvPicPr/>
            <p:nvPr/>
          </p:nvPicPr>
          <p:blipFill>
            <a:blip r:embed="rId1"/>
            <a:srcRect l="6825" t="3617" r="7480" b="31243"/>
            <a:stretch/>
          </p:blipFill>
          <p:spPr>
            <a:xfrm>
              <a:off x="263520" y="2291040"/>
              <a:ext cx="1883520" cy="2158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84" name=""/>
            <p:cNvSpPr txBox="1"/>
            <p:nvPr/>
          </p:nvSpPr>
          <p:spPr>
            <a:xfrm>
              <a:off x="117000" y="4473360"/>
              <a:ext cx="2326680" cy="9370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500" spc="-1" strike="noStrike">
                  <a:latin typeface="Arial"/>
                </a:rPr>
                <a:t>Jet spectrum smeared by energy resolution, background fluctuations</a:t>
              </a:r>
              <a:endParaRPr b="0" lang="en-US" sz="1500" spc="-1" strike="noStrike">
                <a:latin typeface="Arial"/>
              </a:endParaRPr>
            </a:p>
          </p:txBody>
        </p:sp>
      </p:grpSp>
      <p:cxnSp>
        <p:nvCxnSpPr>
          <p:cNvPr id="785" name=""/>
          <p:cNvCxnSpPr>
            <a:stCxn id="777" idx="2"/>
            <a:endCxn id="781" idx="0"/>
          </p:cNvCxnSpPr>
          <p:nvPr/>
        </p:nvCxnSpPr>
        <p:spPr>
          <a:xfrm flipH="1">
            <a:off x="1272240" y="1545840"/>
            <a:ext cx="7081200" cy="6753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786" name=""/>
          <p:cNvGrpSpPr/>
          <p:nvPr/>
        </p:nvGrpSpPr>
        <p:grpSpPr>
          <a:xfrm>
            <a:off x="2697480" y="1942200"/>
            <a:ext cx="3489840" cy="3336120"/>
            <a:chOff x="2697480" y="1942200"/>
            <a:chExt cx="3489840" cy="3336120"/>
          </a:xfrm>
        </p:grpSpPr>
        <p:sp>
          <p:nvSpPr>
            <p:cNvPr id="787" name=""/>
            <p:cNvSpPr/>
            <p:nvPr/>
          </p:nvSpPr>
          <p:spPr>
            <a:xfrm>
              <a:off x="2697480" y="1942200"/>
              <a:ext cx="3489840" cy="3302280"/>
            </a:xfrm>
            <a:custGeom>
              <a:avLst/>
              <a:gdLst/>
              <a:ahLst/>
              <a:rect l="l" t="t" r="r" b="b"/>
              <a:pathLst>
                <a:path w="2282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19227" y="21600"/>
                  </a:lnTo>
                  <a:arcTo wR="2373" hR="3600" stAng="5400000" swAng="-5400000"/>
                  <a:lnTo>
                    <a:pt x="21600" y="3600"/>
                  </a:lnTo>
                  <a:arcTo wR="2373" hR="3600" stAng="0" swAng="-5400000"/>
                  <a:close/>
                </a:path>
              </a:pathLst>
            </a:custGeom>
            <a:solidFill>
              <a:srgbClr val="ffc0cb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88" name=""/>
            <p:cNvGrpSpPr/>
            <p:nvPr/>
          </p:nvGrpSpPr>
          <p:grpSpPr>
            <a:xfrm>
              <a:off x="3083040" y="2084400"/>
              <a:ext cx="2701440" cy="2412000"/>
              <a:chOff x="3083040" y="2084400"/>
              <a:chExt cx="2701440" cy="2412000"/>
            </a:xfrm>
          </p:grpSpPr>
          <p:sp>
            <p:nvSpPr>
              <p:cNvPr id="789" name=""/>
              <p:cNvSpPr/>
              <p:nvPr/>
            </p:nvSpPr>
            <p:spPr>
              <a:xfrm>
                <a:off x="3142440" y="2125800"/>
                <a:ext cx="2642040" cy="2314440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790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83040" y="2084400"/>
                <a:ext cx="2688480" cy="241200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791" name=""/>
            <p:cNvSpPr txBox="1"/>
            <p:nvPr/>
          </p:nvSpPr>
          <p:spPr>
            <a:xfrm>
              <a:off x="2866680" y="4420080"/>
              <a:ext cx="3316320" cy="858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Unfolding</a:t>
              </a:r>
              <a:r>
                <a:rPr b="0" lang="en-US" sz="1800" spc="-1" strike="noStrike">
                  <a:latin typeface="Arial"/>
                </a:rPr>
                <a:t> – corrects for single track reco </a:t>
              </a:r>
              <a:r>
                <a:rPr b="0" lang="en-US" sz="1800" spc="-1" strike="noStrike">
                  <a:latin typeface="Arial"/>
                  <a:ea typeface="Arial"/>
                </a:rPr>
                <a:t>ε</a:t>
              </a:r>
              <a:r>
                <a:rPr b="0" lang="en-US" sz="1800" spc="-1" strike="noStrike">
                  <a:latin typeface="Arial"/>
                  <a:ea typeface="Arial"/>
                </a:rPr>
                <a:t>, E resolution, background fluctuations</a:t>
              </a:r>
              <a:endParaRPr b="0" lang="en-US" sz="1800" spc="-1" strike="noStrike">
                <a:latin typeface="Arial"/>
              </a:endParaRPr>
            </a:p>
          </p:txBody>
        </p:sp>
      </p:grpSp>
      <p:cxnSp>
        <p:nvCxnSpPr>
          <p:cNvPr id="792" name=""/>
          <p:cNvCxnSpPr>
            <a:stCxn id="781" idx="3"/>
            <a:endCxn id="786" idx="1"/>
          </p:cNvCxnSpPr>
          <p:nvPr/>
        </p:nvCxnSpPr>
        <p:spPr>
          <a:xfrm flipV="1">
            <a:off x="2443680" y="3610080"/>
            <a:ext cx="254160" cy="2059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793" name=""/>
          <p:cNvCxnSpPr>
            <a:stCxn id="786" idx="3"/>
          </p:cNvCxnSpPr>
          <p:nvPr/>
        </p:nvCxnSpPr>
        <p:spPr>
          <a:xfrm flipV="1">
            <a:off x="6187320" y="3583800"/>
            <a:ext cx="537840" cy="2664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794" name=""/>
          <p:cNvGrpSpPr/>
          <p:nvPr/>
        </p:nvGrpSpPr>
        <p:grpSpPr>
          <a:xfrm>
            <a:off x="6724800" y="1932840"/>
            <a:ext cx="3286080" cy="3302280"/>
            <a:chOff x="6724800" y="1932840"/>
            <a:chExt cx="3286080" cy="3302280"/>
          </a:xfrm>
        </p:grpSpPr>
        <p:sp>
          <p:nvSpPr>
            <p:cNvPr id="795" name=""/>
            <p:cNvSpPr/>
            <p:nvPr/>
          </p:nvSpPr>
          <p:spPr>
            <a:xfrm>
              <a:off x="6724800" y="1932840"/>
              <a:ext cx="3286080" cy="3302280"/>
            </a:xfrm>
            <a:custGeom>
              <a:avLst/>
              <a:gdLst/>
              <a:ahLst/>
              <a:rect l="l" t="t" r="r" b="b"/>
              <a:pathLst>
                <a:path w="21600" h="21706">
                  <a:moveTo>
                    <a:pt x="3600" y="0"/>
                  </a:moveTo>
                  <a:arcTo wR="3600" hR="3600" stAng="16200000" swAng="-5400000"/>
                  <a:lnTo>
                    <a:pt x="0" y="18106"/>
                  </a:lnTo>
                  <a:arcTo wR="3600" hR="3494" stAng="10800000" swAng="-5400000"/>
                  <a:lnTo>
                    <a:pt x="18000" y="21600"/>
                  </a:lnTo>
                  <a:arcTo wR="3600" hR="3494" stAng="5400000" swAng="-5400000"/>
                  <a:lnTo>
                    <a:pt x="21600" y="3600"/>
                  </a:lnTo>
                  <a:arcTo wR="3600" hR="3600" stAng="0" swAng="-5400000"/>
                  <a:close/>
                </a:path>
              </a:pathLst>
            </a:custGeom>
            <a:solidFill>
              <a:srgbClr val="ffebcd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796" name="" descr=""/>
            <p:cNvPicPr/>
            <p:nvPr/>
          </p:nvPicPr>
          <p:blipFill>
            <a:blip r:embed="rId3"/>
            <a:stretch/>
          </p:blipFill>
          <p:spPr>
            <a:xfrm>
              <a:off x="7095960" y="2199600"/>
              <a:ext cx="2644920" cy="2449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97" name=""/>
            <p:cNvSpPr txBox="1"/>
            <p:nvPr/>
          </p:nvSpPr>
          <p:spPr>
            <a:xfrm>
              <a:off x="7178400" y="4694040"/>
              <a:ext cx="2441520" cy="346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Corrected spectra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title"/>
          </p:nvPr>
        </p:nvSpPr>
        <p:spPr>
          <a:xfrm>
            <a:off x="496080" y="124920"/>
            <a:ext cx="9071640" cy="5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Analysis steps: Full Monte Carlo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799" name=""/>
          <p:cNvGrpSpPr/>
          <p:nvPr/>
        </p:nvGrpSpPr>
        <p:grpSpPr>
          <a:xfrm>
            <a:off x="79560" y="993240"/>
            <a:ext cx="1216080" cy="390960"/>
            <a:chOff x="79560" y="993240"/>
            <a:chExt cx="1216080" cy="390960"/>
          </a:xfrm>
        </p:grpSpPr>
        <p:sp>
          <p:nvSpPr>
            <p:cNvPr id="800" name=""/>
            <p:cNvSpPr/>
            <p:nvPr/>
          </p:nvSpPr>
          <p:spPr>
            <a:xfrm>
              <a:off x="132840" y="993240"/>
              <a:ext cx="1130040" cy="390960"/>
            </a:xfrm>
            <a:custGeom>
              <a:avLst/>
              <a:gdLst/>
              <a:ahLst/>
              <a:rect l="l" t="t" r="r" b="b"/>
              <a:pathLst>
                <a:path w="6239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8796" y="21600"/>
                  </a:lnTo>
                  <a:arcTo wR="37196" hR="3600" stAng="5400000" swAng="5400000"/>
                  <a:lnTo>
                    <a:pt x="21600" y="3600"/>
                  </a:lnTo>
                  <a:arcTo wR="37196" hR="3600" stAng="10800000" swAng="5400000"/>
                  <a:close/>
                </a:path>
              </a:pathLst>
            </a:custGeom>
            <a:solidFill>
              <a:srgbClr val="e6ff00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1" name=""/>
            <p:cNvSpPr txBox="1"/>
            <p:nvPr/>
          </p:nvSpPr>
          <p:spPr>
            <a:xfrm>
              <a:off x="79560" y="995760"/>
              <a:ext cx="1216080" cy="37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Particles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802" name=""/>
          <p:cNvGrpSpPr/>
          <p:nvPr/>
        </p:nvGrpSpPr>
        <p:grpSpPr>
          <a:xfrm>
            <a:off x="3060360" y="858600"/>
            <a:ext cx="1392120" cy="671400"/>
            <a:chOff x="3060360" y="858600"/>
            <a:chExt cx="1392120" cy="671400"/>
          </a:xfrm>
        </p:grpSpPr>
        <p:sp>
          <p:nvSpPr>
            <p:cNvPr id="803" name=""/>
            <p:cNvSpPr/>
            <p:nvPr/>
          </p:nvSpPr>
          <p:spPr>
            <a:xfrm>
              <a:off x="3083760" y="866520"/>
              <a:ext cx="1368720" cy="663480"/>
            </a:xfrm>
            <a:custGeom>
              <a:avLst/>
              <a:gdLst/>
              <a:ahLst/>
              <a:rect l="l" t="t" r="r" b="b"/>
              <a:pathLst>
                <a:path w="4454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0947" y="21600"/>
                  </a:lnTo>
                  <a:arcTo wR="19347" hR="3600" stAng="5400000" swAng="5400000"/>
                  <a:lnTo>
                    <a:pt x="21600" y="3600"/>
                  </a:lnTo>
                  <a:arcTo wR="19347" hR="3600" stAng="10800000" swAng="5400000"/>
                  <a:close/>
                </a:path>
              </a:pathLst>
            </a:custGeom>
            <a:solidFill>
              <a:srgbClr val="7da647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4" name=""/>
            <p:cNvSpPr txBox="1"/>
            <p:nvPr/>
          </p:nvSpPr>
          <p:spPr>
            <a:xfrm>
              <a:off x="3060360" y="858600"/>
              <a:ext cx="139212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Jet finding algorithm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805" name=""/>
          <p:cNvGrpSpPr/>
          <p:nvPr/>
        </p:nvGrpSpPr>
        <p:grpSpPr>
          <a:xfrm>
            <a:off x="5184360" y="843840"/>
            <a:ext cx="1624680" cy="670680"/>
            <a:chOff x="5184360" y="843840"/>
            <a:chExt cx="1624680" cy="670680"/>
          </a:xfrm>
        </p:grpSpPr>
        <p:sp>
          <p:nvSpPr>
            <p:cNvPr id="806" name=""/>
            <p:cNvSpPr/>
            <p:nvPr/>
          </p:nvSpPr>
          <p:spPr>
            <a:xfrm>
              <a:off x="5184360" y="882360"/>
              <a:ext cx="1624680" cy="632160"/>
            </a:xfrm>
            <a:custGeom>
              <a:avLst/>
              <a:gdLst/>
              <a:ahLst/>
              <a:rect l="l" t="t" r="r" b="b"/>
              <a:pathLst>
                <a:path w="5549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51894" y="21600"/>
                  </a:lnTo>
                  <a:arcTo wR="30294" hR="3600" stAng="5400000" swAng="5400000"/>
                  <a:lnTo>
                    <a:pt x="21600" y="3600"/>
                  </a:lnTo>
                  <a:arcTo wR="30294" hR="3600" stAng="10800000" swAng="5400000"/>
                  <a:close/>
                </a:path>
              </a:pathLst>
            </a:custGeom>
            <a:solidFill>
              <a:srgbClr val="9966cc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07" name=""/>
            <p:cNvSpPr txBox="1"/>
            <p:nvPr/>
          </p:nvSpPr>
          <p:spPr>
            <a:xfrm>
              <a:off x="5270400" y="843840"/>
              <a:ext cx="150264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Jet candidates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808" name=""/>
          <p:cNvCxnSpPr>
            <a:stCxn id="799" idx="3"/>
            <a:endCxn id="802" idx="1"/>
          </p:cNvCxnSpPr>
          <p:nvPr/>
        </p:nvCxnSpPr>
        <p:spPr>
          <a:xfrm>
            <a:off x="1295640" y="1188720"/>
            <a:ext cx="1765080" cy="57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809" name=""/>
          <p:cNvCxnSpPr>
            <a:endCxn id="805" idx="1"/>
          </p:cNvCxnSpPr>
          <p:nvPr/>
        </p:nvCxnSpPr>
        <p:spPr>
          <a:xfrm flipV="1">
            <a:off x="4452480" y="1179000"/>
            <a:ext cx="732240" cy="334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810" name=""/>
          <p:cNvGrpSpPr/>
          <p:nvPr/>
        </p:nvGrpSpPr>
        <p:grpSpPr>
          <a:xfrm>
            <a:off x="7439040" y="765000"/>
            <a:ext cx="1828440" cy="780840"/>
            <a:chOff x="7439040" y="765000"/>
            <a:chExt cx="1828440" cy="780840"/>
          </a:xfrm>
        </p:grpSpPr>
        <p:sp>
          <p:nvSpPr>
            <p:cNvPr id="811" name=""/>
            <p:cNvSpPr/>
            <p:nvPr/>
          </p:nvSpPr>
          <p:spPr>
            <a:xfrm>
              <a:off x="7439040" y="765000"/>
              <a:ext cx="1765800" cy="780840"/>
            </a:xfrm>
            <a:custGeom>
              <a:avLst/>
              <a:gdLst/>
              <a:ahLst/>
              <a:rect l="l" t="t" r="r" b="b"/>
              <a:pathLst>
                <a:path w="4883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45234" y="21600"/>
                  </a:lnTo>
                  <a:arcTo wR="23634" hR="3600" stAng="5400000" swAng="5400000"/>
                  <a:lnTo>
                    <a:pt x="21600" y="3600"/>
                  </a:lnTo>
                  <a:arcTo wR="23634" hR="3600" stAng="10800000" swAng="5400000"/>
                  <a:close/>
                </a:path>
              </a:pathLst>
            </a:custGeom>
            <a:solidFill>
              <a:srgbClr val="00bff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2" name=""/>
            <p:cNvSpPr txBox="1"/>
            <p:nvPr/>
          </p:nvSpPr>
          <p:spPr>
            <a:xfrm>
              <a:off x="7518600" y="858600"/>
              <a:ext cx="1748880" cy="657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0" lang="en-US" sz="2000" spc="-1" strike="noStrike">
                  <a:latin typeface="Arial"/>
                </a:rPr>
                <a:t>Background subtraction</a:t>
              </a:r>
              <a:endParaRPr b="0" lang="en-US" sz="2000" spc="-1" strike="noStrike">
                <a:latin typeface="Arial"/>
              </a:endParaRPr>
            </a:p>
          </p:txBody>
        </p:sp>
      </p:grpSp>
      <p:cxnSp>
        <p:nvCxnSpPr>
          <p:cNvPr id="813" name=""/>
          <p:cNvCxnSpPr>
            <a:stCxn id="805" idx="3"/>
            <a:endCxn id="810" idx="1"/>
          </p:cNvCxnSpPr>
          <p:nvPr/>
        </p:nvCxnSpPr>
        <p:spPr>
          <a:xfrm flipV="1">
            <a:off x="6809040" y="1155240"/>
            <a:ext cx="630360" cy="2412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814" name=""/>
          <p:cNvGrpSpPr/>
          <p:nvPr/>
        </p:nvGrpSpPr>
        <p:grpSpPr>
          <a:xfrm>
            <a:off x="100800" y="2220840"/>
            <a:ext cx="2249640" cy="3049920"/>
            <a:chOff x="100800" y="2220840"/>
            <a:chExt cx="2249640" cy="3049920"/>
          </a:xfrm>
        </p:grpSpPr>
        <p:sp>
          <p:nvSpPr>
            <p:cNvPr id="815" name=""/>
            <p:cNvSpPr/>
            <p:nvPr/>
          </p:nvSpPr>
          <p:spPr>
            <a:xfrm>
              <a:off x="100800" y="2220840"/>
              <a:ext cx="2249640" cy="3049920"/>
            </a:xfrm>
            <a:custGeom>
              <a:avLst/>
              <a:gdLst/>
              <a:ahLst/>
              <a:rect l="l" t="t" r="r" b="b"/>
              <a:pathLst>
                <a:path w="21600" h="29283">
                  <a:moveTo>
                    <a:pt x="3600" y="0"/>
                  </a:moveTo>
                  <a:arcTo wR="3600" hR="3600" stAng="16200000" swAng="-5400000"/>
                  <a:lnTo>
                    <a:pt x="0" y="25683"/>
                  </a:lnTo>
                  <a:arcTo wR="3600" hR="4083" stAng="10800000" swAng="5400000"/>
                  <a:lnTo>
                    <a:pt x="18000" y="21600"/>
                  </a:lnTo>
                  <a:arcTo wR="3600" hR="4083" stAng="16200000" swAng="5400000"/>
                  <a:lnTo>
                    <a:pt x="21600" y="3600"/>
                  </a:lnTo>
                  <a:arcTo wR="3600" hR="3600" stAng="0" swAng="-5400000"/>
                  <a:close/>
                </a:path>
              </a:pathLst>
            </a:custGeom>
            <a:solidFill>
              <a:srgbClr val="98fb98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816" name="Picture 7_0" descr=""/>
            <p:cNvPicPr/>
            <p:nvPr/>
          </p:nvPicPr>
          <p:blipFill>
            <a:blip r:embed="rId1"/>
            <a:srcRect l="6825" t="3617" r="7480" b="31243"/>
            <a:stretch/>
          </p:blipFill>
          <p:spPr>
            <a:xfrm>
              <a:off x="263520" y="2471040"/>
              <a:ext cx="1883520" cy="2158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17" name=""/>
            <p:cNvSpPr txBox="1"/>
            <p:nvPr/>
          </p:nvSpPr>
          <p:spPr>
            <a:xfrm>
              <a:off x="186120" y="4617360"/>
              <a:ext cx="2090520" cy="5158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500" spc="-1" strike="noStrike">
                  <a:latin typeface="Arial"/>
                </a:rPr>
                <a:t>Jet spectrum smeared by energy resolution</a:t>
              </a:r>
              <a:endParaRPr b="0" lang="en-US" sz="1500" spc="-1" strike="noStrike">
                <a:latin typeface="Arial"/>
              </a:endParaRPr>
            </a:p>
          </p:txBody>
        </p:sp>
      </p:grpSp>
      <p:cxnSp>
        <p:nvCxnSpPr>
          <p:cNvPr id="818" name=""/>
          <p:cNvCxnSpPr>
            <a:stCxn id="810" idx="2"/>
            <a:endCxn id="814" idx="0"/>
          </p:cNvCxnSpPr>
          <p:nvPr/>
        </p:nvCxnSpPr>
        <p:spPr>
          <a:xfrm flipH="1">
            <a:off x="1225440" y="1545840"/>
            <a:ext cx="7128000" cy="67536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819" name=""/>
          <p:cNvGrpSpPr/>
          <p:nvPr/>
        </p:nvGrpSpPr>
        <p:grpSpPr>
          <a:xfrm>
            <a:off x="2697480" y="1942200"/>
            <a:ext cx="3489840" cy="3336120"/>
            <a:chOff x="2697480" y="1942200"/>
            <a:chExt cx="3489840" cy="3336120"/>
          </a:xfrm>
        </p:grpSpPr>
        <p:sp>
          <p:nvSpPr>
            <p:cNvPr id="820" name=""/>
            <p:cNvSpPr/>
            <p:nvPr/>
          </p:nvSpPr>
          <p:spPr>
            <a:xfrm>
              <a:off x="2697480" y="1942200"/>
              <a:ext cx="3489840" cy="3302280"/>
            </a:xfrm>
            <a:custGeom>
              <a:avLst/>
              <a:gdLst/>
              <a:ahLst/>
              <a:rect l="l" t="t" r="r" b="b"/>
              <a:pathLst>
                <a:path w="22827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19227" y="21600"/>
                  </a:lnTo>
                  <a:arcTo wR="2373" hR="3600" stAng="5400000" swAng="-5400000"/>
                  <a:lnTo>
                    <a:pt x="21600" y="3600"/>
                  </a:lnTo>
                  <a:arcTo wR="2373" hR="3600" stAng="0" swAng="-5400000"/>
                  <a:close/>
                </a:path>
              </a:pathLst>
            </a:custGeom>
            <a:solidFill>
              <a:srgbClr val="ffc0cb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1" name=""/>
            <p:cNvSpPr txBox="1"/>
            <p:nvPr/>
          </p:nvSpPr>
          <p:spPr>
            <a:xfrm>
              <a:off x="2866680" y="4420080"/>
              <a:ext cx="3316320" cy="858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ff0000"/>
                  </a:solidFill>
                  <a:latin typeface="Arial"/>
                </a:rPr>
                <a:t>Unfolding</a:t>
              </a:r>
              <a:r>
                <a:rPr b="0" lang="en-US" sz="1800" spc="-1" strike="noStrike">
                  <a:latin typeface="Arial"/>
                </a:rPr>
                <a:t> – </a:t>
              </a:r>
              <a:r>
                <a:rPr b="1" i="1" lang="en-US" sz="1800" spc="-1" strike="noStrike">
                  <a:latin typeface="Arial"/>
                </a:rPr>
                <a:t>corrects for </a:t>
              </a:r>
              <a:r>
                <a:rPr b="1" i="1" lang="en-US" sz="1800" spc="-1" strike="noStrike">
                  <a:latin typeface="Arial"/>
                  <a:ea typeface="Arial"/>
                </a:rPr>
                <a:t> background fluctuations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822" name="" descr=""/>
            <p:cNvPicPr/>
            <p:nvPr/>
          </p:nvPicPr>
          <p:blipFill>
            <a:blip r:embed="rId2"/>
            <a:stretch/>
          </p:blipFill>
          <p:spPr>
            <a:xfrm>
              <a:off x="3169800" y="2084040"/>
              <a:ext cx="2700720" cy="2373840"/>
            </a:xfrm>
            <a:prstGeom prst="rect">
              <a:avLst/>
            </a:prstGeom>
            <a:ln w="0">
              <a:noFill/>
            </a:ln>
          </p:spPr>
        </p:pic>
      </p:grpSp>
      <p:cxnSp>
        <p:nvCxnSpPr>
          <p:cNvPr id="823" name=""/>
          <p:cNvCxnSpPr>
            <a:stCxn id="814" idx="3"/>
            <a:endCxn id="819" idx="1"/>
          </p:cNvCxnSpPr>
          <p:nvPr/>
        </p:nvCxnSpPr>
        <p:spPr>
          <a:xfrm flipV="1">
            <a:off x="2350440" y="3610080"/>
            <a:ext cx="347400" cy="13608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cxnSp>
        <p:nvCxnSpPr>
          <p:cNvPr id="824" name=""/>
          <p:cNvCxnSpPr>
            <a:stCxn id="819" idx="3"/>
          </p:cNvCxnSpPr>
          <p:nvPr/>
        </p:nvCxnSpPr>
        <p:spPr>
          <a:xfrm flipV="1">
            <a:off x="6187320" y="3583800"/>
            <a:ext cx="537840" cy="26640"/>
          </a:xfrm>
          <a:prstGeom prst="straightConnector1">
            <a:avLst/>
          </a:prstGeom>
          <a:ln w="54720">
            <a:solidFill>
              <a:srgbClr val="808080"/>
            </a:solidFill>
            <a:round/>
            <a:tailEnd len="med" type="triangle" w="med"/>
          </a:ln>
        </p:spPr>
      </p:cxnSp>
      <p:grpSp>
        <p:nvGrpSpPr>
          <p:cNvPr id="825" name=""/>
          <p:cNvGrpSpPr/>
          <p:nvPr/>
        </p:nvGrpSpPr>
        <p:grpSpPr>
          <a:xfrm>
            <a:off x="6724800" y="1932840"/>
            <a:ext cx="3286080" cy="3302280"/>
            <a:chOff x="6724800" y="1932840"/>
            <a:chExt cx="3286080" cy="3302280"/>
          </a:xfrm>
        </p:grpSpPr>
        <p:sp>
          <p:nvSpPr>
            <p:cNvPr id="826" name=""/>
            <p:cNvSpPr/>
            <p:nvPr/>
          </p:nvSpPr>
          <p:spPr>
            <a:xfrm>
              <a:off x="6724800" y="1932840"/>
              <a:ext cx="3286080" cy="3302280"/>
            </a:xfrm>
            <a:custGeom>
              <a:avLst/>
              <a:gdLst/>
              <a:ahLst/>
              <a:rect l="l" t="t" r="r" b="b"/>
              <a:pathLst>
                <a:path w="21600" h="21706">
                  <a:moveTo>
                    <a:pt x="3600" y="0"/>
                  </a:moveTo>
                  <a:arcTo wR="3600" hR="3600" stAng="16200000" swAng="-5400000"/>
                  <a:lnTo>
                    <a:pt x="0" y="18106"/>
                  </a:lnTo>
                  <a:arcTo wR="3600" hR="3494" stAng="10800000" swAng="-5400000"/>
                  <a:lnTo>
                    <a:pt x="18000" y="21600"/>
                  </a:lnTo>
                  <a:arcTo wR="3600" hR="3494" stAng="5400000" swAng="-5400000"/>
                  <a:lnTo>
                    <a:pt x="21600" y="3600"/>
                  </a:lnTo>
                  <a:arcTo wR="3600" hR="3600" stAng="0" swAng="-5400000"/>
                  <a:close/>
                </a:path>
              </a:pathLst>
            </a:custGeom>
            <a:solidFill>
              <a:srgbClr val="ffebcd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7" name=""/>
            <p:cNvSpPr txBox="1"/>
            <p:nvPr/>
          </p:nvSpPr>
          <p:spPr>
            <a:xfrm>
              <a:off x="7178400" y="4694040"/>
              <a:ext cx="2441520" cy="346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Corrected spectra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828" name="" descr=""/>
            <p:cNvPicPr/>
            <p:nvPr/>
          </p:nvPicPr>
          <p:blipFill>
            <a:blip r:embed="rId3"/>
            <a:stretch/>
          </p:blipFill>
          <p:spPr>
            <a:xfrm>
              <a:off x="7031520" y="2084760"/>
              <a:ext cx="2700000" cy="2615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29" name=""/>
          <p:cNvSpPr txBox="1"/>
          <p:nvPr/>
        </p:nvSpPr>
        <p:spPr>
          <a:xfrm>
            <a:off x="3531600" y="2143440"/>
            <a:ext cx="1278000" cy="1223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000" spc="-1" strike="noStrike">
                <a:solidFill>
                  <a:srgbClr val="c9211e"/>
                </a:solidFill>
                <a:latin typeface="Arial"/>
              </a:rPr>
              <a:t>Not a detector effect!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5632560" y="225720"/>
            <a:ext cx="443412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Closure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31" name="PlaceHolder 2"/>
          <p:cNvSpPr>
            <a:spLocks noGrp="1"/>
          </p:cNvSpPr>
          <p:nvPr>
            <p:ph/>
          </p:nvPr>
        </p:nvSpPr>
        <p:spPr>
          <a:xfrm>
            <a:off x="5673960" y="1190520"/>
            <a:ext cx="4277880" cy="3998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Methods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Use </a:t>
            </a:r>
            <a:r>
              <a:rPr b="0" lang="en-US" sz="2100" spc="-1" strike="noStrike">
                <a:latin typeface="Arial"/>
                <a:ea typeface="Arial"/>
              </a:rPr>
              <a:t>δ</a:t>
            </a:r>
            <a:r>
              <a:rPr b="0" lang="en-US" sz="2100" spc="-1" strike="noStrike">
                <a:latin typeface="Arial"/>
                <a:ea typeface="Arial"/>
              </a:rPr>
              <a:t>p</a:t>
            </a:r>
            <a:r>
              <a:rPr b="0" lang="en-US" sz="2100" spc="-1" strike="noStrike" baseline="-33000">
                <a:latin typeface="Arial"/>
                <a:ea typeface="Arial"/>
              </a:rPr>
              <a:t>T</a:t>
            </a:r>
            <a:r>
              <a:rPr b="0" lang="en-US" sz="2100" spc="-1" strike="noStrike">
                <a:latin typeface="Arial"/>
                <a:ea typeface="Arial"/>
              </a:rPr>
              <a:t> method to measure width of fluctuations with varying numbers of leading jets (LJ) discarded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  <a:ea typeface="Arial"/>
              </a:rPr>
              <a:t>Embed PYTHIA event into heavy ion event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400" spc="-1" strike="noStrike">
                <a:latin typeface="Arial"/>
                <a:ea typeface="Arial"/>
              </a:rPr>
              <a:t>Only embedding leads to full closure </a:t>
            </a:r>
            <a:r>
              <a:rPr b="1" lang="en-US" sz="2400" spc="-1" strike="noStrike">
                <a:solidFill>
                  <a:srgbClr val="c9211e"/>
                </a:solidFill>
                <a:latin typeface="Arial"/>
                <a:ea typeface="Arial"/>
              </a:rPr>
              <a:t>in Monte Carlo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832" name="" descr=""/>
          <p:cNvPicPr/>
          <p:nvPr/>
        </p:nvPicPr>
        <p:blipFill>
          <a:blip r:embed="rId1"/>
          <a:srcRect l="0" t="3872" r="1662" b="4895"/>
          <a:stretch/>
        </p:blipFill>
        <p:spPr>
          <a:xfrm>
            <a:off x="22680" y="86040"/>
            <a:ext cx="5733000" cy="5172480"/>
          </a:xfrm>
          <a:prstGeom prst="rect">
            <a:avLst/>
          </a:prstGeom>
          <a:ln w="0">
            <a:noFill/>
          </a:ln>
        </p:spPr>
      </p:pic>
      <p:sp>
        <p:nvSpPr>
          <p:cNvPr id="833" name=""/>
          <p:cNvSpPr txBox="1"/>
          <p:nvPr/>
        </p:nvSpPr>
        <p:spPr>
          <a:xfrm>
            <a:off x="2554920" y="2285280"/>
            <a:ext cx="3091320" cy="44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latin typeface="Arial"/>
                <a:hlinkClick r:id="rId2"/>
              </a:rPr>
              <a:t>Phys. Rev. C 106, 2022, 044915</a:t>
            </a:r>
            <a:endParaRPr b="1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" descr=""/>
          <p:cNvPicPr/>
          <p:nvPr/>
        </p:nvPicPr>
        <p:blipFill>
          <a:blip r:embed="rId1"/>
          <a:stretch/>
        </p:blipFill>
        <p:spPr>
          <a:xfrm>
            <a:off x="4656600" y="1306440"/>
            <a:ext cx="3657600" cy="2640240"/>
          </a:xfrm>
          <a:prstGeom prst="rect">
            <a:avLst/>
          </a:prstGeom>
          <a:ln w="0">
            <a:noFill/>
          </a:ln>
        </p:spPr>
      </p:pic>
      <p:sp>
        <p:nvSpPr>
          <p:cNvPr id="835" name="PlaceHolder 1"/>
          <p:cNvSpPr>
            <a:spLocks noGrp="1"/>
          </p:cNvSpPr>
          <p:nvPr>
            <p:ph type="title"/>
          </p:nvPr>
        </p:nvSpPr>
        <p:spPr>
          <a:xfrm>
            <a:off x="516960" y="55080"/>
            <a:ext cx="907128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ATLAS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36" name="PlaceHolder 2"/>
          <p:cNvSpPr>
            <a:spLocks noGrp="1"/>
          </p:cNvSpPr>
          <p:nvPr>
            <p:ph/>
          </p:nvPr>
        </p:nvSpPr>
        <p:spPr>
          <a:xfrm>
            <a:off x="71640" y="905400"/>
            <a:ext cx="4962960" cy="40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000"/>
          </a:bodyPr>
          <a:p>
            <a:r>
              <a:rPr b="1" lang="en-US" sz="2400" spc="-1" strike="noStrike">
                <a:latin typeface="Arial"/>
              </a:rPr>
              <a:t>Background subtraction method: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Iterative procedure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100" spc="-1" strike="noStrike">
                <a:latin typeface="Arial"/>
              </a:rPr>
              <a:t>Calorimeter jets:</a:t>
            </a:r>
            <a:r>
              <a:rPr b="0" lang="en-US" sz="2100" spc="-1" strike="noStrike">
                <a:latin typeface="Arial"/>
              </a:rPr>
              <a:t> Reconstruct jets with R=0.2.  v</a:t>
            </a:r>
            <a:r>
              <a:rPr b="0" lang="en-US" sz="2100" spc="-1" strike="noStrike" baseline="-8000">
                <a:latin typeface="Arial"/>
              </a:rPr>
              <a:t>2</a:t>
            </a:r>
            <a:r>
              <a:rPr b="0" lang="en-US" sz="2100" spc="-1" strike="noStrike">
                <a:latin typeface="Arial"/>
              </a:rPr>
              <a:t> modulated &lt;Bkgd&gt; estimated by energy in calorimeters excluding jets with at least one tower with </a:t>
            </a:r>
            <a:br>
              <a:rPr sz="2100"/>
            </a:br>
            <a:r>
              <a:rPr b="0" lang="en-US" sz="2100" spc="-1" strike="noStrike">
                <a:latin typeface="Arial"/>
              </a:rPr>
              <a:t>E</a:t>
            </a:r>
            <a:r>
              <a:rPr b="0" lang="en-US" sz="2100" spc="-1" strike="noStrike" baseline="-8000">
                <a:latin typeface="Arial"/>
              </a:rPr>
              <a:t>tower </a:t>
            </a:r>
            <a:r>
              <a:rPr b="0" lang="en-US" sz="2100" spc="-1" strike="noStrike">
                <a:latin typeface="Arial"/>
              </a:rPr>
              <a:t>&gt; &lt;E</a:t>
            </a:r>
            <a:r>
              <a:rPr b="0" lang="en-US" sz="2100" spc="-1" strike="noStrike" baseline="-8000">
                <a:latin typeface="Arial"/>
              </a:rPr>
              <a:t>tower</a:t>
            </a:r>
            <a:r>
              <a:rPr b="0" lang="en-US" sz="2100" spc="-1" strike="noStrike">
                <a:latin typeface="Arial"/>
              </a:rPr>
              <a:t>&gt;</a:t>
            </a:r>
            <a:br>
              <a:rPr sz="2100"/>
            </a:br>
            <a:r>
              <a:rPr b="1" lang="en-US" sz="2100" spc="-1" strike="noStrike">
                <a:latin typeface="Arial"/>
              </a:rPr>
              <a:t>Track jets:</a:t>
            </a:r>
            <a:r>
              <a:rPr b="0" lang="en-US" sz="2100" spc="-1" strike="noStrike">
                <a:latin typeface="Arial"/>
              </a:rPr>
              <a:t> Use tracks with p</a:t>
            </a:r>
            <a:r>
              <a:rPr b="0" lang="en-US" sz="2100" spc="-1" strike="noStrike" baseline="-8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&gt;4 GeV/c</a:t>
            </a:r>
            <a:endParaRPr b="0" lang="en-US" sz="21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Calorimeter jets from above with E&gt;25 GeV and track jets with p</a:t>
            </a:r>
            <a:r>
              <a:rPr b="0" lang="en-US" sz="2100" spc="-1" strike="noStrike" baseline="-8000">
                <a:latin typeface="Arial"/>
              </a:rPr>
              <a:t>T</a:t>
            </a:r>
            <a:r>
              <a:rPr b="0" lang="en-US" sz="2100" spc="-1" strike="noStrike">
                <a:latin typeface="Arial"/>
              </a:rPr>
              <a:t>&gt;10 GeV/c used to estimate background again.</a:t>
            </a:r>
            <a:endParaRPr b="0" lang="en-US" sz="21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Calorimeter tracks matching one track with p</a:t>
            </a:r>
            <a:r>
              <a:rPr b="0" lang="en-US" sz="2400" spc="-1" strike="noStrike" baseline="-8000">
                <a:latin typeface="Arial"/>
              </a:rPr>
              <a:t>T</a:t>
            </a:r>
            <a:r>
              <a:rPr b="0" lang="en-US" sz="2400" spc="-1" strike="noStrike">
                <a:latin typeface="Arial"/>
              </a:rPr>
              <a:t>&gt;7 GeV/c or containing a high energy cluster E &gt;7 GeV are used for analysis down to E</a:t>
            </a:r>
            <a:r>
              <a:rPr b="0" lang="en-US" sz="2400" spc="-1" strike="noStrike" baseline="-8000">
                <a:latin typeface="Arial"/>
              </a:rPr>
              <a:t>jet</a:t>
            </a:r>
            <a:r>
              <a:rPr b="0" lang="en-US" sz="2400" spc="-1" strike="noStrike">
                <a:latin typeface="Arial"/>
              </a:rPr>
              <a:t> = 20 GeV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37" name=""/>
          <p:cNvSpPr txBox="1"/>
          <p:nvPr/>
        </p:nvSpPr>
        <p:spPr>
          <a:xfrm>
            <a:off x="133200" y="4451040"/>
            <a:ext cx="4481640" cy="123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en-US" sz="2000" spc="-1" strike="noStrike">
              <a:latin typeface="Arial"/>
            </a:endParaRPr>
          </a:p>
          <a:p>
            <a:r>
              <a:rPr b="0" lang="en-US" sz="2000" spc="-1" strike="noStrike">
                <a:latin typeface="Times New Roman"/>
              </a:rPr>
              <a:t>Phys. Lett. B 719 (2013) 220-241</a:t>
            </a:r>
            <a:endParaRPr b="0" lang="en-US" sz="2000" spc="-1" strike="noStrike">
              <a:latin typeface="Arial"/>
            </a:endParaRPr>
          </a:p>
          <a:p>
            <a:endParaRPr b="0" lang="en-US" sz="2000" spc="-1" strike="noStrike">
              <a:latin typeface="Arial"/>
            </a:endParaRPr>
          </a:p>
        </p:txBody>
      </p:sp>
      <p:sp>
        <p:nvSpPr>
          <p:cNvPr id="838" name=""/>
          <p:cNvSpPr txBox="1"/>
          <p:nvPr/>
        </p:nvSpPr>
        <p:spPr>
          <a:xfrm>
            <a:off x="8217720" y="1449720"/>
            <a:ext cx="1817280" cy="1114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39" name=""/>
          <p:cNvSpPr txBox="1"/>
          <p:nvPr/>
        </p:nvSpPr>
        <p:spPr>
          <a:xfrm>
            <a:off x="4656600" y="4452480"/>
            <a:ext cx="2834640" cy="646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800" spc="-1" strike="noStrike">
                <a:solidFill>
                  <a:srgbClr val="008000"/>
                </a:solidFill>
                <a:latin typeface="Arial"/>
              </a:rPr>
              <a:t>But they do matter </a:t>
            </a:r>
            <a:r>
              <a:rPr b="1" lang="en-US" sz="1800" spc="-1" strike="noStrike">
                <a:solidFill>
                  <a:srgbClr val="008000"/>
                </a:solidFill>
                <a:latin typeface="Arial"/>
              </a:rPr>
              <a:t>down here!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840" name=""/>
          <p:cNvGrpSpPr/>
          <p:nvPr/>
        </p:nvGrpSpPr>
        <p:grpSpPr>
          <a:xfrm>
            <a:off x="7377120" y="2006640"/>
            <a:ext cx="1028880" cy="738720"/>
            <a:chOff x="7377120" y="2006640"/>
            <a:chExt cx="1028880" cy="738720"/>
          </a:xfrm>
        </p:grpSpPr>
        <p:sp>
          <p:nvSpPr>
            <p:cNvPr id="841" name=""/>
            <p:cNvSpPr/>
            <p:nvPr/>
          </p:nvSpPr>
          <p:spPr>
            <a:xfrm flipH="1">
              <a:off x="7377120" y="2006640"/>
              <a:ext cx="1028880" cy="738720"/>
            </a:xfrm>
            <a:prstGeom prst="line">
              <a:avLst/>
            </a:prstGeom>
            <a:ln w="7308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42" name=""/>
          <p:cNvGrpSpPr/>
          <p:nvPr/>
        </p:nvGrpSpPr>
        <p:grpSpPr>
          <a:xfrm>
            <a:off x="5864400" y="3325680"/>
            <a:ext cx="276120" cy="892080"/>
            <a:chOff x="5864400" y="3325680"/>
            <a:chExt cx="276120" cy="892080"/>
          </a:xfrm>
        </p:grpSpPr>
        <p:sp>
          <p:nvSpPr>
            <p:cNvPr id="843" name=""/>
            <p:cNvSpPr/>
            <p:nvPr/>
          </p:nvSpPr>
          <p:spPr>
            <a:xfrm flipH="1" flipV="1">
              <a:off x="5864400" y="3325680"/>
              <a:ext cx="276120" cy="892080"/>
            </a:xfrm>
            <a:prstGeom prst="line">
              <a:avLst/>
            </a:prstGeom>
            <a:ln w="73080">
              <a:solidFill>
                <a:srgbClr val="008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3300" spc="-1" strike="noStrike">
                <a:latin typeface="Arial"/>
              </a:rPr>
              <a:t>Acknowledgements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54" name=""/>
          <p:cNvGrpSpPr/>
          <p:nvPr/>
        </p:nvGrpSpPr>
        <p:grpSpPr>
          <a:xfrm>
            <a:off x="111600" y="1754280"/>
            <a:ext cx="2026440" cy="2601000"/>
            <a:chOff x="111600" y="1754280"/>
            <a:chExt cx="2026440" cy="2601000"/>
          </a:xfrm>
        </p:grpSpPr>
        <p:pic>
          <p:nvPicPr>
            <p:cNvPr id="55" name="" descr=""/>
            <p:cNvPicPr/>
            <p:nvPr/>
          </p:nvPicPr>
          <p:blipFill>
            <a:blip r:embed="rId1"/>
            <a:stretch/>
          </p:blipFill>
          <p:spPr>
            <a:xfrm>
              <a:off x="144720" y="1754280"/>
              <a:ext cx="1993320" cy="2313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" name=""/>
            <p:cNvSpPr txBox="1"/>
            <p:nvPr/>
          </p:nvSpPr>
          <p:spPr>
            <a:xfrm>
              <a:off x="111600" y="4008600"/>
              <a:ext cx="1998720" cy="346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58595b"/>
                  </a:solidFill>
                  <a:latin typeface="Arial"/>
                </a:rPr>
                <a:t>Antonio Da Silva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57" name=""/>
          <p:cNvGrpSpPr/>
          <p:nvPr/>
        </p:nvGrpSpPr>
        <p:grpSpPr>
          <a:xfrm>
            <a:off x="7664760" y="1737720"/>
            <a:ext cx="2313360" cy="2617560"/>
            <a:chOff x="7664760" y="1737720"/>
            <a:chExt cx="2313360" cy="2617560"/>
          </a:xfrm>
        </p:grpSpPr>
        <p:pic>
          <p:nvPicPr>
            <p:cNvPr id="58" name="" descr=""/>
            <p:cNvPicPr/>
            <p:nvPr/>
          </p:nvPicPr>
          <p:blipFill>
            <a:blip r:embed="rId2"/>
            <a:stretch/>
          </p:blipFill>
          <p:spPr>
            <a:xfrm>
              <a:off x="7664760" y="1737720"/>
              <a:ext cx="2313360" cy="2286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9" name=""/>
            <p:cNvSpPr txBox="1"/>
            <p:nvPr/>
          </p:nvSpPr>
          <p:spPr>
            <a:xfrm>
              <a:off x="7855200" y="4008600"/>
              <a:ext cx="1919520" cy="346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58595b"/>
                  </a:solidFill>
                  <a:latin typeface="Arial"/>
                </a:rPr>
                <a:t>Charles Hughes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60" name=""/>
          <p:cNvGrpSpPr/>
          <p:nvPr/>
        </p:nvGrpSpPr>
        <p:grpSpPr>
          <a:xfrm>
            <a:off x="2374200" y="1730160"/>
            <a:ext cx="2523600" cy="2656440"/>
            <a:chOff x="2374200" y="1730160"/>
            <a:chExt cx="2523600" cy="2656440"/>
          </a:xfrm>
        </p:grpSpPr>
        <p:sp>
          <p:nvSpPr>
            <p:cNvPr id="61" name=""/>
            <p:cNvSpPr txBox="1"/>
            <p:nvPr/>
          </p:nvSpPr>
          <p:spPr>
            <a:xfrm>
              <a:off x="2538720" y="4016520"/>
              <a:ext cx="2265480" cy="3700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58595b"/>
                  </a:solidFill>
                  <a:latin typeface="Arial"/>
                </a:rPr>
                <a:t>Patrick Steffanic</a:t>
              </a:r>
              <a:endParaRPr b="0" lang="en-US" sz="1800" spc="-1" strike="noStrike">
                <a:latin typeface="Arial"/>
              </a:endParaRPr>
            </a:p>
          </p:txBody>
        </p:sp>
        <p:pic>
          <p:nvPicPr>
            <p:cNvPr id="62" name="" descr=""/>
            <p:cNvPicPr/>
            <p:nvPr/>
          </p:nvPicPr>
          <p:blipFill>
            <a:blip r:embed="rId3"/>
            <a:srcRect l="0" t="0" r="0" b="29757"/>
            <a:stretch/>
          </p:blipFill>
          <p:spPr>
            <a:xfrm>
              <a:off x="2374200" y="1730160"/>
              <a:ext cx="2523600" cy="23133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3" name=""/>
          <p:cNvSpPr txBox="1"/>
          <p:nvPr/>
        </p:nvSpPr>
        <p:spPr>
          <a:xfrm>
            <a:off x="5371200" y="4008960"/>
            <a:ext cx="1919520" cy="346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58595b"/>
                </a:solidFill>
                <a:latin typeface="Arial"/>
              </a:rPr>
              <a:t>Tanner Mengel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4" name="" descr=""/>
          <p:cNvPicPr/>
          <p:nvPr/>
        </p:nvPicPr>
        <p:blipFill>
          <a:blip r:embed="rId4"/>
          <a:srcRect l="27113" t="0" r="23759" b="50631"/>
          <a:stretch/>
        </p:blipFill>
        <p:spPr>
          <a:xfrm>
            <a:off x="5165280" y="1744920"/>
            <a:ext cx="2295000" cy="231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PlaceHolder 1"/>
          <p:cNvSpPr>
            <a:spLocks noGrp="1"/>
          </p:cNvSpPr>
          <p:nvPr>
            <p:ph type="title"/>
          </p:nvPr>
        </p:nvSpPr>
        <p:spPr>
          <a:xfrm>
            <a:off x="504000" y="1509120"/>
            <a:ext cx="9071640" cy="1872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US" sz="3300" spc="-1" strike="noStrike">
                <a:latin typeface="Arial"/>
              </a:rPr>
              <a:t>Snowmass Accord:</a:t>
            </a:r>
            <a:r>
              <a:rPr b="0" lang="en-US" sz="3300" spc="-1" strike="noStrike">
                <a:latin typeface="Arial"/>
              </a:rPr>
              <a:t>  Apply the same algorithm to data and your model.  Then the measurement and the calculation are the same.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title"/>
          </p:nvPr>
        </p:nvSpPr>
        <p:spPr>
          <a:xfrm>
            <a:off x="504000" y="1743120"/>
            <a:ext cx="9071640" cy="1404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1" lang="en-US" sz="3300" spc="-1" strike="noStrike">
                <a:latin typeface="Arial"/>
              </a:rPr>
              <a:t>Rivet:</a:t>
            </a:r>
            <a:r>
              <a:rPr b="0" lang="en-US" sz="3300" spc="-1" strike="noStrike">
                <a:latin typeface="Arial"/>
              </a:rPr>
              <a:t>  Apply the same algorithm to data and your model.  Then the measurement and the calculation are the same.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PlaceHolder 1"/>
          <p:cNvSpPr>
            <a:spLocks noGrp="1"/>
          </p:cNvSpPr>
          <p:nvPr>
            <p:ph type="title"/>
          </p:nvPr>
        </p:nvSpPr>
        <p:spPr>
          <a:xfrm>
            <a:off x="504000" y="1743120"/>
            <a:ext cx="9071640" cy="1404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3300" spc="-1" strike="noStrike">
                <a:latin typeface="Arial"/>
              </a:rPr>
              <a:t>This is </a:t>
            </a:r>
            <a:r>
              <a:rPr b="1" lang="en-US" sz="3300" spc="-1" strike="noStrike">
                <a:latin typeface="Arial"/>
              </a:rPr>
              <a:t>also </a:t>
            </a:r>
            <a:r>
              <a:rPr b="0" lang="en-US" sz="3300" spc="-1" strike="noStrike">
                <a:latin typeface="Arial"/>
              </a:rPr>
              <a:t>what people have learned in the soft sector in heavy ion collisions.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" descr=""/>
          <p:cNvPicPr/>
          <p:nvPr/>
        </p:nvPicPr>
        <p:blipFill>
          <a:blip r:embed="rId1"/>
          <a:stretch/>
        </p:blipFill>
        <p:spPr>
          <a:xfrm>
            <a:off x="1440" y="-29880"/>
            <a:ext cx="12134160" cy="5829480"/>
          </a:xfrm>
          <a:prstGeom prst="rect">
            <a:avLst/>
          </a:prstGeom>
          <a:ln w="0">
            <a:noFill/>
          </a:ln>
        </p:spPr>
      </p:pic>
      <p:sp>
        <p:nvSpPr>
          <p:cNvPr id="84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3300" spc="-1" strike="noStrike">
                <a:latin typeface="Arial"/>
              </a:rPr>
              <a:t>The Lisbon Accord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49" name="PlaceHolder 2"/>
          <p:cNvSpPr>
            <a:spLocks noGrp="1"/>
          </p:cNvSpPr>
          <p:nvPr>
            <p:ph/>
          </p:nvPr>
        </p:nvSpPr>
        <p:spPr>
          <a:xfrm>
            <a:off x="95760" y="4738320"/>
            <a:ext cx="9786600" cy="54180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rmAutofit fontScale="89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hlinkClick r:id="rId2"/>
              </a:rPr>
              <a:t>Lisbon Accord</a:t>
            </a:r>
            <a:r>
              <a:rPr b="0" lang="en-US" sz="2400" spc="-1" strike="noStrike">
                <a:latin typeface="Arial"/>
              </a:rPr>
              <a:t> proposed that heavy ion analyses adopt RIVET in </a:t>
            </a:r>
            <a:r>
              <a:rPr b="0" lang="en-US" sz="2400" spc="-1" strike="noStrike">
                <a:latin typeface="Arial"/>
              </a:rPr>
              <a:t>July 2014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50" name=""/>
          <p:cNvSpPr txBox="1"/>
          <p:nvPr/>
        </p:nvSpPr>
        <p:spPr>
          <a:xfrm>
            <a:off x="163440" y="5420520"/>
            <a:ext cx="61426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https://www.aworldtotravel.com/things-lisbon-is-famous-for/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74;p16" descr=""/>
          <p:cNvPicPr/>
          <p:nvPr/>
        </p:nvPicPr>
        <p:blipFill>
          <a:blip r:embed="rId1"/>
          <a:stretch/>
        </p:blipFill>
        <p:spPr>
          <a:xfrm>
            <a:off x="2471400" y="19440"/>
            <a:ext cx="5137200" cy="511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" descr=""/>
          <p:cNvPicPr/>
          <p:nvPr/>
        </p:nvPicPr>
        <p:blipFill>
          <a:blip r:embed="rId1"/>
          <a:srcRect l="0" t="1935" r="0" b="1057"/>
          <a:stretch/>
        </p:blipFill>
        <p:spPr>
          <a:xfrm>
            <a:off x="-80640" y="1249920"/>
            <a:ext cx="10241280" cy="5385960"/>
          </a:xfrm>
          <a:prstGeom prst="rect">
            <a:avLst/>
          </a:prstGeom>
          <a:ln w="0">
            <a:noFill/>
          </a:ln>
        </p:spPr>
      </p:pic>
      <p:sp>
        <p:nvSpPr>
          <p:cNvPr id="853" name="PlaceHolder 1"/>
          <p:cNvSpPr>
            <a:spLocks noGrp="1"/>
          </p:cNvSpPr>
          <p:nvPr>
            <p:ph type="title"/>
          </p:nvPr>
        </p:nvSpPr>
        <p:spPr>
          <a:xfrm>
            <a:off x="6840" y="5400"/>
            <a:ext cx="7622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How </a:t>
            </a:r>
            <a:r>
              <a:rPr b="0" lang="en-US" sz="3300" spc="-1" strike="noStrike">
                <a:latin typeface="Arial"/>
              </a:rPr>
              <a:t>should </a:t>
            </a:r>
            <a:r>
              <a:rPr b="0" lang="en-US" sz="3300" spc="-1" strike="noStrike">
                <a:latin typeface="Arial"/>
              </a:rPr>
              <a:t>you </a:t>
            </a:r>
            <a:r>
              <a:rPr b="0" lang="en-US" sz="3300" spc="-1" strike="noStrike">
                <a:latin typeface="Arial"/>
              </a:rPr>
              <a:t>compar</a:t>
            </a:r>
            <a:r>
              <a:rPr b="0" lang="en-US" sz="3300" spc="-1" strike="noStrike">
                <a:latin typeface="Arial"/>
              </a:rPr>
              <a:t>e to </a:t>
            </a:r>
            <a:r>
              <a:rPr b="0" lang="en-US" sz="3300" spc="-1" strike="noStrike">
                <a:latin typeface="Arial"/>
              </a:rPr>
              <a:t>models</a:t>
            </a:r>
            <a:r>
              <a:rPr b="0" lang="en-US" sz="3300" spc="-1" strike="noStrike">
                <a:latin typeface="Arial"/>
              </a:rPr>
              <a:t>?</a:t>
            </a:r>
            <a:br>
              <a:rPr sz="3300"/>
            </a:br>
            <a:r>
              <a:rPr b="0" lang="en-US" sz="3300" spc="-1" strike="noStrike">
                <a:latin typeface="Arial"/>
              </a:rPr>
              <a:t>Let’s not </a:t>
            </a:r>
            <a:r>
              <a:rPr b="0" lang="en-US" sz="3300" spc="-1" strike="noStrike">
                <a:latin typeface="Arial"/>
              </a:rPr>
              <a:t>reinvent </a:t>
            </a:r>
            <a:r>
              <a:rPr b="0" lang="en-US" sz="3300" spc="-1" strike="noStrike">
                <a:latin typeface="Arial"/>
              </a:rPr>
              <a:t>the </a:t>
            </a:r>
            <a:r>
              <a:rPr b="0" lang="en-US" sz="3300" spc="-1" strike="noStrike">
                <a:latin typeface="Arial"/>
              </a:rPr>
              <a:t>wheel!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854" name=""/>
          <p:cNvSpPr txBox="1"/>
          <p:nvPr/>
        </p:nvSpPr>
        <p:spPr>
          <a:xfrm>
            <a:off x="352440" y="5675760"/>
            <a:ext cx="8065800" cy="232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000" spc="-1" strike="noStrike">
                <a:latin typeface="Arial"/>
                <a:hlinkClick r:id="rId2"/>
              </a:rPr>
              <a:t>https://www.autoevolution.com/news/this-split-wheel-vehicle-is-probably-the-most-overcomplicated-pedal-cycle-design-out-there-194413.html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855" name=""/>
          <p:cNvSpPr txBox="1"/>
          <p:nvPr/>
        </p:nvSpPr>
        <p:spPr>
          <a:xfrm>
            <a:off x="1766880" y="5074560"/>
            <a:ext cx="4156920" cy="657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This </a:t>
            </a:r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bike </a:t>
            </a:r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work</a:t>
            </a:r>
            <a:r>
              <a:rPr b="1" lang="en-US" sz="4000" spc="-1" strike="noStrike">
                <a:solidFill>
                  <a:srgbClr val="ffffff"/>
                </a:solidFill>
                <a:latin typeface="Arial"/>
              </a:rPr>
              <a:t>s!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56" name="" descr=""/>
          <p:cNvPicPr/>
          <p:nvPr/>
        </p:nvPicPr>
        <p:blipFill>
          <a:blip r:embed="rId3"/>
          <a:stretch/>
        </p:blipFill>
        <p:spPr>
          <a:xfrm>
            <a:off x="7545600" y="-25920"/>
            <a:ext cx="2589120" cy="3390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PlaceHolder 1"/>
          <p:cNvSpPr>
            <a:spLocks noGrp="1"/>
          </p:cNvSpPr>
          <p:nvPr>
            <p:ph type="title"/>
          </p:nvPr>
        </p:nvSpPr>
        <p:spPr>
          <a:xfrm>
            <a:off x="504000" y="-58680"/>
            <a:ext cx="9071640" cy="97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What is a jet?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858" name="" descr=""/>
          <p:cNvPicPr/>
          <p:nvPr/>
        </p:nvPicPr>
        <p:blipFill>
          <a:blip r:embed="rId1"/>
          <a:stretch/>
        </p:blipFill>
        <p:spPr>
          <a:xfrm>
            <a:off x="6263640" y="870480"/>
            <a:ext cx="3115800" cy="3178800"/>
          </a:xfrm>
          <a:prstGeom prst="rect">
            <a:avLst/>
          </a:prstGeom>
          <a:ln w="0">
            <a:noFill/>
          </a:ln>
        </p:spPr>
      </p:pic>
      <p:grpSp>
        <p:nvGrpSpPr>
          <p:cNvPr id="859" name=""/>
          <p:cNvGrpSpPr/>
          <p:nvPr/>
        </p:nvGrpSpPr>
        <p:grpSpPr>
          <a:xfrm>
            <a:off x="135360" y="355320"/>
            <a:ext cx="3182040" cy="3657600"/>
            <a:chOff x="135360" y="355320"/>
            <a:chExt cx="3182040" cy="3657600"/>
          </a:xfrm>
        </p:grpSpPr>
        <p:pic>
          <p:nvPicPr>
            <p:cNvPr id="860" name="" descr=""/>
            <p:cNvPicPr/>
            <p:nvPr/>
          </p:nvPicPr>
          <p:blipFill>
            <a:blip r:embed="rId2"/>
            <a:stretch/>
          </p:blipFill>
          <p:spPr>
            <a:xfrm>
              <a:off x="135360" y="829440"/>
              <a:ext cx="3182040" cy="3183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61" name="CustomShape 1"/>
            <p:cNvSpPr/>
            <p:nvPr/>
          </p:nvSpPr>
          <p:spPr>
            <a:xfrm>
              <a:off x="865440" y="355320"/>
              <a:ext cx="2286000" cy="474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p+p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dijet</a:t>
              </a:r>
              <a:endParaRPr b="0" lang="en-US" sz="2650" spc="-1" strike="noStrike">
                <a:latin typeface="Arial"/>
              </a:endParaRPr>
            </a:p>
          </p:txBody>
        </p:sp>
        <p:sp>
          <p:nvSpPr>
            <p:cNvPr id="862" name="CustomShape 31"/>
            <p:cNvSpPr/>
            <p:nvPr/>
          </p:nvSpPr>
          <p:spPr>
            <a:xfrm>
              <a:off x="1627560" y="2297160"/>
              <a:ext cx="196560" cy="19656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3" name="TextShape 32"/>
            <p:cNvSpPr/>
            <p:nvPr/>
          </p:nvSpPr>
          <p:spPr>
            <a:xfrm>
              <a:off x="1824480" y="1903320"/>
              <a:ext cx="1266480" cy="69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algn="ctr">
                <a:lnSpc>
                  <a:spcPct val="100000"/>
                </a:lnSpc>
                <a:buNone/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</p:grpSp>
      <p:pic>
        <p:nvPicPr>
          <p:cNvPr id="864" name="" descr=""/>
          <p:cNvPicPr/>
          <p:nvPr/>
        </p:nvPicPr>
        <p:blipFill>
          <a:blip r:embed="rId3"/>
          <a:stretch/>
        </p:blipFill>
        <p:spPr>
          <a:xfrm>
            <a:off x="3650040" y="1040400"/>
            <a:ext cx="2263680" cy="2727000"/>
          </a:xfrm>
          <a:prstGeom prst="rect">
            <a:avLst/>
          </a:prstGeom>
          <a:ln w="0">
            <a:noFill/>
          </a:ln>
        </p:spPr>
      </p:pic>
      <p:sp>
        <p:nvSpPr>
          <p:cNvPr id="865" name=""/>
          <p:cNvSpPr txBox="1"/>
          <p:nvPr/>
        </p:nvSpPr>
        <p:spPr>
          <a:xfrm>
            <a:off x="1017360" y="3785040"/>
            <a:ext cx="8045280" cy="1976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r>
              <a:rPr b="0" lang="en-US" sz="3000" spc="-1" strike="noStrike">
                <a:latin typeface="Times New Roman"/>
              </a:rPr>
              <a:t>“</a:t>
            </a:r>
            <a:r>
              <a:rPr b="0" lang="en-US" sz="3000" spc="-1" strike="noStrike">
                <a:latin typeface="Times New Roman"/>
              </a:rPr>
              <a:t>I know it when I see it”</a:t>
            </a:r>
            <a:endParaRPr b="0" lang="en-US" sz="30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r>
              <a:rPr b="0" lang="en-US" sz="3000" spc="-1" strike="noStrike">
                <a:latin typeface="Times New Roman"/>
              </a:rPr>
              <a:t>US Supreme Court Justice Potter Stewart, Jacobellis v. Ohio</a:t>
            </a:r>
            <a:endParaRPr b="0" lang="en-US" sz="30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6" name=""/>
          <p:cNvGrpSpPr/>
          <p:nvPr/>
        </p:nvGrpSpPr>
        <p:grpSpPr>
          <a:xfrm>
            <a:off x="43920" y="518040"/>
            <a:ext cx="4361040" cy="3188880"/>
            <a:chOff x="43920" y="518040"/>
            <a:chExt cx="4361040" cy="3188880"/>
          </a:xfrm>
        </p:grpSpPr>
        <p:pic>
          <p:nvPicPr>
            <p:cNvPr id="867" name="Picture 1" descr=""/>
            <p:cNvPicPr/>
            <p:nvPr/>
          </p:nvPicPr>
          <p:blipFill>
            <a:blip r:embed="rId1"/>
            <a:srcRect l="0" t="0" r="157964" b="535133"/>
            <a:stretch/>
          </p:blipFill>
          <p:spPr>
            <a:xfrm>
              <a:off x="91080" y="518040"/>
              <a:ext cx="4215600" cy="2073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68" name="TextBox 2"/>
            <p:cNvSpPr/>
            <p:nvPr/>
          </p:nvSpPr>
          <p:spPr>
            <a:xfrm>
              <a:off x="2537640" y="2111040"/>
              <a:ext cx="143532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Korinna </a:t>
              </a: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Zapp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869" name=""/>
            <p:cNvSpPr txBox="1"/>
            <p:nvPr/>
          </p:nvSpPr>
          <p:spPr>
            <a:xfrm>
              <a:off x="43920" y="2556000"/>
              <a:ext cx="4361040" cy="11509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i="1" lang="en-US" sz="2000" spc="-1" strike="noStrike">
                  <a:latin typeface="Arial"/>
                </a:rPr>
                <a:t>Include anything correlated in definition of jet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870" name=""/>
          <p:cNvGrpSpPr/>
          <p:nvPr/>
        </p:nvGrpSpPr>
        <p:grpSpPr>
          <a:xfrm>
            <a:off x="4785480" y="303480"/>
            <a:ext cx="5004360" cy="2759760"/>
            <a:chOff x="4785480" y="303480"/>
            <a:chExt cx="5004360" cy="2759760"/>
          </a:xfrm>
        </p:grpSpPr>
        <p:grpSp>
          <p:nvGrpSpPr>
            <p:cNvPr id="871" name=""/>
            <p:cNvGrpSpPr/>
            <p:nvPr/>
          </p:nvGrpSpPr>
          <p:grpSpPr>
            <a:xfrm>
              <a:off x="4785480" y="303480"/>
              <a:ext cx="5004360" cy="2759760"/>
              <a:chOff x="4785480" y="303480"/>
              <a:chExt cx="5004360" cy="2759760"/>
            </a:xfrm>
          </p:grpSpPr>
          <p:grpSp>
            <p:nvGrpSpPr>
              <p:cNvPr id="872" name=""/>
              <p:cNvGrpSpPr/>
              <p:nvPr/>
            </p:nvGrpSpPr>
            <p:grpSpPr>
              <a:xfrm>
                <a:off x="6534000" y="303480"/>
                <a:ext cx="1626840" cy="2007360"/>
                <a:chOff x="6534000" y="303480"/>
                <a:chExt cx="1626840" cy="2007360"/>
              </a:xfrm>
            </p:grpSpPr>
            <p:pic>
              <p:nvPicPr>
                <p:cNvPr id="873" name="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6534000" y="881280"/>
                  <a:ext cx="1626840" cy="142956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874" name=""/>
                <p:cNvGrpSpPr/>
                <p:nvPr/>
              </p:nvGrpSpPr>
              <p:grpSpPr>
                <a:xfrm>
                  <a:off x="6967800" y="303480"/>
                  <a:ext cx="1077840" cy="1900440"/>
                  <a:chOff x="6967800" y="303480"/>
                  <a:chExt cx="1077840" cy="1900440"/>
                </a:xfrm>
              </p:grpSpPr>
              <p:grpSp>
                <p:nvGrpSpPr>
                  <p:cNvPr id="875" name=""/>
                  <p:cNvGrpSpPr/>
                  <p:nvPr/>
                </p:nvGrpSpPr>
                <p:grpSpPr>
                  <a:xfrm>
                    <a:off x="7186320" y="819720"/>
                    <a:ext cx="528480" cy="658080"/>
                    <a:chOff x="7186320" y="819720"/>
                    <a:chExt cx="528480" cy="658080"/>
                  </a:xfrm>
                </p:grpSpPr>
                <p:grpSp>
                  <p:nvGrpSpPr>
                    <p:cNvPr id="876" name=""/>
                    <p:cNvGrpSpPr/>
                    <p:nvPr/>
                  </p:nvGrpSpPr>
                  <p:grpSpPr>
                    <a:xfrm>
                      <a:off x="7186320" y="819720"/>
                      <a:ext cx="528480" cy="658080"/>
                      <a:chOff x="7186320" y="819720"/>
                      <a:chExt cx="528480" cy="658080"/>
                    </a:xfrm>
                  </p:grpSpPr>
                  <p:grpSp>
                    <p:nvGrpSpPr>
                      <p:cNvPr id="877" name=""/>
                      <p:cNvGrpSpPr/>
                      <p:nvPr/>
                    </p:nvGrpSpPr>
                    <p:grpSpPr>
                      <a:xfrm>
                        <a:off x="7186320" y="819720"/>
                        <a:ext cx="528480" cy="658080"/>
                        <a:chOff x="7186320" y="819720"/>
                        <a:chExt cx="528480" cy="658080"/>
                      </a:xfrm>
                    </p:grpSpPr>
                    <p:grpSp>
                      <p:nvGrpSpPr>
                        <p:cNvPr id="878" name=""/>
                        <p:cNvGrpSpPr/>
                        <p:nvPr/>
                      </p:nvGrpSpPr>
                      <p:grpSpPr>
                        <a:xfrm>
                          <a:off x="7186320" y="1214280"/>
                          <a:ext cx="21240" cy="48240"/>
                          <a:chOff x="7186320" y="1214280"/>
                          <a:chExt cx="21240" cy="48240"/>
                        </a:xfrm>
                      </p:grpSpPr>
                      <p:sp>
                        <p:nvSpPr>
                          <p:cNvPr id="879" name=""/>
                          <p:cNvSpPr/>
                          <p:nvPr/>
                        </p:nvSpPr>
                        <p:spPr>
                          <a:xfrm>
                            <a:off x="7186320" y="1214280"/>
                            <a:ext cx="21240" cy="48240"/>
                          </a:xfrm>
                          <a:prstGeom prst="ellipse">
                            <a:avLst/>
                          </a:prstGeom>
                          <a:solidFill>
                            <a:srgbClr val="000000"/>
                          </a:solidFill>
                          <a:ln w="9360">
                            <a:solidFill>
                              <a:srgbClr val="000000"/>
                            </a:solidFill>
                            <a:miter/>
                          </a:ln>
                        </p:spPr>
                        <p:style>
                          <a:lnRef idx="0"/>
                          <a:fillRef idx="0"/>
                          <a:effectRef idx="0"/>
                          <a:fontRef idx="minor"/>
                        </p:style>
                      </p:sp>
                    </p:grpSp>
                    <p:grpSp>
                      <p:nvGrpSpPr>
                        <p:cNvPr id="880" name=""/>
                        <p:cNvGrpSpPr/>
                        <p:nvPr/>
                      </p:nvGrpSpPr>
                      <p:grpSpPr>
                        <a:xfrm>
                          <a:off x="7693920" y="1249920"/>
                          <a:ext cx="20880" cy="48240"/>
                          <a:chOff x="7693920" y="1249920"/>
                          <a:chExt cx="20880" cy="48240"/>
                        </a:xfrm>
                      </p:grpSpPr>
                      <p:sp>
                        <p:nvSpPr>
                          <p:cNvPr id="881" name=""/>
                          <p:cNvSpPr/>
                          <p:nvPr/>
                        </p:nvSpPr>
                        <p:spPr>
                          <a:xfrm>
                            <a:off x="7693920" y="1249920"/>
                            <a:ext cx="20880" cy="48240"/>
                          </a:xfrm>
                          <a:prstGeom prst="ellipse">
                            <a:avLst/>
                          </a:prstGeom>
                          <a:solidFill>
                            <a:srgbClr val="000000"/>
                          </a:solidFill>
                          <a:ln w="9360">
                            <a:solidFill>
                              <a:srgbClr val="000000"/>
                            </a:solidFill>
                            <a:miter/>
                          </a:ln>
                        </p:spPr>
                        <p:style>
                          <a:lnRef idx="0"/>
                          <a:fillRef idx="0"/>
                          <a:effectRef idx="0"/>
                          <a:fontRef idx="minor"/>
                        </p:style>
                      </p:sp>
                    </p:grpSp>
                    <p:sp>
                      <p:nvSpPr>
                        <p:cNvPr id="882" name=""/>
                        <p:cNvSpPr/>
                        <p:nvPr/>
                      </p:nvSpPr>
                      <p:spPr>
                        <a:xfrm>
                          <a:off x="7608240" y="819720"/>
                          <a:ext cx="48600" cy="4788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883" name=""/>
                        <p:cNvSpPr/>
                        <p:nvPr/>
                      </p:nvSpPr>
                      <p:spPr>
                        <a:xfrm>
                          <a:off x="7425360" y="1429200"/>
                          <a:ext cx="48600" cy="4860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grpSp>
                    <p:nvGrpSpPr>
                      <p:cNvPr id="884" name=""/>
                      <p:cNvGrpSpPr/>
                      <p:nvPr/>
                    </p:nvGrpSpPr>
                    <p:grpSpPr>
                      <a:xfrm>
                        <a:off x="7222320" y="874800"/>
                        <a:ext cx="461520" cy="570600"/>
                        <a:chOff x="7222320" y="874800"/>
                        <a:chExt cx="461520" cy="570600"/>
                      </a:xfrm>
                    </p:grpSpPr>
                    <p:sp>
                      <p:nvSpPr>
                        <p:cNvPr id="885" name=""/>
                        <p:cNvSpPr/>
                        <p:nvPr/>
                      </p:nvSpPr>
                      <p:spPr>
                        <a:xfrm>
                          <a:off x="7222320" y="1242720"/>
                          <a:ext cx="210240" cy="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886" name=""/>
                        <p:cNvSpPr/>
                        <p:nvPr/>
                      </p:nvSpPr>
                      <p:spPr>
                        <a:xfrm flipV="1">
                          <a:off x="7442280" y="874800"/>
                          <a:ext cx="175320" cy="36756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  <a:tailEnd len="med" type="triangle" w="med"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grpSp>
                      <p:nvGrpSpPr>
                        <p:cNvPr id="887" name=""/>
                        <p:cNvGrpSpPr/>
                        <p:nvPr/>
                      </p:nvGrpSpPr>
                      <p:grpSpPr>
                        <a:xfrm>
                          <a:off x="7430400" y="1277640"/>
                          <a:ext cx="253440" cy="167760"/>
                          <a:chOff x="7430400" y="1277640"/>
                          <a:chExt cx="253440" cy="167760"/>
                        </a:xfrm>
                      </p:grpSpPr>
                      <p:sp>
                        <p:nvSpPr>
                          <p:cNvPr id="888" name=""/>
                          <p:cNvSpPr/>
                          <p:nvPr/>
                        </p:nvSpPr>
                        <p:spPr>
                          <a:xfrm flipH="1">
                            <a:off x="7494840" y="1277640"/>
                            <a:ext cx="189000" cy="0"/>
                          </a:xfrm>
                          <a:prstGeom prst="line">
                            <a:avLst/>
                          </a:prstGeom>
                          <a:ln w="38160">
                            <a:solidFill>
                              <a:srgbClr val="000000"/>
                            </a:solidFill>
                            <a:miter/>
                          </a:ln>
                        </p:spPr>
                        <p:style>
                          <a:lnRef idx="0"/>
                          <a:fillRef idx="0"/>
                          <a:effectRef idx="0"/>
                          <a:fontRef idx="minor"/>
                        </p:style>
                      </p:sp>
                      <p:sp>
                        <p:nvSpPr>
                          <p:cNvPr id="889" name=""/>
                          <p:cNvSpPr/>
                          <p:nvPr/>
                        </p:nvSpPr>
                        <p:spPr>
                          <a:xfrm>
                            <a:off x="7430400" y="1277640"/>
                            <a:ext cx="66240" cy="167760"/>
                          </a:xfrm>
                          <a:custGeom>
                            <a:avLst/>
                            <a:gdLst/>
                            <a:ahLst/>
                            <a:rect l="0" t="0" r="r" b="b"/>
                            <a:pathLst>
                              <a:path fill="none" w="184" h="466">
                                <a:moveTo>
                                  <a:pt x="184" y="0"/>
                                </a:moveTo>
                                <a:cubicBezTo>
                                  <a:pt x="57" y="-2"/>
                                  <a:pt x="195" y="120"/>
                                  <a:pt x="119" y="148"/>
                                </a:cubicBezTo>
                                <a:cubicBezTo>
                                  <a:pt x="-70" y="216"/>
                                  <a:pt x="263" y="236"/>
                                  <a:pt x="66" y="289"/>
                                </a:cubicBezTo>
                                <a:cubicBezTo>
                                  <a:pt x="-110" y="337"/>
                                  <a:pt x="123" y="311"/>
                                  <a:pt x="125" y="372"/>
                                </a:cubicBezTo>
                                <a:lnTo>
                                  <a:pt x="60" y="407"/>
                                </a:lnTo>
                                <a:lnTo>
                                  <a:pt x="84" y="466"/>
                                </a:lnTo>
                                <a:lnTo>
                                  <a:pt x="84" y="461"/>
                                </a:lnTo>
                              </a:path>
                            </a:pathLst>
                          </a:custGeom>
                          <a:ln w="36720">
                            <a:solidFill>
                              <a:srgbClr val="000000"/>
                            </a:solidFill>
                            <a:round/>
                          </a:ln>
                        </p:spPr>
                      </p:sp>
                    </p:grpSp>
                    <p:sp>
                      <p:nvSpPr>
                        <p:cNvPr id="890" name=""/>
                        <p:cNvSpPr/>
                        <p:nvPr/>
                      </p:nvSpPr>
                      <p:spPr>
                        <a:xfrm>
                          <a:off x="7390080" y="1190160"/>
                          <a:ext cx="157320" cy="122400"/>
                        </a:xfrm>
                        <a:custGeom>
                          <a:avLst/>
                          <a:gdLst/>
                          <a:ahLst/>
                          <a:rect l="l" t="t" r="r" b="b"/>
                          <a:pathLst>
                            <a:path w="21600" h="21600">
                              <a:moveTo>
                                <a:pt x="11464" y="4340"/>
                              </a:moveTo>
                              <a:lnTo>
                                <a:pt x="9722" y="1887"/>
                              </a:lnTo>
                              <a:lnTo>
                                <a:pt x="8548" y="6383"/>
                              </a:lnTo>
                              <a:lnTo>
                                <a:pt x="4503" y="3626"/>
                              </a:lnTo>
                              <a:lnTo>
                                <a:pt x="5373" y="7816"/>
                              </a:lnTo>
                              <a:lnTo>
                                <a:pt x="1174" y="8270"/>
                              </a:lnTo>
                              <a:lnTo>
                                <a:pt x="3934" y="11592"/>
                              </a:lnTo>
                              <a:lnTo>
                                <a:pt x="0" y="12875"/>
                              </a:lnTo>
                              <a:lnTo>
                                <a:pt x="3329" y="15372"/>
                              </a:lnTo>
                              <a:lnTo>
                                <a:pt x="1283" y="17824"/>
                              </a:lnTo>
                              <a:lnTo>
                                <a:pt x="4804" y="18239"/>
                              </a:lnTo>
                              <a:lnTo>
                                <a:pt x="4918" y="21600"/>
                              </a:lnTo>
                              <a:lnTo>
                                <a:pt x="7525" y="18125"/>
                              </a:lnTo>
                              <a:lnTo>
                                <a:pt x="8698" y="19712"/>
                              </a:lnTo>
                              <a:lnTo>
                                <a:pt x="9871" y="17371"/>
                              </a:lnTo>
                              <a:lnTo>
                                <a:pt x="11614" y="18844"/>
                              </a:lnTo>
                              <a:lnTo>
                                <a:pt x="12178" y="15937"/>
                              </a:lnTo>
                              <a:lnTo>
                                <a:pt x="14943" y="17371"/>
                              </a:lnTo>
                              <a:lnTo>
                                <a:pt x="14640" y="14348"/>
                              </a:lnTo>
                              <a:lnTo>
                                <a:pt x="18878" y="15632"/>
                              </a:lnTo>
                              <a:lnTo>
                                <a:pt x="16382" y="12311"/>
                              </a:lnTo>
                              <a:lnTo>
                                <a:pt x="18270" y="11292"/>
                              </a:lnTo>
                              <a:lnTo>
                                <a:pt x="16986" y="9404"/>
                              </a:lnTo>
                              <a:lnTo>
                                <a:pt x="21600" y="6646"/>
                              </a:lnTo>
                              <a:lnTo>
                                <a:pt x="16382" y="6533"/>
                              </a:lnTo>
                              <a:lnTo>
                                <a:pt x="18005" y="3172"/>
                              </a:lnTo>
                              <a:lnTo>
                                <a:pt x="14524" y="5778"/>
                              </a:lnTo>
                              <a:lnTo>
                                <a:pt x="14789" y="0"/>
                              </a:lnTo>
                              <a:lnTo>
                                <a:pt x="11464" y="434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5fd55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</p:grpSp>
              </p:grpSp>
              <p:pic>
                <p:nvPicPr>
                  <p:cNvPr id="891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 rot="7923000">
                    <a:off x="7082640" y="1497240"/>
                    <a:ext cx="603720" cy="5778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  <p:pic>
                <p:nvPicPr>
                  <p:cNvPr id="892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 rot="1978200">
                    <a:off x="7611840" y="343080"/>
                    <a:ext cx="308880" cy="5497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grpSp>
          </p:grpSp>
          <p:sp>
            <p:nvSpPr>
              <p:cNvPr id="893" name=""/>
              <p:cNvSpPr txBox="1"/>
              <p:nvPr/>
            </p:nvSpPr>
            <p:spPr>
              <a:xfrm>
                <a:off x="4785480" y="2316960"/>
                <a:ext cx="5004360" cy="74628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ctr">
                  <a:buNone/>
                </a:pPr>
                <a:r>
                  <a:rPr b="1" i="1" lang="en-US" sz="2000" spc="-1" strike="noStrike">
                    <a:latin typeface="Arial"/>
                  </a:rPr>
                  <a:t>Provide enough details to make comparisons between data and models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</p:grpSp>
      <p:grpSp>
        <p:nvGrpSpPr>
          <p:cNvPr id="894" name=""/>
          <p:cNvGrpSpPr/>
          <p:nvPr/>
        </p:nvGrpSpPr>
        <p:grpSpPr>
          <a:xfrm>
            <a:off x="546480" y="3338640"/>
            <a:ext cx="2801520" cy="2157480"/>
            <a:chOff x="546480" y="3338640"/>
            <a:chExt cx="2801520" cy="2157480"/>
          </a:xfrm>
        </p:grpSpPr>
        <p:sp>
          <p:nvSpPr>
            <p:cNvPr id="895" name=""/>
            <p:cNvSpPr txBox="1"/>
            <p:nvPr/>
          </p:nvSpPr>
          <p:spPr>
            <a:xfrm>
              <a:off x="546480" y="4345200"/>
              <a:ext cx="2801520" cy="11509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i="1" lang="en-US" sz="2000" spc="-1" strike="noStrike">
                  <a:latin typeface="Arial"/>
                </a:rPr>
                <a:t>Reconsider role of collinear safety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896" name=""/>
            <p:cNvSpPr/>
            <p:nvPr/>
          </p:nvSpPr>
          <p:spPr>
            <a:xfrm flipV="1">
              <a:off x="1431360" y="3338640"/>
              <a:ext cx="1141200" cy="819000"/>
            </a:xfrm>
            <a:prstGeom prst="line">
              <a:avLst/>
            </a:prstGeom>
            <a:ln w="76320">
              <a:solidFill>
                <a:srgbClr val="006c3b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97" name=""/>
            <p:cNvSpPr/>
            <p:nvPr/>
          </p:nvSpPr>
          <p:spPr>
            <a:xfrm flipV="1">
              <a:off x="1497240" y="3434040"/>
              <a:ext cx="1141200" cy="819000"/>
            </a:xfrm>
            <a:prstGeom prst="line">
              <a:avLst/>
            </a:prstGeom>
            <a:ln w="76320">
              <a:solidFill>
                <a:srgbClr val="21409a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898" name="Content Placeholder 13" descr=""/>
          <p:cNvPicPr/>
          <p:nvPr/>
        </p:nvPicPr>
        <p:blipFill>
          <a:blip r:embed="rId5"/>
          <a:srcRect l="0" t="30976" r="0" b="26441"/>
          <a:stretch/>
        </p:blipFill>
        <p:spPr>
          <a:xfrm>
            <a:off x="3689280" y="3209400"/>
            <a:ext cx="6161760" cy="1748880"/>
          </a:xfrm>
          <a:prstGeom prst="rect">
            <a:avLst/>
          </a:prstGeom>
          <a:ln w="0">
            <a:noFill/>
          </a:ln>
        </p:spPr>
      </p:pic>
      <p:sp>
        <p:nvSpPr>
          <p:cNvPr id="899" name=""/>
          <p:cNvSpPr txBox="1"/>
          <p:nvPr/>
        </p:nvSpPr>
        <p:spPr>
          <a:xfrm>
            <a:off x="3473640" y="4969080"/>
            <a:ext cx="6480720" cy="499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i="1" lang="en-US" sz="2000" spc="-1" strike="noStrike">
                <a:latin typeface="Arial"/>
              </a:rPr>
              <a:t>Discuss and put effort into the problem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00" name="Title 12"/>
          <p:cNvSpPr txBox="1"/>
          <p:nvPr/>
        </p:nvSpPr>
        <p:spPr>
          <a:xfrm>
            <a:off x="-95040" y="-143640"/>
            <a:ext cx="10275120" cy="1199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7000"/>
          </a:bodyPr>
          <a:p>
            <a:pPr algn="ctr">
              <a:lnSpc>
                <a:spcPct val="100000"/>
              </a:lnSpc>
              <a:buNone/>
            </a:pPr>
            <a:r>
              <a:rPr b="0" lang="en-US" sz="3500" spc="-1" strike="noStrike">
                <a:solidFill>
                  <a:srgbClr val="000000"/>
                </a:solidFill>
                <a:latin typeface="Calibri"/>
                <a:hlinkClick r:id="rId6"/>
              </a:rPr>
              <a:t>Definition of Jets in a Large Background</a:t>
            </a:r>
            <a:r>
              <a:rPr b="0" lang="en-US" sz="3500" spc="-1" strike="noStrike">
                <a:solidFill>
                  <a:srgbClr val="000000"/>
                </a:solidFill>
                <a:latin typeface="Calibri"/>
              </a:rPr>
              <a:t> July 25-27, 2018</a:t>
            </a:r>
            <a:br>
              <a:rPr sz="3500"/>
            </a:br>
            <a:endParaRPr b="0" lang="en-US" sz="3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Backup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"/>
          <p:cNvSpPr/>
          <p:nvPr/>
        </p:nvSpPr>
        <p:spPr>
          <a:xfrm>
            <a:off x="731520" y="1280160"/>
            <a:ext cx="8686800" cy="3383280"/>
          </a:xfrm>
          <a:prstGeom prst="rect">
            <a:avLst/>
          </a:prstGeom>
          <a:solidFill>
            <a:srgbClr val="ffffff"/>
          </a:solidFill>
          <a:ln w="38160">
            <a:solidFill>
              <a:srgbClr val="58595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Random cones</a:t>
            </a:r>
            <a:endParaRPr b="0" lang="en-US" sz="33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904" name=""/>
              <p:cNvSpPr txBox="1"/>
              <p:nvPr/>
            </p:nvSpPr>
            <p:spPr>
              <a:xfrm rot="16200000">
                <a:off x="190440" y="2718360"/>
                <a:ext cx="358560" cy="4820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ϕ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905" name=""/>
              <p:cNvSpPr txBox="1"/>
              <p:nvPr/>
            </p:nvSpPr>
            <p:spPr>
              <a:xfrm>
                <a:off x="4706640" y="4793400"/>
                <a:ext cx="397080" cy="3816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η</m:t>
                    </m:r>
                  </m:oMath>
                </a14:m>
              </a:p>
            </p:txBody>
          </p:sp>
        </mc:Choice>
        <mc:Fallback/>
      </mc:AlternateContent>
      <p:sp>
        <p:nvSpPr>
          <p:cNvPr id="906" name=""/>
          <p:cNvSpPr/>
          <p:nvPr/>
        </p:nvSpPr>
        <p:spPr>
          <a:xfrm>
            <a:off x="2377440" y="265176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07" name=""/>
          <p:cNvSpPr/>
          <p:nvPr/>
        </p:nvSpPr>
        <p:spPr>
          <a:xfrm>
            <a:off x="4897800" y="157212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08" name=""/>
          <p:cNvSpPr/>
          <p:nvPr/>
        </p:nvSpPr>
        <p:spPr>
          <a:xfrm>
            <a:off x="6337800" y="312012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09" name=""/>
          <p:cNvSpPr/>
          <p:nvPr/>
        </p:nvSpPr>
        <p:spPr>
          <a:xfrm>
            <a:off x="3890160" y="3108960"/>
            <a:ext cx="1463040" cy="1463040"/>
          </a:xfrm>
          <a:prstGeom prst="rect">
            <a:avLst/>
          </a:prstGeom>
          <a:solidFill>
            <a:srgbClr val="58595b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10" name=""/>
          <p:cNvSpPr/>
          <p:nvPr/>
        </p:nvSpPr>
        <p:spPr>
          <a:xfrm>
            <a:off x="4177800" y="3372120"/>
            <a:ext cx="914400" cy="914400"/>
          </a:xfrm>
          <a:prstGeom prst="ellipse">
            <a:avLst/>
          </a:prstGeom>
          <a:solidFill>
            <a:srgbClr val="ed1c24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11" name=""/>
          <p:cNvSpPr/>
          <p:nvPr/>
        </p:nvSpPr>
        <p:spPr>
          <a:xfrm>
            <a:off x="7130160" y="1308960"/>
            <a:ext cx="1463040" cy="1463040"/>
          </a:xfrm>
          <a:prstGeom prst="rect">
            <a:avLst/>
          </a:prstGeom>
          <a:solidFill>
            <a:srgbClr val="58595b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12" name=""/>
          <p:cNvSpPr/>
          <p:nvPr/>
        </p:nvSpPr>
        <p:spPr>
          <a:xfrm>
            <a:off x="7418160" y="1536480"/>
            <a:ext cx="914400" cy="914400"/>
          </a:xfrm>
          <a:prstGeom prst="ellipse">
            <a:avLst/>
          </a:prstGeom>
          <a:solidFill>
            <a:srgbClr val="ed1c24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13" name=""/>
          <p:cNvSpPr txBox="1"/>
          <p:nvPr/>
        </p:nvSpPr>
        <p:spPr>
          <a:xfrm>
            <a:off x="2194560" y="3931920"/>
            <a:ext cx="118872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ed1c24"/>
                </a:solidFill>
                <a:latin typeface="Arial"/>
              </a:rPr>
              <a:t>Real jets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14" name=""/>
          <p:cNvSpPr txBox="1"/>
          <p:nvPr/>
        </p:nvSpPr>
        <p:spPr>
          <a:xfrm>
            <a:off x="1532160" y="2945520"/>
            <a:ext cx="914400" cy="365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0066b3"/>
                </a:solidFill>
                <a:latin typeface="Arial"/>
              </a:rPr>
              <a:t>R=0.4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15" name=""/>
          <p:cNvSpPr txBox="1"/>
          <p:nvPr/>
        </p:nvSpPr>
        <p:spPr>
          <a:xfrm>
            <a:off x="4059360" y="4261680"/>
            <a:ext cx="12801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58595b"/>
                </a:solidFill>
                <a:latin typeface="Arial"/>
              </a:rPr>
              <a:t>Excluded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16" name=""/>
          <p:cNvSpPr txBox="1"/>
          <p:nvPr/>
        </p:nvSpPr>
        <p:spPr>
          <a:xfrm>
            <a:off x="7299360" y="2461680"/>
            <a:ext cx="128016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solidFill>
                  <a:srgbClr val="58595b"/>
                </a:solidFill>
                <a:latin typeface="Arial"/>
              </a:rPr>
              <a:t>Excluded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17" name=""/>
          <p:cNvSpPr/>
          <p:nvPr/>
        </p:nvSpPr>
        <p:spPr>
          <a:xfrm>
            <a:off x="8462160" y="1320480"/>
            <a:ext cx="914400" cy="914400"/>
          </a:xfrm>
          <a:prstGeom prst="ellipse">
            <a:avLst/>
          </a:prstGeom>
          <a:solidFill>
            <a:srgbClr val="0066b3">
              <a:alpha val="5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18" name=""/>
          <p:cNvSpPr txBox="1"/>
          <p:nvPr/>
        </p:nvSpPr>
        <p:spPr>
          <a:xfrm>
            <a:off x="8645040" y="1415520"/>
            <a:ext cx="773280" cy="79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5000" spc="-1" strike="noStrike">
                <a:latin typeface="Arial"/>
              </a:rPr>
              <a:t>X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48640" y="1817640"/>
            <a:ext cx="9071640" cy="1280160"/>
          </a:xfrm>
          <a:prstGeom prst="rect">
            <a:avLst/>
          </a:prstGeom>
          <a:solidFill>
            <a:srgbClr val="ff8200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1. Standard paradigm of background</a:t>
            </a:r>
            <a:endParaRPr b="0" lang="en-U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PlaceHolder 1"/>
          <p:cNvSpPr>
            <a:spLocks noGrp="1"/>
          </p:cNvSpPr>
          <p:nvPr>
            <p:ph type="title"/>
          </p:nvPr>
        </p:nvSpPr>
        <p:spPr>
          <a:xfrm>
            <a:off x="504000" y="70560"/>
            <a:ext cx="9071640" cy="46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Random cones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920" name=""/>
          <p:cNvGrpSpPr/>
          <p:nvPr/>
        </p:nvGrpSpPr>
        <p:grpSpPr>
          <a:xfrm>
            <a:off x="2617200" y="552600"/>
            <a:ext cx="4845960" cy="602280"/>
            <a:chOff x="2617200" y="552600"/>
            <a:chExt cx="4845960" cy="602280"/>
          </a:xfrm>
        </p:grpSpPr>
        <p:sp>
          <p:nvSpPr>
            <p:cNvPr id="921" name=""/>
            <p:cNvSpPr txBox="1"/>
            <p:nvPr/>
          </p:nvSpPr>
          <p:spPr>
            <a:xfrm>
              <a:off x="2617200" y="552600"/>
              <a:ext cx="484596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latin typeface="Arial"/>
                </a:rPr>
                <a:t>ALICE Data: </a:t>
              </a:r>
              <a:r>
                <a:rPr b="1" lang="en-US" sz="1800" spc="-1" strike="noStrike">
                  <a:latin typeface="Arial"/>
                  <a:hlinkClick r:id="rId1"/>
                </a:rPr>
                <a:t>JHEP 03 (2012) 053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922" name=""/>
          <p:cNvGrpSpPr/>
          <p:nvPr/>
        </p:nvGrpSpPr>
        <p:grpSpPr>
          <a:xfrm>
            <a:off x="2062800" y="992520"/>
            <a:ext cx="5954760" cy="3992040"/>
            <a:chOff x="2062800" y="992520"/>
            <a:chExt cx="5954760" cy="3992040"/>
          </a:xfrm>
        </p:grpSpPr>
        <p:pic>
          <p:nvPicPr>
            <p:cNvPr id="923" name="" descr=""/>
            <p:cNvPicPr/>
            <p:nvPr/>
          </p:nvPicPr>
          <p:blipFill>
            <a:blip r:embed="rId2"/>
            <a:stretch/>
          </p:blipFill>
          <p:spPr>
            <a:xfrm>
              <a:off x="2062800" y="992520"/>
              <a:ext cx="5954760" cy="3992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4" name=""/>
            <p:cNvSpPr txBox="1"/>
            <p:nvPr/>
          </p:nvSpPr>
          <p:spPr>
            <a:xfrm>
              <a:off x="3609000" y="3795840"/>
              <a:ext cx="237744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ce181e"/>
                  </a:solidFill>
                  <a:latin typeface="Arial"/>
                </a:rPr>
                <a:t>arXiv:2005.02320 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925" name=""/>
          <p:cNvSpPr txBox="1"/>
          <p:nvPr/>
        </p:nvSpPr>
        <p:spPr>
          <a:xfrm>
            <a:off x="4798800" y="4897080"/>
            <a:ext cx="1895040" cy="401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800" spc="-1" strike="noStrike">
                <a:latin typeface="Arial"/>
                <a:ea typeface="Arial"/>
              </a:rPr>
              <a:t>ρ = Median(p</a:t>
            </a:r>
            <a:r>
              <a:rPr b="0" lang="en-US" sz="1800" spc="-1" strike="noStrike" baseline="-33000">
                <a:latin typeface="Arial"/>
                <a:ea typeface="Arial"/>
              </a:rPr>
              <a:t>T</a:t>
            </a:r>
            <a:r>
              <a:rPr b="0" lang="en-US" sz="1800" spc="-1" strike="noStrike">
                <a:latin typeface="Arial"/>
                <a:ea typeface="Arial"/>
              </a:rPr>
              <a:t>/A)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926" name="" descr=""/>
          <p:cNvPicPr/>
          <p:nvPr/>
        </p:nvPicPr>
        <p:blipFill>
          <a:blip r:embed="rId3"/>
          <a:stretch/>
        </p:blipFill>
        <p:spPr>
          <a:xfrm>
            <a:off x="7317360" y="2907000"/>
            <a:ext cx="351720" cy="322560"/>
          </a:xfrm>
          <a:prstGeom prst="rect">
            <a:avLst/>
          </a:prstGeom>
          <a:ln w="0">
            <a:noFill/>
          </a:ln>
        </p:spPr>
      </p:pic>
      <p:pic>
        <p:nvPicPr>
          <p:cNvPr id="927" name="" descr=""/>
          <p:cNvPicPr/>
          <p:nvPr/>
        </p:nvPicPr>
        <p:blipFill>
          <a:blip r:embed="rId4"/>
          <a:stretch/>
        </p:blipFill>
        <p:spPr>
          <a:xfrm>
            <a:off x="6888960" y="2862000"/>
            <a:ext cx="402840" cy="40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77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929" name="" descr=""/>
          <p:cNvPicPr/>
          <p:nvPr/>
        </p:nvPicPr>
        <p:blipFill>
          <a:blip r:embed="rId1"/>
          <a:stretch/>
        </p:blipFill>
        <p:spPr>
          <a:xfrm>
            <a:off x="671040" y="1191600"/>
            <a:ext cx="3626640" cy="3691800"/>
          </a:xfrm>
          <a:prstGeom prst="rect">
            <a:avLst/>
          </a:prstGeom>
          <a:ln w="0">
            <a:noFill/>
          </a:ln>
        </p:spPr>
      </p:pic>
      <p:sp>
        <p:nvSpPr>
          <p:cNvPr id="930" name=""/>
          <p:cNvSpPr txBox="1"/>
          <p:nvPr/>
        </p:nvSpPr>
        <p:spPr>
          <a:xfrm>
            <a:off x="1427040" y="3967920"/>
            <a:ext cx="146304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931" name=""/>
          <p:cNvGrpSpPr/>
          <p:nvPr/>
        </p:nvGrpSpPr>
        <p:grpSpPr>
          <a:xfrm>
            <a:off x="5282280" y="918000"/>
            <a:ext cx="4155120" cy="4040280"/>
            <a:chOff x="5282280" y="918000"/>
            <a:chExt cx="4155120" cy="4040280"/>
          </a:xfrm>
        </p:grpSpPr>
        <p:pic>
          <p:nvPicPr>
            <p:cNvPr id="932" name="" descr=""/>
            <p:cNvPicPr/>
            <p:nvPr/>
          </p:nvPicPr>
          <p:blipFill>
            <a:blip r:embed="rId2"/>
            <a:stretch/>
          </p:blipFill>
          <p:spPr>
            <a:xfrm>
              <a:off x="5282280" y="918000"/>
              <a:ext cx="4155120" cy="4040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3" name=""/>
            <p:cNvSpPr txBox="1"/>
            <p:nvPr/>
          </p:nvSpPr>
          <p:spPr>
            <a:xfrm>
              <a:off x="6766560" y="3017520"/>
              <a:ext cx="237744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3000" spc="-1" strike="noStrike">
                  <a:solidFill>
                    <a:srgbClr val="ce181e"/>
                  </a:solidFill>
                  <a:latin typeface="Arial"/>
                </a:rPr>
                <a:t>Angantyr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PlaceHolder 1"/>
          <p:cNvSpPr>
            <a:spLocks noGrp="1"/>
          </p:cNvSpPr>
          <p:nvPr>
            <p:ph type="title"/>
          </p:nvPr>
        </p:nvSpPr>
        <p:spPr>
          <a:xfrm>
            <a:off x="504000" y="83160"/>
            <a:ext cx="9071640" cy="46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Width vs multiplicity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935" name="" descr=""/>
          <p:cNvPicPr/>
          <p:nvPr/>
        </p:nvPicPr>
        <p:blipFill>
          <a:blip r:embed="rId1"/>
          <a:stretch/>
        </p:blipFill>
        <p:spPr>
          <a:xfrm>
            <a:off x="671040" y="723600"/>
            <a:ext cx="3626640" cy="3691800"/>
          </a:xfrm>
          <a:prstGeom prst="rect">
            <a:avLst/>
          </a:prstGeom>
          <a:ln w="0">
            <a:noFill/>
          </a:ln>
        </p:spPr>
      </p:pic>
      <p:sp>
        <p:nvSpPr>
          <p:cNvPr id="936" name=""/>
          <p:cNvSpPr txBox="1"/>
          <p:nvPr/>
        </p:nvSpPr>
        <p:spPr>
          <a:xfrm>
            <a:off x="1427040" y="3391920"/>
            <a:ext cx="1463040" cy="515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ALICE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937" name=""/>
          <p:cNvGrpSpPr/>
          <p:nvPr/>
        </p:nvGrpSpPr>
        <p:grpSpPr>
          <a:xfrm>
            <a:off x="5022000" y="638640"/>
            <a:ext cx="4645080" cy="3758040"/>
            <a:chOff x="5022000" y="638640"/>
            <a:chExt cx="4645080" cy="3758040"/>
          </a:xfrm>
        </p:grpSpPr>
        <p:pic>
          <p:nvPicPr>
            <p:cNvPr id="938" name="" descr=""/>
            <p:cNvPicPr/>
            <p:nvPr/>
          </p:nvPicPr>
          <p:blipFill>
            <a:blip r:embed="rId2"/>
            <a:stretch/>
          </p:blipFill>
          <p:spPr>
            <a:xfrm>
              <a:off x="5022000" y="638640"/>
              <a:ext cx="4645080" cy="3758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39" name=""/>
            <p:cNvSpPr txBox="1"/>
            <p:nvPr/>
          </p:nvSpPr>
          <p:spPr>
            <a:xfrm>
              <a:off x="6766560" y="2513520"/>
              <a:ext cx="2377440" cy="515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i="1" lang="en-US" sz="3000" spc="-1" strike="noStrike">
                  <a:solidFill>
                    <a:srgbClr val="ff8200"/>
                  </a:solidFill>
                  <a:latin typeface="Arial"/>
                </a:rPr>
                <a:t>TennGen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940" name=""/>
          <p:cNvGrpSpPr/>
          <p:nvPr/>
        </p:nvGrpSpPr>
        <p:grpSpPr>
          <a:xfrm>
            <a:off x="1567080" y="3489840"/>
            <a:ext cx="8371080" cy="1726560"/>
            <a:chOff x="1567080" y="3489840"/>
            <a:chExt cx="8371080" cy="1726560"/>
          </a:xfrm>
        </p:grpSpPr>
        <p:sp>
          <p:nvSpPr>
            <p:cNvPr id="941" name=""/>
            <p:cNvSpPr/>
            <p:nvPr/>
          </p:nvSpPr>
          <p:spPr>
            <a:xfrm flipV="1">
              <a:off x="6013800" y="3785400"/>
              <a:ext cx="900000" cy="744840"/>
            </a:xfrm>
            <a:prstGeom prst="line">
              <a:avLst/>
            </a:prstGeom>
            <a:ln w="76320">
              <a:solidFill>
                <a:srgbClr val="ed1c2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2" name=""/>
            <p:cNvSpPr txBox="1"/>
            <p:nvPr/>
          </p:nvSpPr>
          <p:spPr>
            <a:xfrm>
              <a:off x="1567080" y="4412160"/>
              <a:ext cx="4499640" cy="4438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ce181e"/>
                  </a:solidFill>
                  <a:latin typeface="Arial"/>
                </a:rPr>
                <a:t>Impact of shape of spectrum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43" name=""/>
            <p:cNvSpPr/>
            <p:nvPr/>
          </p:nvSpPr>
          <p:spPr>
            <a:xfrm flipV="1">
              <a:off x="7291440" y="3489840"/>
              <a:ext cx="279360" cy="1305360"/>
            </a:xfrm>
            <a:prstGeom prst="line">
              <a:avLst/>
            </a:prstGeom>
            <a:ln w="76320">
              <a:solidFill>
                <a:srgbClr val="ed1c24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4" name=""/>
            <p:cNvSpPr txBox="1"/>
            <p:nvPr/>
          </p:nvSpPr>
          <p:spPr>
            <a:xfrm>
              <a:off x="4519440" y="4772520"/>
              <a:ext cx="5418720" cy="4438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ce181e"/>
                  </a:solidFill>
                  <a:latin typeface="Arial"/>
                </a:rPr>
                <a:t>Correlations between event planes</a:t>
              </a:r>
              <a:endParaRPr b="0" lang="en-US" sz="2500" spc="-1" strike="noStrike">
                <a:latin typeface="Arial"/>
              </a:endParaRPr>
            </a:p>
          </p:txBody>
        </p:sp>
      </p:grpSp>
      <p:pic>
        <p:nvPicPr>
          <p:cNvPr id="945" name="" descr=""/>
          <p:cNvPicPr/>
          <p:nvPr/>
        </p:nvPicPr>
        <p:blipFill>
          <a:blip r:embed="rId3"/>
          <a:stretch/>
        </p:blipFill>
        <p:spPr>
          <a:xfrm>
            <a:off x="8859960" y="795960"/>
            <a:ext cx="484200" cy="44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48740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Subjet z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947" name="PlaceHolder 2"/>
          <p:cNvSpPr>
            <a:spLocks noGrp="1"/>
          </p:cNvSpPr>
          <p:nvPr>
            <p:ph/>
          </p:nvPr>
        </p:nvSpPr>
        <p:spPr>
          <a:xfrm>
            <a:off x="36000" y="3177720"/>
            <a:ext cx="5366520" cy="1946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Cluster jets with anti-k</a:t>
            </a:r>
            <a:r>
              <a:rPr b="0" lang="en-US" sz="2400" spc="-1" strike="noStrike" baseline="-33000">
                <a:latin typeface="Arial"/>
              </a:rPr>
              <a:t>T</a:t>
            </a:r>
            <a:r>
              <a:rPr b="0" lang="en-US" sz="2400" spc="-1" strike="noStrike">
                <a:latin typeface="Arial"/>
              </a:rPr>
              <a:t> with resolution parameter R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  <a:ea typeface="Droid Sans Fallback"/>
              </a:rPr>
              <a:t>Recluster constituents with </a:t>
            </a:r>
            <a:r>
              <a:rPr b="0" lang="en-US" sz="2400" spc="-1" strike="noStrike">
                <a:latin typeface="Arial"/>
              </a:rPr>
              <a:t>anti-k</a:t>
            </a:r>
            <a:r>
              <a:rPr b="0" lang="en-US" sz="2400" spc="-1" strike="noStrike" baseline="-33000">
                <a:latin typeface="Arial"/>
              </a:rPr>
              <a:t>T</a:t>
            </a:r>
            <a:r>
              <a:rPr b="0" lang="en-US" sz="2400" spc="-1" strike="noStrike">
                <a:latin typeface="Arial"/>
              </a:rPr>
              <a:t> with resolution parameter r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Aft>
                <a:spcPts val="105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Some discriminating power between quark-like and gluon-like jets</a:t>
            </a:r>
            <a:endParaRPr b="0" lang="en-US" sz="2400" spc="-1" strike="noStrike">
              <a:latin typeface="Arial"/>
            </a:endParaRPr>
          </a:p>
          <a:p>
            <a:pPr lvl="1" marL="864000" indent="-324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00" spc="-1" strike="noStrike">
                <a:latin typeface="Arial"/>
              </a:rPr>
              <a:t>Strained at low momentum, small R</a:t>
            </a:r>
            <a:endParaRPr b="0" lang="en-US" sz="2100" spc="-1" strike="noStrike">
              <a:latin typeface="Arial"/>
            </a:endParaRPr>
          </a:p>
        </p:txBody>
      </p:sp>
      <p:pic>
        <p:nvPicPr>
          <p:cNvPr id="948" name="" descr=""/>
          <p:cNvPicPr/>
          <p:nvPr/>
        </p:nvPicPr>
        <p:blipFill>
          <a:blip r:embed="rId1"/>
          <a:stretch/>
        </p:blipFill>
        <p:spPr>
          <a:xfrm>
            <a:off x="10252800" y="1149480"/>
            <a:ext cx="3381840" cy="3532320"/>
          </a:xfrm>
          <a:prstGeom prst="rect">
            <a:avLst/>
          </a:prstGeom>
          <a:ln w="0">
            <a:noFill/>
          </a:ln>
        </p:spPr>
      </p:pic>
      <p:pic>
        <p:nvPicPr>
          <p:cNvPr id="949" name="" descr=""/>
          <p:cNvPicPr/>
          <p:nvPr/>
        </p:nvPicPr>
        <p:blipFill>
          <a:blip r:embed="rId2"/>
          <a:stretch/>
        </p:blipFill>
        <p:spPr>
          <a:xfrm>
            <a:off x="5451480" y="1009080"/>
            <a:ext cx="4463280" cy="3291120"/>
          </a:xfrm>
          <a:prstGeom prst="rect">
            <a:avLst/>
          </a:prstGeom>
          <a:ln w="0">
            <a:noFill/>
          </a:ln>
        </p:spPr>
      </p:pic>
      <mc:AlternateContent>
        <mc:Choice xmlns:a14="http://schemas.microsoft.com/office/drawing/2010/main" Requires="a14">
          <p:sp>
            <p:nvSpPr>
              <p:cNvPr id="950" name=""/>
              <p:cNvSpPr txBox="1"/>
              <p:nvPr/>
            </p:nvSpPr>
            <p:spPr>
              <a:xfrm>
                <a:off x="3876840" y="1691640"/>
                <a:ext cx="1069200" cy="740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z</m:t>
                        </m:r>
                      </m:e>
                      <m:sub>
                        <m:r>
                          <m:t xml:space="preserve">r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subjet</m:t>
                            </m:r>
                          </m:sup>
                        </m:sSubSup>
                      </m:num>
                      <m:den>
                        <m:sSubSup>
                          <m:e>
                            <m:r>
                              <m:t xml:space="preserve">p</m:t>
                            </m:r>
                          </m:e>
                          <m:sub>
                            <m:r>
                              <m:t xml:space="preserve">T</m:t>
                            </m:r>
                          </m:sub>
                          <m:sup>
                            <m:r>
                              <m:t xml:space="preserve">jet</m:t>
                            </m:r>
                          </m:sup>
                        </m:sSubSup>
                      </m:den>
                    </m:f>
                  </m:oMath>
                </a14:m>
              </a:p>
            </p:txBody>
          </p:sp>
        </mc:Choice>
        <mc:Fallback/>
      </mc:AlternateContent>
      <p:sp>
        <p:nvSpPr>
          <p:cNvPr id="951" name=""/>
          <p:cNvSpPr txBox="1"/>
          <p:nvPr/>
        </p:nvSpPr>
        <p:spPr>
          <a:xfrm>
            <a:off x="5955120" y="3017880"/>
            <a:ext cx="3120120" cy="460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i="1" lang="en-US" sz="1200" spc="-1" strike="noStrike">
                <a:latin typeface="Arial"/>
              </a:rPr>
              <a:t>James Mulligan</a:t>
            </a:r>
            <a:br>
              <a:rPr sz="1200"/>
            </a:br>
            <a:r>
              <a:rPr b="1" i="1" lang="en-US" sz="1200" spc="-1" strike="noStrike">
                <a:latin typeface="Arial"/>
              </a:rPr>
              <a:t>CERN seminar Dec. 2021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952" name=""/>
          <p:cNvGrpSpPr/>
          <p:nvPr/>
        </p:nvGrpSpPr>
        <p:grpSpPr>
          <a:xfrm>
            <a:off x="219240" y="1347120"/>
            <a:ext cx="3360600" cy="1288800"/>
            <a:chOff x="219240" y="1347120"/>
            <a:chExt cx="3360600" cy="1288800"/>
          </a:xfrm>
        </p:grpSpPr>
        <p:sp>
          <p:nvSpPr>
            <p:cNvPr id="953" name=""/>
            <p:cNvSpPr/>
            <p:nvPr/>
          </p:nvSpPr>
          <p:spPr>
            <a:xfrm>
              <a:off x="2378880" y="1347120"/>
              <a:ext cx="517320" cy="1288800"/>
            </a:xfrm>
            <a:prstGeom prst="ellipse">
              <a:avLst/>
            </a:prstGeom>
            <a:solidFill>
              <a:srgbClr val="cfe7f5"/>
            </a:solidFill>
            <a:ln w="19080">
              <a:solidFill>
                <a:srgbClr val="0000c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954" name=""/>
            <p:cNvCxnSpPr>
              <a:stCxn id="953" idx="0"/>
            </p:cNvCxnSpPr>
            <p:nvPr/>
          </p:nvCxnSpPr>
          <p:spPr>
            <a:xfrm flipH="1">
              <a:off x="219240" y="1347120"/>
              <a:ext cx="2418840" cy="706320"/>
            </a:xfrm>
            <a:prstGeom prst="straightConnector1">
              <a:avLst/>
            </a:prstGeom>
            <a:ln w="38160">
              <a:solidFill>
                <a:srgbClr val="000000"/>
              </a:solidFill>
              <a:round/>
            </a:ln>
          </p:spPr>
        </p:cxnSp>
        <p:cxnSp>
          <p:nvCxnSpPr>
            <p:cNvPr id="955" name=""/>
            <p:cNvCxnSpPr>
              <a:stCxn id="953" idx="4"/>
            </p:cNvCxnSpPr>
            <p:nvPr/>
          </p:nvCxnSpPr>
          <p:spPr>
            <a:xfrm flipH="1" flipV="1">
              <a:off x="219240" y="2053440"/>
              <a:ext cx="2418840" cy="582840"/>
            </a:xfrm>
            <a:prstGeom prst="straightConnector1">
              <a:avLst/>
            </a:prstGeom>
            <a:ln w="38160">
              <a:solidFill>
                <a:srgbClr val="000000"/>
              </a:solidFill>
              <a:round/>
            </a:ln>
          </p:spPr>
        </p:cxnSp>
        <p:sp>
          <p:nvSpPr>
            <p:cNvPr id="956" name=""/>
            <p:cNvSpPr/>
            <p:nvPr/>
          </p:nvSpPr>
          <p:spPr>
            <a:xfrm>
              <a:off x="2525400" y="1610280"/>
              <a:ext cx="180360" cy="3776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908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957" name=""/>
            <p:cNvCxnSpPr>
              <a:stCxn id="956" idx="0"/>
            </p:cNvCxnSpPr>
            <p:nvPr/>
          </p:nvCxnSpPr>
          <p:spPr>
            <a:xfrm flipH="1">
              <a:off x="219240" y="1610280"/>
              <a:ext cx="2396880" cy="44352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p:cxnSp>
          <p:nvCxnSpPr>
            <p:cNvPr id="958" name=""/>
            <p:cNvCxnSpPr>
              <a:stCxn id="956" idx="4"/>
            </p:cNvCxnSpPr>
            <p:nvPr/>
          </p:nvCxnSpPr>
          <p:spPr>
            <a:xfrm flipH="1">
              <a:off x="219600" y="1987920"/>
              <a:ext cx="2396520" cy="66240"/>
            </a:xfrm>
            <a:prstGeom prst="straightConnector1">
              <a:avLst/>
            </a:prstGeom>
            <a:ln w="38160">
              <a:solidFill>
                <a:srgbClr val="ff0000"/>
              </a:solidFill>
              <a:round/>
            </a:ln>
          </p:spPr>
        </p:cxnSp>
        <mc:AlternateContent>
          <mc:Choice xmlns:a14="http://schemas.microsoft.com/office/drawing/2010/main" Requires="a14">
            <p:sp>
              <p:nvSpPr>
                <p:cNvPr id="959" name=""/>
                <p:cNvSpPr txBox="1"/>
                <p:nvPr/>
              </p:nvSpPr>
              <p:spPr>
                <a:xfrm>
                  <a:off x="2967480" y="1380600"/>
                  <a:ext cx="612360" cy="351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Sup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  <m:sup>
                          <m:r>
                            <m:t xml:space="preserve">subjet</m:t>
                          </m:r>
                        </m:sup>
                      </m:sSub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960" name=""/>
                <p:cNvSpPr txBox="1"/>
                <p:nvPr/>
              </p:nvSpPr>
              <p:spPr>
                <a:xfrm>
                  <a:off x="2967840" y="2100600"/>
                  <a:ext cx="419040" cy="351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Sup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  <m:sup>
                          <m:r>
                            <m:t xml:space="preserve">jet</m:t>
                          </m:r>
                        </m:sup>
                      </m:sSubSup>
                    </m:oMath>
                  </a14:m>
                </a:p>
              </p:txBody>
            </p:sp>
          </mc:Choice>
          <mc:Fallback/>
        </mc:AlternateContent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" descr=""/>
          <p:cNvPicPr/>
          <p:nvPr/>
        </p:nvPicPr>
        <p:blipFill>
          <a:blip r:embed="rId1"/>
          <a:stretch/>
        </p:blipFill>
        <p:spPr>
          <a:xfrm>
            <a:off x="5296680" y="549000"/>
            <a:ext cx="4763880" cy="4572000"/>
          </a:xfrm>
          <a:prstGeom prst="rect">
            <a:avLst/>
          </a:prstGeom>
          <a:ln w="0">
            <a:noFill/>
          </a:ln>
        </p:spPr>
      </p:pic>
      <p:pic>
        <p:nvPicPr>
          <p:cNvPr id="962" name="" descr=""/>
          <p:cNvPicPr/>
          <p:nvPr/>
        </p:nvPicPr>
        <p:blipFill>
          <a:blip r:embed="rId2"/>
          <a:stretch/>
        </p:blipFill>
        <p:spPr>
          <a:xfrm>
            <a:off x="36360" y="549000"/>
            <a:ext cx="4763880" cy="4572000"/>
          </a:xfrm>
          <a:prstGeom prst="rect">
            <a:avLst/>
          </a:prstGeom>
          <a:ln w="0">
            <a:noFill/>
          </a:ln>
        </p:spPr>
      </p:pic>
      <p:sp>
        <p:nvSpPr>
          <p:cNvPr id="963" name="PlaceHolder 1"/>
          <p:cNvSpPr>
            <a:spLocks noGrp="1"/>
          </p:cNvSpPr>
          <p:nvPr>
            <p:ph type="title"/>
          </p:nvPr>
        </p:nvSpPr>
        <p:spPr>
          <a:xfrm>
            <a:off x="504000" y="9720"/>
            <a:ext cx="9071640" cy="946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Construct a response matrix in Monte Carlo </a:t>
            </a:r>
            <a:endParaRPr b="0" lang="en-US" sz="3300" spc="-1" strike="noStrike">
              <a:latin typeface="Arial"/>
            </a:endParaRPr>
          </a:p>
        </p:txBody>
      </p:sp>
      <p:sp>
        <p:nvSpPr>
          <p:cNvPr id="964" name=""/>
          <p:cNvSpPr txBox="1"/>
          <p:nvPr/>
        </p:nvSpPr>
        <p:spPr>
          <a:xfrm>
            <a:off x="788040" y="1092240"/>
            <a:ext cx="3096000" cy="79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latin typeface="Arial"/>
              </a:rPr>
              <a:t>Background fluctuations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965" name=""/>
          <p:cNvSpPr txBox="1"/>
          <p:nvPr/>
        </p:nvSpPr>
        <p:spPr>
          <a:xfrm>
            <a:off x="6149880" y="1074960"/>
            <a:ext cx="1971000" cy="79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latin typeface="Arial"/>
              </a:rPr>
              <a:t>Embedding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PlaceHolder 1"/>
          <p:cNvSpPr>
            <a:spLocks noGrp="1"/>
          </p:cNvSpPr>
          <p:nvPr>
            <p:ph type="title"/>
          </p:nvPr>
        </p:nvSpPr>
        <p:spPr>
          <a:xfrm>
            <a:off x="51840" y="77040"/>
            <a:ext cx="10515240" cy="732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58595b"/>
                </a:solidFill>
                <a:latin typeface="Arial"/>
              </a:rPr>
              <a:t>Designing a better method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67" name="PlaceHolder 2"/>
          <p:cNvSpPr>
            <a:spLocks noGrp="1"/>
          </p:cNvSpPr>
          <p:nvPr>
            <p:ph/>
          </p:nvPr>
        </p:nvSpPr>
        <p:spPr>
          <a:xfrm>
            <a:off x="262080" y="894240"/>
            <a:ext cx="4945680" cy="3955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Jet multiplicity  largest mutual information w/jet momentum . </a:t>
            </a:r>
            <a:endParaRPr b="0" lang="en-US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58595b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58595b"/>
                </a:solidFill>
                <a:latin typeface="Arial"/>
              </a:rPr>
              <a:t>Background fluctuations are well described by multiplicity fluctuations.</a:t>
            </a:r>
            <a:br>
              <a:rPr sz="2400"/>
            </a:br>
            <a:br>
              <a:rPr sz="2400"/>
            </a:br>
            <a:r>
              <a:rPr b="0" lang="en-US" sz="2000" spc="-1" strike="noStrike" u="sng">
                <a:solidFill>
                  <a:srgbClr val="0563c1"/>
                </a:solidFill>
                <a:uFillTx/>
                <a:latin typeface="Arial"/>
                <a:hlinkClick r:id="rId1"/>
              </a:rPr>
              <a:t>JHEP 03 (2012) 053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563c1"/>
                </a:solidFill>
                <a:uFillTx/>
                <a:latin typeface="Arial"/>
                <a:hlinkClick r:id="rId2"/>
              </a:rPr>
              <a:t>Phys. Rev. C 106, 044915 (2022)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, </a:t>
            </a:r>
            <a:r>
              <a:rPr b="0" lang="en-US" sz="2000" spc="-1" strike="noStrike" u="sng">
                <a:solidFill>
                  <a:srgbClr val="0563c1"/>
                </a:solidFill>
                <a:uFillTx/>
                <a:latin typeface="Arial"/>
                <a:hlinkClick r:id="rId3"/>
              </a:rPr>
              <a:t>Physics Letters B 498, 29 (2001)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. 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Cambria Math"/>
              </a:rPr>
              <a:t>	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Cambria Math"/>
              </a:rPr>
              <a:t>	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600" spc="-1" strike="noStrike">
              <a:latin typeface="Arial"/>
            </a:endParaRPr>
          </a:p>
        </p:txBody>
      </p:sp>
      <p:pic>
        <p:nvPicPr>
          <p:cNvPr id="968" name="Picture 2" descr=""/>
          <p:cNvPicPr/>
          <p:nvPr/>
        </p:nvPicPr>
        <p:blipFill>
          <a:blip r:embed="rId4"/>
          <a:stretch/>
        </p:blipFill>
        <p:spPr>
          <a:xfrm>
            <a:off x="5490000" y="835560"/>
            <a:ext cx="4555440" cy="433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title"/>
          </p:nvPr>
        </p:nvSpPr>
        <p:spPr>
          <a:xfrm>
            <a:off x="-95040" y="-144000"/>
            <a:ext cx="10275120" cy="1199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7000"/>
          </a:bodyPr>
          <a:p>
            <a:pPr algn="ctr">
              <a:lnSpc>
                <a:spcPct val="100000"/>
              </a:lnSpc>
              <a:buNone/>
            </a:pPr>
            <a:r>
              <a:rPr b="0" lang="en-US" sz="3500" spc="-1" strike="noStrike">
                <a:solidFill>
                  <a:srgbClr val="000000"/>
                </a:solidFill>
                <a:latin typeface="Calibri"/>
                <a:hlinkClick r:id="rId1"/>
              </a:rPr>
              <a:t>Definition of Jets in a Large Background</a:t>
            </a:r>
            <a:r>
              <a:rPr b="0" lang="en-US" sz="3500" spc="-1" strike="noStrike">
                <a:solidFill>
                  <a:srgbClr val="000000"/>
                </a:solidFill>
                <a:latin typeface="Calibri"/>
              </a:rPr>
              <a:t> July 25-27, 2019</a:t>
            </a:r>
            <a:br>
              <a:rPr sz="3500"/>
            </a:br>
            <a:endParaRPr b="0" lang="en-US" sz="3500" spc="-1" strike="noStrike">
              <a:latin typeface="Arial"/>
            </a:endParaRPr>
          </a:p>
        </p:txBody>
      </p:sp>
      <p:sp>
        <p:nvSpPr>
          <p:cNvPr id="970" name="PlaceHolder 2"/>
          <p:cNvSpPr>
            <a:spLocks noGrp="1"/>
          </p:cNvSpPr>
          <p:nvPr>
            <p:ph/>
          </p:nvPr>
        </p:nvSpPr>
        <p:spPr>
          <a:xfrm>
            <a:off x="0" y="587880"/>
            <a:ext cx="10079640" cy="49888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Organizers: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M. Connors, G. Milhano, C. Nattrass, R. Reed, S. Salur</a:t>
            </a:r>
            <a:endParaRPr b="0" lang="en-US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Spectra conveners: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R. Kunnawalkam Elayavalli, Y. Mehtar-Tani (R. Bertens) </a:t>
            </a:r>
            <a:endParaRPr b="0" lang="en-US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Correlation conveners: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J. Noronha-Hostler, J. Huang </a:t>
            </a:r>
            <a:endParaRPr b="0" lang="en-US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Substructure conveners: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Y. Lee, Y. Chien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971" name="Content Placeholder 16" descr=""/>
          <p:cNvPicPr/>
          <p:nvPr/>
        </p:nvPicPr>
        <p:blipFill>
          <a:blip r:embed="rId2"/>
          <a:srcRect l="0" t="37670" r="0" b="38386"/>
          <a:stretch/>
        </p:blipFill>
        <p:spPr>
          <a:xfrm>
            <a:off x="709920" y="1895760"/>
            <a:ext cx="8660160" cy="1381680"/>
          </a:xfrm>
          <a:prstGeom prst="rect">
            <a:avLst/>
          </a:prstGeom>
          <a:ln w="0">
            <a:noFill/>
          </a:ln>
        </p:spPr>
      </p:pic>
      <p:sp>
        <p:nvSpPr>
          <p:cNvPr id="972" name="TextBox 1"/>
          <p:cNvSpPr/>
          <p:nvPr/>
        </p:nvSpPr>
        <p:spPr>
          <a:xfrm>
            <a:off x="16560" y="4910040"/>
            <a:ext cx="9966960" cy="3646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62 Registered but due to various visa &amp; travel complications: 45 + several BNL employees attended.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973" name="PlaceHolder 3"/>
          <p:cNvSpPr>
            <a:spLocks noGrp="1"/>
          </p:cNvSpPr>
          <p:nvPr>
            <p:ph/>
          </p:nvPr>
        </p:nvSpPr>
        <p:spPr>
          <a:xfrm>
            <a:off x="24120" y="3372120"/>
            <a:ext cx="9897120" cy="1639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Extensively discussed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 the interplay between experimental techniques and theoretical calculations with the aim of </a:t>
            </a:r>
            <a:r>
              <a:rPr b="1" lang="en-US" sz="2000" spc="-1" strike="noStrike">
                <a:solidFill>
                  <a:srgbClr val="ff0000"/>
                </a:solidFill>
                <a:latin typeface="Calibri"/>
              </a:rPr>
              <a:t>reaching an agreement* 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on the way forward for extracting jet measurements from large background events such as those in heavy ion collisions and high luminosity p-p or electron-ion collisions.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974" name="TextBox 12"/>
          <p:cNvSpPr/>
          <p:nvPr/>
        </p:nvSpPr>
        <p:spPr>
          <a:xfrm>
            <a:off x="275760" y="4595760"/>
            <a:ext cx="4367880" cy="39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0000"/>
                </a:solidFill>
                <a:latin typeface="Calibri"/>
              </a:rPr>
              <a:t>*Consensus on some points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5" name=""/>
          <p:cNvGrpSpPr/>
          <p:nvPr/>
        </p:nvGrpSpPr>
        <p:grpSpPr>
          <a:xfrm>
            <a:off x="156240" y="1794600"/>
            <a:ext cx="2403000" cy="1962720"/>
            <a:chOff x="156240" y="1794600"/>
            <a:chExt cx="2403000" cy="1962720"/>
          </a:xfrm>
        </p:grpSpPr>
        <p:pic>
          <p:nvPicPr>
            <p:cNvPr id="976" name="" descr=""/>
            <p:cNvPicPr/>
            <p:nvPr/>
          </p:nvPicPr>
          <p:blipFill>
            <a:blip r:embed="rId1"/>
            <a:stretch/>
          </p:blipFill>
          <p:spPr>
            <a:xfrm>
              <a:off x="156240" y="1794600"/>
              <a:ext cx="2403000" cy="1962720"/>
            </a:xfrm>
            <a:prstGeom prst="rect">
              <a:avLst/>
            </a:prstGeom>
            <a:ln w="36720">
              <a:solidFill>
                <a:srgbClr val="778899"/>
              </a:solidFill>
              <a:round/>
            </a:ln>
          </p:spPr>
        </p:pic>
        <p:sp>
          <p:nvSpPr>
            <p:cNvPr id="977" name=""/>
            <p:cNvSpPr txBox="1"/>
            <p:nvPr/>
          </p:nvSpPr>
          <p:spPr>
            <a:xfrm>
              <a:off x="654480" y="1897560"/>
              <a:ext cx="1015200" cy="4449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Area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978" name=""/>
          <p:cNvGrpSpPr/>
          <p:nvPr/>
        </p:nvGrpSpPr>
        <p:grpSpPr>
          <a:xfrm>
            <a:off x="2793960" y="1796040"/>
            <a:ext cx="2279520" cy="1983240"/>
            <a:chOff x="2793960" y="1796040"/>
            <a:chExt cx="2279520" cy="1983240"/>
          </a:xfrm>
        </p:grpSpPr>
        <mc:AlternateContent>
          <mc:Choice xmlns:a14="http://schemas.microsoft.com/office/drawing/2010/main" Requires="a14">
            <p:sp>
              <p:nvSpPr>
                <p:cNvPr id="979" name=""/>
                <p:cNvSpPr txBox="1"/>
                <p:nvPr/>
              </p:nvSpPr>
              <p:spPr>
                <a:xfrm>
                  <a:off x="2926080" y="3036960"/>
                  <a:ext cx="1977120" cy="66960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α</m:t>
                      </m:r>
                      <m:r>
                        <m:t xml:space="preserve">=</m:t>
                      </m:r>
                      <m:f>
                        <m:num>
                          <m:r>
                            <m:t xml:space="preserve">1</m:t>
                          </m:r>
                        </m:num>
                        <m:den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jet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subHide m:val="1"/>
                          <m:supHide m:val="1"/>
                        </m:naryPr>
                        <m:sub/>
                        <m:sup/>
                        <m:e>
                          <m:sSub>
                            <m:e>
                              <m:r>
                                <m:t xml:space="preserve">z</m:t>
                              </m:r>
                            </m:e>
                            <m:sub>
                              <m:r>
                                <m:t xml:space="preserve">k</m:t>
                              </m:r>
                            </m:sub>
                          </m:sSub>
                        </m:e>
                      </m:nary>
                      <m:d>
                        <m:dPr>
                          <m:begChr m:val="("/>
                          <m:endChr m:val=")"/>
                        </m:dPr>
                        <m:e>
                          <m:acc>
                            <m:accPr>
                              <m:chr m:val="⃗"/>
                            </m:accPr>
                            <m:e>
                              <m:sSub>
                                <m:e>
                                  <m:r>
                                    <m:t xml:space="preserve">R</m:t>
                                  </m:r>
                                </m:e>
                                <m:sub>
                                  <m:r>
                                    <m:t xml:space="preserve">k</m:t>
                                  </m:r>
                                </m:sub>
                              </m:sSub>
                            </m:e>
                          </m:acc>
                        </m:e>
                      </m:d>
                    </m:oMath>
                  </a14:m>
                </a:p>
              </p:txBody>
            </p:sp>
          </mc:Choice>
          <mc:Fallback/>
        </mc:AlternateContent>
        <p:sp>
          <p:nvSpPr>
            <p:cNvPr id="980" name=""/>
            <p:cNvSpPr/>
            <p:nvPr/>
          </p:nvSpPr>
          <p:spPr>
            <a:xfrm>
              <a:off x="2793960" y="179604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1" name=""/>
            <p:cNvSpPr txBox="1"/>
            <p:nvPr/>
          </p:nvSpPr>
          <p:spPr>
            <a:xfrm>
              <a:off x="3073320" y="1866240"/>
              <a:ext cx="1913040" cy="460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Angularity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82" name=""/>
            <p:cNvSpPr/>
            <p:nvPr/>
          </p:nvSpPr>
          <p:spPr>
            <a:xfrm flipV="1">
              <a:off x="3199680" y="2545560"/>
              <a:ext cx="1382040" cy="4215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3" name=""/>
            <p:cNvSpPr/>
            <p:nvPr/>
          </p:nvSpPr>
          <p:spPr>
            <a:xfrm rot="20580000">
              <a:off x="4439880" y="2269440"/>
              <a:ext cx="163800" cy="66348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4" name=""/>
            <p:cNvSpPr/>
            <p:nvPr/>
          </p:nvSpPr>
          <p:spPr>
            <a:xfrm flipV="1">
              <a:off x="3199680" y="2295720"/>
              <a:ext cx="1225800" cy="6714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"/>
            <p:cNvSpPr/>
            <p:nvPr/>
          </p:nvSpPr>
          <p:spPr>
            <a:xfrm flipV="1">
              <a:off x="3200040" y="2904840"/>
              <a:ext cx="1428480" cy="626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6" name=""/>
            <p:cNvSpPr/>
            <p:nvPr/>
          </p:nvSpPr>
          <p:spPr>
            <a:xfrm rot="20580000">
              <a:off x="4467960" y="2478240"/>
              <a:ext cx="100800" cy="24624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7" name=""/>
            <p:cNvSpPr/>
            <p:nvPr/>
          </p:nvSpPr>
          <p:spPr>
            <a:xfrm flipV="1">
              <a:off x="3226320" y="2628720"/>
              <a:ext cx="912960" cy="34560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8" name=""/>
            <p:cNvSpPr/>
            <p:nvPr/>
          </p:nvSpPr>
          <p:spPr>
            <a:xfrm flipV="1">
              <a:off x="3226320" y="2870640"/>
              <a:ext cx="733680" cy="1036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9" name=""/>
            <p:cNvSpPr/>
            <p:nvPr/>
          </p:nvSpPr>
          <p:spPr>
            <a:xfrm flipV="1">
              <a:off x="3226320" y="2823840"/>
              <a:ext cx="1045800" cy="15048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0" name=""/>
            <p:cNvSpPr/>
            <p:nvPr/>
          </p:nvSpPr>
          <p:spPr>
            <a:xfrm flipV="1">
              <a:off x="3226320" y="2691360"/>
              <a:ext cx="577440" cy="282960"/>
            </a:xfrm>
            <a:prstGeom prst="line">
              <a:avLst/>
            </a:prstGeom>
            <a:ln w="1908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91" name=""/>
          <p:cNvGrpSpPr/>
          <p:nvPr/>
        </p:nvGrpSpPr>
        <p:grpSpPr>
          <a:xfrm>
            <a:off x="7721640" y="1796040"/>
            <a:ext cx="2279520" cy="1983240"/>
            <a:chOff x="7721640" y="1796040"/>
            <a:chExt cx="2279520" cy="1983240"/>
          </a:xfrm>
        </p:grpSpPr>
        <p:sp>
          <p:nvSpPr>
            <p:cNvPr id="992" name=""/>
            <p:cNvSpPr/>
            <p:nvPr/>
          </p:nvSpPr>
          <p:spPr>
            <a:xfrm>
              <a:off x="7721640" y="179604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3" name=""/>
            <p:cNvSpPr txBox="1"/>
            <p:nvPr/>
          </p:nvSpPr>
          <p:spPr>
            <a:xfrm>
              <a:off x="7857000" y="1866240"/>
              <a:ext cx="1913040" cy="52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Leading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994" name=""/>
            <p:cNvGrpSpPr/>
            <p:nvPr/>
          </p:nvGrpSpPr>
          <p:grpSpPr>
            <a:xfrm>
              <a:off x="8050680" y="2548080"/>
              <a:ext cx="1502280" cy="709200"/>
              <a:chOff x="8050680" y="2548080"/>
              <a:chExt cx="1502280" cy="709200"/>
            </a:xfrm>
          </p:grpSpPr>
          <p:sp>
            <p:nvSpPr>
              <p:cNvPr id="995" name=""/>
              <p:cNvSpPr/>
              <p:nvPr/>
            </p:nvSpPr>
            <p:spPr>
              <a:xfrm flipV="1">
                <a:off x="8055360" y="2833560"/>
                <a:ext cx="1382040" cy="421560"/>
              </a:xfrm>
              <a:prstGeom prst="line">
                <a:avLst/>
              </a:prstGeom>
              <a:ln w="19080">
                <a:solidFill>
                  <a:srgbClr val="ff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6" name=""/>
              <p:cNvSpPr/>
              <p:nvPr/>
            </p:nvSpPr>
            <p:spPr>
              <a:xfrm rot="20580000">
                <a:off x="9295560" y="2557440"/>
                <a:ext cx="163800" cy="663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7" name=""/>
              <p:cNvSpPr/>
              <p:nvPr/>
            </p:nvSpPr>
            <p:spPr>
              <a:xfrm flipV="1">
                <a:off x="8055360" y="2583720"/>
                <a:ext cx="1225800" cy="67140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8" name=""/>
              <p:cNvSpPr/>
              <p:nvPr/>
            </p:nvSpPr>
            <p:spPr>
              <a:xfrm flipV="1">
                <a:off x="8055720" y="3192840"/>
                <a:ext cx="1428480" cy="6264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9" name=""/>
              <p:cNvSpPr/>
              <p:nvPr/>
            </p:nvSpPr>
            <p:spPr>
              <a:xfrm flipV="1">
                <a:off x="8050680" y="291168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0" name=""/>
              <p:cNvSpPr/>
              <p:nvPr/>
            </p:nvSpPr>
            <p:spPr>
              <a:xfrm flipV="1">
                <a:off x="8050680" y="315360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1" name=""/>
              <p:cNvSpPr/>
              <p:nvPr/>
            </p:nvSpPr>
            <p:spPr>
              <a:xfrm flipV="1">
                <a:off x="8050680" y="310680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2" name=""/>
              <p:cNvSpPr/>
              <p:nvPr/>
            </p:nvSpPr>
            <p:spPr>
              <a:xfrm flipV="1">
                <a:off x="8050680" y="297432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1003" name=""/>
          <p:cNvGrpSpPr/>
          <p:nvPr/>
        </p:nvGrpSpPr>
        <p:grpSpPr>
          <a:xfrm>
            <a:off x="5261760" y="1796040"/>
            <a:ext cx="2279520" cy="1983240"/>
            <a:chOff x="5261760" y="1796040"/>
            <a:chExt cx="2279520" cy="1983240"/>
          </a:xfrm>
        </p:grpSpPr>
        <p:sp>
          <p:nvSpPr>
            <p:cNvPr id="1004" name=""/>
            <p:cNvSpPr/>
            <p:nvPr/>
          </p:nvSpPr>
          <p:spPr>
            <a:xfrm>
              <a:off x="5261760" y="1796040"/>
              <a:ext cx="2279520" cy="1983240"/>
            </a:xfrm>
            <a:prstGeom prst="rect">
              <a:avLst/>
            </a:prstGeom>
            <a:noFill/>
            <a:ln w="381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5" name=""/>
            <p:cNvSpPr txBox="1"/>
            <p:nvPr/>
          </p:nvSpPr>
          <p:spPr>
            <a:xfrm>
              <a:off x="5397120" y="1866240"/>
              <a:ext cx="1913040" cy="520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778899"/>
                  </a:solidFill>
                  <a:latin typeface="Arial"/>
                </a:rPr>
                <a:t>Average p</a:t>
              </a:r>
              <a:r>
                <a:rPr b="1" lang="en-US" sz="2500" spc="-1" strike="noStrike" baseline="-33000">
                  <a:solidFill>
                    <a:srgbClr val="778899"/>
                  </a:solidFill>
                  <a:latin typeface="Arial"/>
                </a:rPr>
                <a:t>T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1006" name=""/>
            <p:cNvGrpSpPr/>
            <p:nvPr/>
          </p:nvGrpSpPr>
          <p:grpSpPr>
            <a:xfrm>
              <a:off x="5590800" y="2548080"/>
              <a:ext cx="1502280" cy="709200"/>
              <a:chOff x="5590800" y="2548080"/>
              <a:chExt cx="1502280" cy="709200"/>
            </a:xfrm>
          </p:grpSpPr>
          <p:sp>
            <p:nvSpPr>
              <p:cNvPr id="1007" name=""/>
              <p:cNvSpPr/>
              <p:nvPr/>
            </p:nvSpPr>
            <p:spPr>
              <a:xfrm flipV="1">
                <a:off x="5595480" y="2833560"/>
                <a:ext cx="1382040" cy="4215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8" name=""/>
              <p:cNvSpPr/>
              <p:nvPr/>
            </p:nvSpPr>
            <p:spPr>
              <a:xfrm rot="20580000">
                <a:off x="6835680" y="2557440"/>
                <a:ext cx="163800" cy="663480"/>
              </a:xfrm>
              <a:prstGeom prst="ellipse">
                <a:avLst/>
              </a:prstGeom>
              <a:solidFill>
                <a:srgbClr val="0000ff">
                  <a:alpha val="50000"/>
                </a:srgbClr>
              </a:solidFill>
              <a:ln w="0">
                <a:solidFill>
                  <a:srgbClr val="80808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9" name=""/>
              <p:cNvSpPr/>
              <p:nvPr/>
            </p:nvSpPr>
            <p:spPr>
              <a:xfrm flipV="1">
                <a:off x="5595480" y="2583720"/>
                <a:ext cx="1225800" cy="67140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0" name=""/>
              <p:cNvSpPr/>
              <p:nvPr/>
            </p:nvSpPr>
            <p:spPr>
              <a:xfrm flipV="1">
                <a:off x="5595840" y="3192840"/>
                <a:ext cx="1428480" cy="62640"/>
              </a:xfrm>
              <a:prstGeom prst="line">
                <a:avLst/>
              </a:prstGeom>
              <a:ln w="0">
                <a:solidFill>
                  <a:srgbClr val="000000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1" name=""/>
              <p:cNvSpPr/>
              <p:nvPr/>
            </p:nvSpPr>
            <p:spPr>
              <a:xfrm flipV="1">
                <a:off x="5590800" y="2911680"/>
                <a:ext cx="912960" cy="34560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2" name=""/>
              <p:cNvSpPr/>
              <p:nvPr/>
            </p:nvSpPr>
            <p:spPr>
              <a:xfrm flipV="1">
                <a:off x="5590800" y="3153600"/>
                <a:ext cx="733680" cy="1036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3" name=""/>
              <p:cNvSpPr/>
              <p:nvPr/>
            </p:nvSpPr>
            <p:spPr>
              <a:xfrm flipV="1">
                <a:off x="5590800" y="3106800"/>
                <a:ext cx="1045800" cy="15048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4" name=""/>
              <p:cNvSpPr/>
              <p:nvPr/>
            </p:nvSpPr>
            <p:spPr>
              <a:xfrm flipV="1">
                <a:off x="5590800" y="2974320"/>
                <a:ext cx="577440" cy="282960"/>
              </a:xfrm>
              <a:prstGeom prst="line">
                <a:avLst/>
              </a:prstGeom>
              <a:ln w="1908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5" name=""/>
              <p:cNvSpPr/>
              <p:nvPr/>
            </p:nvSpPr>
            <p:spPr>
              <a:xfrm flipV="1">
                <a:off x="5590800" y="2990520"/>
                <a:ext cx="927360" cy="266760"/>
              </a:xfrm>
              <a:prstGeom prst="line">
                <a:avLst/>
              </a:prstGeom>
              <a:ln w="76320">
                <a:solidFill>
                  <a:srgbClr val="ff0000">
                    <a:alpha val="70000"/>
                  </a:srgbClr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0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59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Jet properties</a:t>
            </a:r>
            <a:endParaRPr b="0" lang="en-US" sz="3300" spc="-1" strike="noStrike">
              <a:latin typeface="Arial"/>
            </a:endParaRPr>
          </a:p>
        </p:txBody>
      </p:sp>
      <p:pic>
        <p:nvPicPr>
          <p:cNvPr id="1017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7358400" y="339840"/>
            <a:ext cx="604800" cy="554760"/>
          </a:xfrm>
          <a:prstGeom prst="rect">
            <a:avLst/>
          </a:prstGeom>
          <a:ln w="0">
            <a:noFill/>
          </a:ln>
        </p:spPr>
      </p:pic>
      <p:pic>
        <p:nvPicPr>
          <p:cNvPr id="1018" name="" descr=""/>
          <p:cNvPicPr/>
          <p:nvPr/>
        </p:nvPicPr>
        <p:blipFill>
          <a:blip r:embed="rId3">
            <a:alphaModFix amt="25000"/>
          </a:blip>
          <a:stretch/>
        </p:blipFill>
        <p:spPr>
          <a:xfrm>
            <a:off x="8012880" y="320400"/>
            <a:ext cx="564840" cy="569520"/>
          </a:xfrm>
          <a:prstGeom prst="rect">
            <a:avLst/>
          </a:prstGeom>
          <a:ln w="0">
            <a:solidFill>
              <a:srgbClr val="808080">
                <a:alpha val="25000"/>
              </a:srgbClr>
            </a:solidFill>
            <a:custDash>
              <a:ds d="100000" sp="500000"/>
              <a:ds d="100000" sp="500000"/>
            </a:custDash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"/>
          <p:cNvSpPr/>
          <p:nvPr/>
        </p:nvSpPr>
        <p:spPr>
          <a:xfrm rot="4114200">
            <a:off x="6238080" y="3041280"/>
            <a:ext cx="368640" cy="1501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58595b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20" name="PlaceHolder 1"/>
          <p:cNvSpPr>
            <a:spLocks noGrp="1"/>
          </p:cNvSpPr>
          <p:nvPr>
            <p:ph type="title"/>
          </p:nvPr>
        </p:nvSpPr>
        <p:spPr>
          <a:xfrm>
            <a:off x="-108000" y="-316440"/>
            <a:ext cx="841248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300" spc="-1" strike="noStrike">
                <a:latin typeface="Arial"/>
              </a:rPr>
              <a:t>Shape of width of the distribution</a:t>
            </a:r>
            <a:endParaRPr b="0" lang="en-US" sz="3300" spc="-1" strike="noStrike">
              <a:latin typeface="Arial"/>
            </a:endParaRPr>
          </a:p>
        </p:txBody>
      </p:sp>
      <p:grpSp>
        <p:nvGrpSpPr>
          <p:cNvPr id="1021" name=""/>
          <p:cNvGrpSpPr/>
          <p:nvPr/>
        </p:nvGrpSpPr>
        <p:grpSpPr>
          <a:xfrm>
            <a:off x="172080" y="801360"/>
            <a:ext cx="3857040" cy="2531880"/>
            <a:chOff x="172080" y="801360"/>
            <a:chExt cx="3857040" cy="2531880"/>
          </a:xfrm>
        </p:grpSpPr>
        <p:sp>
          <p:nvSpPr>
            <p:cNvPr id="1022" name=""/>
            <p:cNvSpPr/>
            <p:nvPr/>
          </p:nvSpPr>
          <p:spPr>
            <a:xfrm>
              <a:off x="172080" y="801360"/>
              <a:ext cx="3657600" cy="2476800"/>
            </a:xfrm>
            <a:custGeom>
              <a:avLst/>
              <a:gdLst/>
              <a:ahLst/>
              <a:rect l="l" t="t" r="r" b="b"/>
              <a:pathLst>
                <a:path w="3189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28296" y="21600"/>
                  </a:lnTo>
                  <a:arcTo wR="6696" hR="3600" stAng="5400000" swAng="5400000"/>
                  <a:lnTo>
                    <a:pt x="21600" y="3600"/>
                  </a:lnTo>
                  <a:arcTo wR="6696" hR="3600" stAng="10800000" swAng="5400000"/>
                  <a:close/>
                </a:path>
              </a:pathLst>
            </a:custGeom>
            <a:solidFill>
              <a:srgbClr val="cfe7f5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1023" name=""/>
                <p:cNvSpPr txBox="1"/>
                <p:nvPr/>
              </p:nvSpPr>
              <p:spPr>
                <a:xfrm>
                  <a:off x="371520" y="1194120"/>
                  <a:ext cx="3508560" cy="6242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f>
                        <m:num>
                          <m:r>
                            <m:t xml:space="preserve">b</m:t>
                          </m:r>
                        </m:num>
                        <m:den>
                          <m:r>
                            <m:t xml:space="preserve">Γ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p</m:t>
                              </m:r>
                            </m:e>
                          </m:d>
                        </m:den>
                      </m:f>
                      <m:sSup>
                        <m:e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b</m:t>
                              </m:r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m:t xml:space="preserve">p</m:t>
                          </m:r>
                          <m:r>
                            <m:t xml:space="preserve">−</m:t>
                          </m:r>
                          <m:r>
                            <m:t xml:space="preserve">1</m:t>
                          </m:r>
                        </m:sup>
                      </m:sSup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sSub>
                            <m:e>
                              <m:r>
                                <m:t xml:space="preserve">bp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024" name=""/>
                <p:cNvSpPr txBox="1"/>
                <p:nvPr/>
              </p:nvSpPr>
              <p:spPr>
                <a:xfrm>
                  <a:off x="554400" y="1818360"/>
                  <a:ext cx="3094200" cy="5986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r>
                            <m:t xml:space="preserve">dN</m:t>
                          </m:r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2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p>
                        <m:e>
                          <m:r>
                            <m:t xml:space="preserve">b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sSub>
                        <m:e>
                          <m:r>
                            <m:t xml:space="preserve">p</m:t>
                          </m:r>
                        </m:e>
                        <m:sub>
                          <m:r>
                            <m:t xml:space="preserve">T</m:t>
                          </m:r>
                        </m:sub>
                      </m:sSub>
                      <m:sSup>
                        <m:e>
                          <m:r>
                            <m:t xml:space="preserve">e</m:t>
                          </m:r>
                        </m:e>
                        <m:sup>
                          <m:r>
                            <m:t xml:space="preserve">−</m:t>
                          </m:r>
                          <m:r>
                            <m:t xml:space="preserve">b</m:t>
                          </m:r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025" name=""/>
                <p:cNvSpPr txBox="1"/>
                <p:nvPr/>
              </p:nvSpPr>
              <p:spPr>
                <a:xfrm>
                  <a:off x="966240" y="2338560"/>
                  <a:ext cx="183060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1026" name=""/>
            <p:cNvSpPr txBox="1"/>
            <p:nvPr/>
          </p:nvSpPr>
          <p:spPr>
            <a:xfrm>
              <a:off x="371520" y="837360"/>
              <a:ext cx="3657600" cy="402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200" spc="-1" strike="noStrike">
                  <a:solidFill>
                    <a:srgbClr val="58595b"/>
                  </a:solidFill>
                  <a:latin typeface="Arial"/>
                </a:rPr>
                <a:t>Single particle spectra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027" name=""/>
            <p:cNvSpPr txBox="1"/>
            <p:nvPr/>
          </p:nvSpPr>
          <p:spPr>
            <a:xfrm>
              <a:off x="371520" y="2959200"/>
              <a:ext cx="2834640" cy="3740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000" spc="-1" strike="noStrike">
                  <a:latin typeface="Arial"/>
                </a:rPr>
                <a:t>Tannenbaum, </a:t>
              </a:r>
              <a:r>
                <a:rPr b="0" lang="en-US" sz="1000" spc="-1" strike="noStrike">
                  <a:latin typeface="Arial"/>
                  <a:hlinkClick r:id="rId1"/>
                </a:rPr>
                <a:t>PLB(498),1–2,Pg.29-34(2001)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1028" name=""/>
          <p:cNvGrpSpPr/>
          <p:nvPr/>
        </p:nvGrpSpPr>
        <p:grpSpPr>
          <a:xfrm>
            <a:off x="4117680" y="1161360"/>
            <a:ext cx="5760720" cy="1664640"/>
            <a:chOff x="4117680" y="1161360"/>
            <a:chExt cx="5760720" cy="1664640"/>
          </a:xfrm>
        </p:grpSpPr>
        <p:sp>
          <p:nvSpPr>
            <p:cNvPr id="1029" name=""/>
            <p:cNvSpPr/>
            <p:nvPr/>
          </p:nvSpPr>
          <p:spPr>
            <a:xfrm>
              <a:off x="4117680" y="1161360"/>
              <a:ext cx="5760720" cy="1664640"/>
            </a:xfrm>
            <a:custGeom>
              <a:avLst/>
              <a:gdLst/>
              <a:ahLst/>
              <a:rect l="l" t="t" r="r" b="b"/>
              <a:pathLst>
                <a:path w="74738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71138" y="21600"/>
                  </a:lnTo>
                  <a:arcTo wR="49538" hR="3600" stAng="5400000" swAng="5400000"/>
                  <a:lnTo>
                    <a:pt x="21600" y="3600"/>
                  </a:lnTo>
                  <a:arcTo wR="49538" hR="3600" stAng="10800000" swAng="5400000"/>
                  <a:close/>
                </a:path>
              </a:pathLst>
            </a:custGeom>
            <a:solidFill>
              <a:srgbClr val="cfe7f5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0" name=""/>
            <p:cNvSpPr txBox="1"/>
            <p:nvPr/>
          </p:nvSpPr>
          <p:spPr>
            <a:xfrm>
              <a:off x="4430880" y="1188360"/>
              <a:ext cx="5325120" cy="469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200" spc="-1" strike="noStrike">
                  <a:latin typeface="Arial"/>
                  <a:ea typeface="Arial"/>
                </a:rPr>
                <a:t>Σ</a:t>
              </a:r>
              <a:r>
                <a:rPr b="1" lang="en-US" sz="2200" spc="-1" strike="noStrike">
                  <a:latin typeface="Arial"/>
                </a:rPr>
                <a:t>p</a:t>
              </a:r>
              <a:r>
                <a:rPr b="1" lang="en-US" sz="2200" spc="-1" strike="noStrike" baseline="-33000">
                  <a:latin typeface="Arial"/>
                </a:rPr>
                <a:t>T</a:t>
              </a:r>
              <a:r>
                <a:rPr b="1" lang="en-US" sz="2200" spc="-1" strike="noStrike">
                  <a:latin typeface="Arial"/>
                </a:rPr>
                <a:t> of N particles</a:t>
              </a:r>
              <a:r>
                <a:rPr b="1" lang="en-US" sz="2200" spc="-1" strike="noStrike">
                  <a:latin typeface="Arial"/>
                  <a:ea typeface="Arial"/>
                </a:rPr>
                <a:t>→N</a:t>
              </a:r>
              <a:r>
                <a:rPr b="1" lang="en-US" sz="2200" spc="-1" strike="noStrike">
                  <a:latin typeface="Arial"/>
                </a:rPr>
                <a:t>-fold convolution:</a:t>
              </a:r>
              <a:endParaRPr b="0" lang="en-US" sz="22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031" name=""/>
                <p:cNvSpPr txBox="1"/>
                <p:nvPr/>
              </p:nvSpPr>
              <p:spPr>
                <a:xfrm>
                  <a:off x="7373520" y="1545840"/>
                  <a:ext cx="2468160" cy="633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num>
                          <m:sSup>
                            <m:e>
                              <m:r>
                                <m:t xml:space="preserve">dpT</m:t>
                              </m:r>
                            </m:e>
                            <m:sup>
                              <m:r>
                                <m:t xml:space="preserve">total</m:t>
                              </m:r>
                            </m:sup>
                          </m:sSup>
                        </m:num>
                        <m:den>
                          <m:r>
                            <m:t xml:space="preserve">dy</m:t>
                          </m:r>
                        </m:den>
                      </m:f>
                      <m:r>
                        <m:t xml:space="preserve">∝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032" name=""/>
                <p:cNvSpPr txBox="1"/>
                <p:nvPr/>
              </p:nvSpPr>
              <p:spPr>
                <a:xfrm>
                  <a:off x="4140360" y="1704600"/>
                  <a:ext cx="2924280" cy="3225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N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  <m:r>
                        <m:t xml:space="preserve">=</m:t>
                      </m:r>
                      <m:sSub>
                        <m:e>
                          <m:r>
                            <m:t xml:space="preserve">f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d>
                        <m:dPr>
                          <m:begChr m:val="("/>
                          <m:endChr m:val=")"/>
                        </m:dPr>
                        <m:e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  <m:r>
                            <m:t xml:space="preserve">,</m:t>
                          </m:r>
                          <m:r>
                            <m:t xml:space="preserve">Np</m:t>
                          </m:r>
                          <m:r>
                            <m:t xml:space="preserve">,</m:t>
                          </m:r>
                          <m:r>
                            <m:t xml:space="preserve">b</m:t>
                          </m:r>
                        </m:e>
                      </m:d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033" name=""/>
                <p:cNvSpPr txBox="1"/>
                <p:nvPr/>
              </p:nvSpPr>
              <p:spPr>
                <a:xfrm>
                  <a:off x="5754960" y="2074680"/>
                  <a:ext cx="4087080" cy="620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>
                            <m:t xml:space="preserve">Np</m:t>
                          </m:r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>
                        <m:t xml:space="preserve">N</m:t>
                      </m:r>
                      <m:sSub>
                        <m:e>
                          <m:r>
                            <m:t xml:space="preserve">μ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  <m:r>
                        <m:t xml:space="preserve">,</m:t>
                      </m:r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rad>
                            <m:radPr>
                              <m:degHide m:val="1"/>
                            </m:radPr>
                            <m:deg/>
                            <m:e>
                              <m:r>
                                <m:t xml:space="preserve">Np</m:t>
                              </m:r>
                            </m:e>
                          </m:rad>
                        </m:num>
                        <m:den>
                          <m:r>
                            <m:t xml:space="preserve">b</m:t>
                          </m:r>
                        </m:den>
                      </m:f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</m:e>
                      </m:rad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sSub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</m:sSub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034" name=""/>
                <p:cNvSpPr txBox="1"/>
                <p:nvPr/>
              </p:nvSpPr>
              <p:spPr>
                <a:xfrm>
                  <a:off x="4153680" y="2047680"/>
                  <a:ext cx="1501200" cy="669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N</m:t>
                      </m:r>
                      <m:r>
                        <m:t xml:space="preserve">=</m:t>
                      </m:r>
                      <m:f>
                        <m:num>
                          <m:sSub>
                            <m:e>
                              <m:r>
                                <m:t xml:space="preserve">N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m:t xml:space="preserve">A</m:t>
                              </m:r>
                            </m:e>
                            <m:sub>
                              <m:r>
                                <m:t xml:space="preserve">total</m:t>
                              </m:r>
                            </m:sub>
                          </m:sSub>
                        </m:den>
                      </m:f>
                      <m:r>
                        <m:t xml:space="preserve">π</m:t>
                      </m:r>
                      <m:sSup>
                        <m:e>
                          <m:r>
                            <m:t xml:space="preserve">R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035" name=""/>
          <p:cNvGrpSpPr/>
          <p:nvPr/>
        </p:nvGrpSpPr>
        <p:grpSpPr>
          <a:xfrm>
            <a:off x="4154040" y="3105720"/>
            <a:ext cx="5766120" cy="652680"/>
            <a:chOff x="4154040" y="3105720"/>
            <a:chExt cx="5766120" cy="652680"/>
          </a:xfrm>
        </p:grpSpPr>
        <p:sp>
          <p:nvSpPr>
            <p:cNvPr id="1036" name=""/>
            <p:cNvSpPr/>
            <p:nvPr/>
          </p:nvSpPr>
          <p:spPr>
            <a:xfrm>
              <a:off x="4154040" y="3105720"/>
              <a:ext cx="5766120" cy="430200"/>
            </a:xfrm>
            <a:custGeom>
              <a:avLst/>
              <a:gdLst/>
              <a:ahLst/>
              <a:rect l="l" t="t" r="r" b="b"/>
              <a:pathLst>
                <a:path w="289288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285688" y="21600"/>
                  </a:lnTo>
                  <a:arcTo wR="264088" hR="3600" stAng="5400000" swAng="5400000"/>
                  <a:lnTo>
                    <a:pt x="21600" y="3600"/>
                  </a:lnTo>
                  <a:arcTo wR="264088" hR="3600" stAng="10800000" swAng="5400000"/>
                  <a:close/>
                </a:path>
              </a:pathLst>
            </a:custGeom>
            <a:solidFill>
              <a:srgbClr val="cfe7f5">
                <a:alpha val="50000"/>
              </a:srgbClr>
            </a:solidFill>
            <a:ln w="29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7" name=""/>
            <p:cNvSpPr txBox="1"/>
            <p:nvPr/>
          </p:nvSpPr>
          <p:spPr>
            <a:xfrm>
              <a:off x="4182840" y="3156120"/>
              <a:ext cx="363420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Add Poissonian fluctuations in N: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038" name=""/>
                <p:cNvSpPr txBox="1"/>
                <p:nvPr/>
              </p:nvSpPr>
              <p:spPr>
                <a:xfrm>
                  <a:off x="7673400" y="3123000"/>
                  <a:ext cx="2173680" cy="402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039" name=""/>
          <p:cNvGrpSpPr/>
          <p:nvPr/>
        </p:nvGrpSpPr>
        <p:grpSpPr>
          <a:xfrm>
            <a:off x="2228760" y="4077720"/>
            <a:ext cx="5622840" cy="1089720"/>
            <a:chOff x="2228760" y="4077720"/>
            <a:chExt cx="5622840" cy="1089720"/>
          </a:xfrm>
        </p:grpSpPr>
        <p:sp>
          <p:nvSpPr>
            <p:cNvPr id="1040" name=""/>
            <p:cNvSpPr/>
            <p:nvPr/>
          </p:nvSpPr>
          <p:spPr>
            <a:xfrm>
              <a:off x="2228760" y="4077720"/>
              <a:ext cx="5622840" cy="1089720"/>
            </a:xfrm>
            <a:custGeom>
              <a:avLst/>
              <a:gdLst/>
              <a:ahLst/>
              <a:rect l="l" t="t" r="r" b="b"/>
              <a:pathLst>
                <a:path w="111424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107824" y="21600"/>
                  </a:lnTo>
                  <a:arcTo wR="86224" hR="3600" stAng="5400000" swAng="5400000"/>
                  <a:lnTo>
                    <a:pt x="21600" y="3600"/>
                  </a:lnTo>
                  <a:arcTo wR="86224" hR="3600" stAng="10800000" swAng="5400000"/>
                  <a:close/>
                </a:path>
              </a:pathLst>
            </a:custGeom>
            <a:solidFill>
              <a:srgbClr val="cfe7f5">
                <a:alpha val="50000"/>
              </a:srgbClr>
            </a:solidFill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1" name=""/>
            <p:cNvSpPr txBox="1"/>
            <p:nvPr/>
          </p:nvSpPr>
          <p:spPr>
            <a:xfrm>
              <a:off x="2503080" y="4161600"/>
              <a:ext cx="5074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Add non-Poissonian fluctuations in N due to flow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042" name=""/>
                <p:cNvSpPr txBox="1"/>
                <p:nvPr/>
              </p:nvSpPr>
              <p:spPr>
                <a:xfrm>
                  <a:off x="3215520" y="4618800"/>
                  <a:ext cx="3630960" cy="4298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σ</m:t>
                          </m:r>
                        </m:e>
                        <m:sub>
                          <m:r>
                            <m:t xml:space="preserve">total</m:t>
                          </m:r>
                        </m:sub>
                      </m:sSub>
                      <m:r>
                        <m:t xml:space="preserve">=</m:t>
                      </m:r>
                      <m:rad>
                        <m:radPr>
                          <m:degHide m:val="1"/>
                        </m:radPr>
                        <m:deg/>
                        <m:e>
                          <m:r>
                            <m:t xml:space="preserve">N</m:t>
                          </m:r>
                          <m:sSubSup>
                            <m:e>
                              <m:r>
                                <m:t xml:space="preserve">σ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  <m:r>
                            <m:t xml:space="preserve">+</m:t>
                          </m:r>
                          <m:d>
                            <m:dPr>
                              <m:begChr m:val="("/>
                              <m:endChr m:val=")"/>
                            </m:dPr>
                            <m:e>
                              <m:r>
                                <m:t xml:space="preserve">N</m:t>
                              </m:r>
                              <m:r>
                                <m:t xml:space="preserve">+</m:t>
                              </m:r>
                              <m:r>
                                <m:t xml:space="preserve">2</m:t>
                              </m:r>
                              <m:sSup>
                                <m:e>
                                  <m:r>
                                    <m:t xml:space="preserve">N</m:t>
                                  </m:r>
                                </m:e>
                                <m:sup>
                                  <m:r>
                                    <m:t xml:space="preserve">2</m:t>
                                  </m:r>
                                </m:sup>
                              </m:sSup>
                              <m:nary>
                                <m:naryPr>
                                  <m:chr m:val="∑"/>
                                  <m:subHide m:val="1"/>
                                  <m:supHide m:val="1"/>
                                </m:naryPr>
                                <m:sub/>
                                <m:sup/>
                                <m:e>
                                  <m:sSubSup>
                                    <m:e>
                                      <m:r>
                                        <m:t xml:space="preserve">v</m:t>
                                      </m:r>
                                    </m:e>
                                    <m:sub>
                                      <m:r>
                                        <m:t xml:space="preserve">n</m:t>
                                      </m:r>
                                    </m:sub>
                                    <m:sup>
                                      <m:r>
                                        <m:t xml:space="preserve"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  <m:sSubSup>
                            <m:e>
                              <m:r>
                                <m:t xml:space="preserve">μ</m:t>
                              </m:r>
                            </m:e>
                            <m:sub>
                              <m:sSub>
                                <m:e>
                                  <m:r>
                                    <m:t xml:space="preserve">p</m:t>
                                  </m:r>
                                </m:e>
                                <m:sub>
                                  <m:r>
                                    <m:t xml:space="preserve">T</m:t>
                                  </m:r>
                                </m:sub>
                              </m:sSub>
                            </m:sub>
                            <m:sup>
                              <m:r>
                                <m:t xml:space="preserve">2</m:t>
                              </m:r>
                            </m:sup>
                          </m:sSubSup>
                        </m:e>
                      </m:rad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1043" name=""/>
          <p:cNvSpPr/>
          <p:nvPr/>
        </p:nvSpPr>
        <p:spPr>
          <a:xfrm rot="16200000">
            <a:off x="3792960" y="1884960"/>
            <a:ext cx="368640" cy="27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58595b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44" name=""/>
          <p:cNvSpPr/>
          <p:nvPr/>
        </p:nvSpPr>
        <p:spPr>
          <a:xfrm>
            <a:off x="6850080" y="2817720"/>
            <a:ext cx="368640" cy="27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58595b"/>
          </a:solidFill>
          <a:ln w="0"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45" name=""/>
          <p:cNvGrpSpPr/>
          <p:nvPr/>
        </p:nvGrpSpPr>
        <p:grpSpPr>
          <a:xfrm>
            <a:off x="393120" y="3342960"/>
            <a:ext cx="3466080" cy="672480"/>
            <a:chOff x="393120" y="3342960"/>
            <a:chExt cx="3466080" cy="672480"/>
          </a:xfrm>
        </p:grpSpPr>
        <p:sp>
          <p:nvSpPr>
            <p:cNvPr id="1046" name=""/>
            <p:cNvSpPr/>
            <p:nvPr/>
          </p:nvSpPr>
          <p:spPr>
            <a:xfrm>
              <a:off x="640080" y="3342960"/>
              <a:ext cx="2764080" cy="672480"/>
            </a:xfrm>
            <a:custGeom>
              <a:avLst/>
              <a:gdLst/>
              <a:ahLst/>
              <a:rect l="l" t="t" r="r" b="b"/>
              <a:pathLst>
                <a:path w="88746" h="21600">
                  <a:moveTo>
                    <a:pt x="3600" y="0"/>
                  </a:moveTo>
                  <a:arcTo wR="3600" hR="3600" stAng="16200000" swAng="-5400000"/>
                  <a:lnTo>
                    <a:pt x="0" y="18000"/>
                  </a:lnTo>
                  <a:arcTo wR="3600" hR="3600" stAng="10800000" swAng="-5400000"/>
                  <a:lnTo>
                    <a:pt x="85146" y="21600"/>
                  </a:lnTo>
                  <a:arcTo wR="63546" hR="3600" stAng="5400000" swAng="5400000"/>
                  <a:lnTo>
                    <a:pt x="21600" y="3600"/>
                  </a:lnTo>
                  <a:arcTo wR="63546" hR="3600" stAng="10800000" swAng="5400000"/>
                  <a:close/>
                </a:path>
              </a:pathLst>
            </a:custGeom>
            <a:solidFill>
              <a:srgbClr val="ff8200"/>
            </a:solidFill>
            <a:ln w="381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7" name=""/>
            <p:cNvSpPr txBox="1"/>
            <p:nvPr/>
          </p:nvSpPr>
          <p:spPr>
            <a:xfrm>
              <a:off x="393120" y="3360600"/>
              <a:ext cx="3466080" cy="587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marL="228600" indent="-228600">
                <a:lnSpc>
                  <a:spcPct val="90000"/>
                </a:lnSpc>
                <a:spcBef>
                  <a:spcPts val="1001"/>
                </a:spcBef>
                <a:buClr>
                  <a:srgbClr val="58595b"/>
                </a:buClr>
                <a:buFont typeface="Arial"/>
                <a:buChar char="•"/>
              </a:pPr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Confirmed in</a:t>
              </a:r>
              <a:br>
                <a:rPr sz="1500"/>
              </a:br>
              <a:r>
                <a:rPr b="0" lang="en-US" sz="1200" spc="-1" strike="noStrike" u="sng">
                  <a:solidFill>
                    <a:srgbClr val="000000"/>
                  </a:solidFill>
                  <a:uFillTx/>
                  <a:latin typeface="Arial"/>
                  <a:hlinkClick r:id="rId2"/>
                </a:rPr>
                <a:t>JHEP 03 (2012) 053</a:t>
              </a:r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 ALICE</a:t>
              </a:r>
              <a:br>
                <a:rPr sz="1200"/>
              </a:br>
              <a:r>
                <a:rPr b="0" lang="en-US" sz="1200" spc="-1" strike="noStrike">
                  <a:solidFill>
                    <a:srgbClr val="000000"/>
                  </a:solidFill>
                  <a:latin typeface="Arial"/>
                  <a:hlinkClick r:id="rId3"/>
                </a:rPr>
                <a:t>PRC 106, 044915 (2022)</a:t>
              </a:r>
              <a:r>
                <a:rPr b="0" lang="en-US" sz="1200" spc="-1" strike="noStrike" u="sng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Hughes et al</a:t>
              </a:r>
              <a:endParaRPr b="0" lang="en-US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0" y="-51840"/>
            <a:ext cx="795528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800" spc="-1" strike="noStrike">
                <a:latin typeface="Arial"/>
              </a:rPr>
              <a:t>Signal vs Background: </a:t>
            </a:r>
            <a:br>
              <a:rPr sz="3800"/>
            </a:br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67" name="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68" name="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69" name=""/>
          <p:cNvGrpSpPr/>
          <p:nvPr/>
        </p:nvGrpSpPr>
        <p:grpSpPr>
          <a:xfrm>
            <a:off x="2934000" y="915120"/>
            <a:ext cx="4212360" cy="4252680"/>
            <a:chOff x="2934000" y="915120"/>
            <a:chExt cx="4212360" cy="4252680"/>
          </a:xfrm>
        </p:grpSpPr>
        <p:grpSp>
          <p:nvGrpSpPr>
            <p:cNvPr id="70" name="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71" name="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72" name="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" name="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" name="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" name="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" name="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" name="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" name="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" name="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" name="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1" name="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2" name="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83" name="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" name="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" name="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" name="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" name="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8" name="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9" name="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" name="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1" name="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2" name="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93" name="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" name="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" name="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" name="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" name="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8" name="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9" name="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" name="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1" name="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02" name="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03" name="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04" name="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05" name="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6" name="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7" name="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8" name="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9" name="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0" name="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1" name="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2" name="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3" name="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14" name="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115" name="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6" name="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7" name="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8" name="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19" name="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0" name="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1" name="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2" name="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3" name="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24" name="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125" name="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6" name="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7" name="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8" name="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29" name="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0" name="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1" name="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2" name="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3" name="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134" name="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135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136" name="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137" name="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8" name="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39" name="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0" name="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1" name="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2" name="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43" name=""/>
                  <p:cNvCxnSpPr>
                    <a:stCxn id="142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44" name=""/>
                  <p:cNvCxnSpPr>
                    <a:stCxn id="142" idx="4"/>
                    <a:endCxn id="143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145" name="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146" name="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7" name="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8" name="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49" name="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0" name="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51" name="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152" name=""/>
                  <p:cNvCxnSpPr>
                    <a:stCxn id="151" idx="0"/>
                  </p:cNvCxnSpPr>
                  <p:nvPr/>
                </p:nvCxnSpPr>
                <p:spPr>
                  <a:xfrm>
                    <a:off x="4343760" y="1205640"/>
                    <a:ext cx="802800" cy="1339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153" name=""/>
                  <p:cNvCxnSpPr>
                    <a:stCxn id="151" idx="4"/>
                    <a:endCxn id="152" idx="2"/>
                  </p:cNvCxnSpPr>
                  <p:nvPr/>
                </p:nvCxnSpPr>
                <p:spPr>
                  <a:xfrm flipH="1">
                    <a:off x="5146200" y="1071720"/>
                    <a:ext cx="203040" cy="14734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154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156" name="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57" name="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158" name="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159" name="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160" name="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61" name="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62" name="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63" name="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64" name="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65" name="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66" name="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67" name="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68" name="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69" name="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70" name="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171" name="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72" name="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73" name="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74" name="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75" name="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76" name="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77" name="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78" name="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79" name="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80" name="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181" name="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2" name="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3" name="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4" name="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5" name="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6" name="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7" name="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8" name="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89" name="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90" name="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191" name="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192" name="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193" name="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94" name="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95" name="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96" name="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97" name="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98" name="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99" name="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00" name="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01" name="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202" name="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203" name="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04" name="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05" name="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06" name="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07" name="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08" name="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09" name="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10" name="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11" name="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212" name="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213" name="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14" name="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15" name="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16" name="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17" name="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18" name="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19" name="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20" name="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21" name="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222" name="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223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224" name="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225" name="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26" name="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27" name="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28" name="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29" name="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30" name="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231" name=""/>
                  <p:cNvCxnSpPr>
                    <a:stCxn id="230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232" name=""/>
                  <p:cNvCxnSpPr>
                    <a:stCxn id="230" idx="4"/>
                    <a:endCxn id="231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233" name="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234" name="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35" name="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36" name="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37" name="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38" name="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39" name="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240" name=""/>
                  <p:cNvCxnSpPr>
                    <a:stCxn id="239" idx="0"/>
                  </p:cNvCxnSpPr>
                  <p:nvPr/>
                </p:nvCxnSpPr>
                <p:spPr>
                  <a:xfrm>
                    <a:off x="4343760" y="1205640"/>
                    <a:ext cx="802800" cy="1339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241" name=""/>
                  <p:cNvCxnSpPr>
                    <a:stCxn id="239" idx="4"/>
                    <a:endCxn id="240" idx="2"/>
                  </p:cNvCxnSpPr>
                  <p:nvPr/>
                </p:nvCxnSpPr>
                <p:spPr>
                  <a:xfrm flipH="1">
                    <a:off x="5146200" y="1071720"/>
                    <a:ext cx="203040" cy="14734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242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3" name="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244" name=""/>
            <p:cNvCxnSpPr>
              <a:stCxn id="243" idx="4"/>
              <a:endCxn id="242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245" name=""/>
            <p:cNvCxnSpPr>
              <a:stCxn id="242" idx="1"/>
              <a:endCxn id="243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246" name="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" name="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" name="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" name="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" name="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" name="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" name="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" name="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" name="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56" name="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800" spc="-1" strike="noStrike">
                <a:latin typeface="Arial"/>
              </a:rPr>
              <a:t>Signal vs Background: </a:t>
            </a:r>
            <a:br>
              <a:rPr sz="3800"/>
            </a:br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259" name="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260" name="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261" name="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262" name="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263" name="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4" name="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5" name="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6" name="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7" name="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8" name="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9" name="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0" name="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1" name="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2" name="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273" name="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274" name="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5" name="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6" name="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7" name="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8" name="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79" name="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80" name="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81" name="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82" name="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283" name="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284" name="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85" name="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86" name="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87" name="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88" name="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89" name="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0" name="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1" name="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92" name="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293" name="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294" name="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295" name="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296" name="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97" name="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98" name="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299" name="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00" name="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01" name="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02" name="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03" name="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04" name="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305" name="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306" name="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07" name="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08" name="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09" name="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10" name="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11" name="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12" name="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13" name="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14" name="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315" name="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316" name="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17" name="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18" name="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19" name="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20" name="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21" name="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22" name="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23" name="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24" name="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325" name="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326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327" name="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328" name="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29" name="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30" name="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31" name="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32" name="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33" name="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334" name=""/>
                  <p:cNvCxnSpPr>
                    <a:stCxn id="333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335" name=""/>
                  <p:cNvCxnSpPr>
                    <a:stCxn id="333" idx="4"/>
                    <a:endCxn id="334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336" name="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337" name="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38" name="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39" name="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40" name="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41" name="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342" name="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343" name=""/>
                  <p:cNvCxnSpPr>
                    <a:stCxn id="342" idx="0"/>
                  </p:cNvCxnSpPr>
                  <p:nvPr/>
                </p:nvCxnSpPr>
                <p:spPr>
                  <a:xfrm>
                    <a:off x="4343760" y="1205640"/>
                    <a:ext cx="802800" cy="1339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344" name=""/>
                  <p:cNvCxnSpPr>
                    <a:stCxn id="342" idx="4"/>
                    <a:endCxn id="343" idx="2"/>
                  </p:cNvCxnSpPr>
                  <p:nvPr/>
                </p:nvCxnSpPr>
                <p:spPr>
                  <a:xfrm flipH="1">
                    <a:off x="5146200" y="1071720"/>
                    <a:ext cx="203040" cy="14734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345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6" name="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347" name=""/>
            <p:cNvCxnSpPr>
              <a:stCxn id="346" idx="4"/>
              <a:endCxn id="345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348" name=""/>
            <p:cNvCxnSpPr>
              <a:stCxn id="345" idx="1"/>
              <a:endCxn id="346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349" name="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0" name="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1" name="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2" name="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3" name="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4" name="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6" name="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7" name="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8" name="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59" name=""/>
          <p:cNvSpPr txBox="1"/>
          <p:nvPr/>
        </p:nvSpPr>
        <p:spPr>
          <a:xfrm>
            <a:off x="-257760" y="3728520"/>
            <a:ext cx="3571920" cy="443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800" spc="-1" strike="noStrike">
                <a:latin typeface="Arial"/>
              </a:rPr>
              <a:t>Signal vs Background: </a:t>
            </a:r>
            <a:br>
              <a:rPr sz="3800"/>
            </a:br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361" name=""/>
          <p:cNvSpPr txBox="1"/>
          <p:nvPr/>
        </p:nvSpPr>
        <p:spPr>
          <a:xfrm>
            <a:off x="-257760" y="4088880"/>
            <a:ext cx="3571920" cy="443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= “fake” jets</a:t>
            </a:r>
            <a:endParaRPr b="0" lang="en-US" sz="2500" spc="-1" strike="noStrike">
              <a:latin typeface="Arial"/>
            </a:endParaRPr>
          </a:p>
        </p:txBody>
      </p:sp>
    </p:spTree>
  </p:cSld>
  <p:transition spd="slow">
    <p:dissolv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"/>
          <p:cNvSpPr txBox="1"/>
          <p:nvPr/>
        </p:nvSpPr>
        <p:spPr>
          <a:xfrm>
            <a:off x="731520" y="1280160"/>
            <a:ext cx="2834640" cy="62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0" lang="en-US" sz="3500" spc="-1" strike="noStrike">
              <a:latin typeface="Arial"/>
            </a:endParaRPr>
          </a:p>
        </p:txBody>
      </p:sp>
      <p:sp>
        <p:nvSpPr>
          <p:cNvPr id="363" name=""/>
          <p:cNvSpPr txBox="1"/>
          <p:nvPr/>
        </p:nvSpPr>
        <p:spPr>
          <a:xfrm>
            <a:off x="7040880" y="3768120"/>
            <a:ext cx="2322360" cy="62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364" name=""/>
          <p:cNvGrpSpPr/>
          <p:nvPr/>
        </p:nvGrpSpPr>
        <p:grpSpPr>
          <a:xfrm>
            <a:off x="2883600" y="915120"/>
            <a:ext cx="4262760" cy="4300560"/>
            <a:chOff x="2883600" y="915120"/>
            <a:chExt cx="4262760" cy="4300560"/>
          </a:xfrm>
        </p:grpSpPr>
        <p:grpSp>
          <p:nvGrpSpPr>
            <p:cNvPr id="365" name=""/>
            <p:cNvGrpSpPr/>
            <p:nvPr/>
          </p:nvGrpSpPr>
          <p:grpSpPr>
            <a:xfrm>
              <a:off x="4892760" y="1341000"/>
              <a:ext cx="1904760" cy="3826800"/>
              <a:chOff x="4892760" y="1341000"/>
              <a:chExt cx="1904760" cy="3826800"/>
            </a:xfrm>
          </p:grpSpPr>
          <p:grpSp>
            <p:nvGrpSpPr>
              <p:cNvPr id="366" name=""/>
              <p:cNvGrpSpPr/>
              <p:nvPr/>
            </p:nvGrpSpPr>
            <p:grpSpPr>
              <a:xfrm>
                <a:off x="4892760" y="1341000"/>
                <a:ext cx="1616760" cy="1484640"/>
                <a:chOff x="4892760" y="1341000"/>
                <a:chExt cx="1616760" cy="1484640"/>
              </a:xfrm>
            </p:grpSpPr>
            <p:sp>
              <p:nvSpPr>
                <p:cNvPr id="367" name=""/>
                <p:cNvSpPr/>
                <p:nvPr/>
              </p:nvSpPr>
              <p:spPr>
                <a:xfrm flipV="1">
                  <a:off x="5576040" y="19285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68" name=""/>
                <p:cNvSpPr/>
                <p:nvPr/>
              </p:nvSpPr>
              <p:spPr>
                <a:xfrm flipV="1">
                  <a:off x="5643360" y="19645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69" name=""/>
                <p:cNvSpPr/>
                <p:nvPr/>
              </p:nvSpPr>
              <p:spPr>
                <a:xfrm flipV="1">
                  <a:off x="5715720" y="209736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0" name=""/>
                <p:cNvSpPr/>
                <p:nvPr/>
              </p:nvSpPr>
              <p:spPr>
                <a:xfrm flipV="1">
                  <a:off x="5812200" y="221004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1" name=""/>
                <p:cNvSpPr/>
                <p:nvPr/>
              </p:nvSpPr>
              <p:spPr>
                <a:xfrm flipV="1">
                  <a:off x="5884920" y="236628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2" name=""/>
                <p:cNvSpPr/>
                <p:nvPr/>
              </p:nvSpPr>
              <p:spPr>
                <a:xfrm flipV="1">
                  <a:off x="5450040" y="180972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3" name=""/>
                <p:cNvSpPr/>
                <p:nvPr/>
              </p:nvSpPr>
              <p:spPr>
                <a:xfrm flipV="1">
                  <a:off x="5329440" y="164124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4" name=""/>
                <p:cNvSpPr/>
                <p:nvPr/>
              </p:nvSpPr>
              <p:spPr>
                <a:xfrm flipV="1">
                  <a:off x="5160240" y="1459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5" name=""/>
                <p:cNvSpPr/>
                <p:nvPr/>
              </p:nvSpPr>
              <p:spPr>
                <a:xfrm flipV="1">
                  <a:off x="5063760" y="134712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6" name=""/>
                <p:cNvSpPr/>
                <p:nvPr/>
              </p:nvSpPr>
              <p:spPr>
                <a:xfrm flipH="1" flipV="1">
                  <a:off x="4892760" y="1341000"/>
                  <a:ext cx="10080" cy="815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77" name=""/>
              <p:cNvGrpSpPr/>
              <p:nvPr/>
            </p:nvGrpSpPr>
            <p:grpSpPr>
              <a:xfrm>
                <a:off x="4961880" y="3689640"/>
                <a:ext cx="1445760" cy="1478160"/>
                <a:chOff x="4961880" y="3689640"/>
                <a:chExt cx="1445760" cy="1478160"/>
              </a:xfrm>
            </p:grpSpPr>
            <p:sp>
              <p:nvSpPr>
                <p:cNvPr id="378" name=""/>
                <p:cNvSpPr/>
                <p:nvPr/>
              </p:nvSpPr>
              <p:spPr>
                <a:xfrm>
                  <a:off x="5474160" y="4056120"/>
                  <a:ext cx="488520" cy="5302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9" name=""/>
                <p:cNvSpPr/>
                <p:nvPr/>
              </p:nvSpPr>
              <p:spPr>
                <a:xfrm>
                  <a:off x="5541480" y="3978720"/>
                  <a:ext cx="544320" cy="5720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0" name=""/>
                <p:cNvSpPr/>
                <p:nvPr/>
              </p:nvSpPr>
              <p:spPr>
                <a:xfrm>
                  <a:off x="5614200" y="3858120"/>
                  <a:ext cx="612000" cy="5594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1" name=""/>
                <p:cNvSpPr/>
                <p:nvPr/>
              </p:nvSpPr>
              <p:spPr>
                <a:xfrm>
                  <a:off x="5710680" y="3785760"/>
                  <a:ext cx="627840" cy="51912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2" name=""/>
                <p:cNvSpPr/>
                <p:nvPr/>
              </p:nvSpPr>
              <p:spPr>
                <a:xfrm>
                  <a:off x="5783040" y="3689640"/>
                  <a:ext cx="624600" cy="459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3" name=""/>
                <p:cNvSpPr/>
                <p:nvPr/>
              </p:nvSpPr>
              <p:spPr>
                <a:xfrm>
                  <a:off x="5348520" y="4123080"/>
                  <a:ext cx="501480" cy="582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4" name=""/>
                <p:cNvSpPr/>
                <p:nvPr/>
              </p:nvSpPr>
              <p:spPr>
                <a:xfrm>
                  <a:off x="5227560" y="4219560"/>
                  <a:ext cx="378360" cy="6541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5" name=""/>
                <p:cNvSpPr/>
                <p:nvPr/>
              </p:nvSpPr>
              <p:spPr>
                <a:xfrm>
                  <a:off x="5058720" y="4267800"/>
                  <a:ext cx="284040" cy="787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6" name=""/>
                <p:cNvSpPr/>
                <p:nvPr/>
              </p:nvSpPr>
              <p:spPr>
                <a:xfrm>
                  <a:off x="4961880" y="4364280"/>
                  <a:ext cx="92520" cy="8035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87" name=""/>
              <p:cNvGrpSpPr/>
              <p:nvPr/>
            </p:nvGrpSpPr>
            <p:grpSpPr>
              <a:xfrm>
                <a:off x="5888160" y="2597400"/>
                <a:ext cx="909360" cy="1535400"/>
                <a:chOff x="5888160" y="2597400"/>
                <a:chExt cx="909360" cy="1535400"/>
              </a:xfrm>
            </p:grpSpPr>
            <p:sp>
              <p:nvSpPr>
                <p:cNvPr id="388" name=""/>
                <p:cNvSpPr/>
                <p:nvPr/>
              </p:nvSpPr>
              <p:spPr>
                <a:xfrm>
                  <a:off x="5926680" y="3241440"/>
                  <a:ext cx="870840" cy="100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89" name=""/>
                <p:cNvSpPr/>
                <p:nvPr/>
              </p:nvSpPr>
              <p:spPr>
                <a:xfrm>
                  <a:off x="5995800" y="3347640"/>
                  <a:ext cx="776880" cy="156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0" name=""/>
                <p:cNvSpPr/>
                <p:nvPr/>
              </p:nvSpPr>
              <p:spPr>
                <a:xfrm>
                  <a:off x="6005160" y="3439440"/>
                  <a:ext cx="773280" cy="3704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1" name=""/>
                <p:cNvSpPr/>
                <p:nvPr/>
              </p:nvSpPr>
              <p:spPr>
                <a:xfrm>
                  <a:off x="6002280" y="3524400"/>
                  <a:ext cx="688680" cy="4982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2" name=""/>
                <p:cNvSpPr/>
                <p:nvPr/>
              </p:nvSpPr>
              <p:spPr>
                <a:xfrm>
                  <a:off x="5970240" y="3614760"/>
                  <a:ext cx="576360" cy="51804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3" name=""/>
                <p:cNvSpPr/>
                <p:nvPr/>
              </p:nvSpPr>
              <p:spPr>
                <a:xfrm>
                  <a:off x="5901840" y="3147480"/>
                  <a:ext cx="883080" cy="187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4" name=""/>
                <p:cNvSpPr/>
                <p:nvPr/>
              </p:nvSpPr>
              <p:spPr>
                <a:xfrm flipV="1">
                  <a:off x="5944320" y="3028680"/>
                  <a:ext cx="796680" cy="9000"/>
                </a:xfrm>
                <a:prstGeom prst="line">
                  <a:avLst/>
                </a:prstGeom>
                <a:ln w="29160">
                  <a:solidFill>
                    <a:srgbClr val="5c2d91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5" name=""/>
                <p:cNvSpPr/>
                <p:nvPr/>
              </p:nvSpPr>
              <p:spPr>
                <a:xfrm flipV="1">
                  <a:off x="5933880" y="2866320"/>
                  <a:ext cx="851040" cy="687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96" name=""/>
                <p:cNvSpPr/>
                <p:nvPr/>
              </p:nvSpPr>
              <p:spPr>
                <a:xfrm flipV="1">
                  <a:off x="5888160" y="2597400"/>
                  <a:ext cx="821520" cy="271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397" name=""/>
            <p:cNvGrpSpPr/>
            <p:nvPr/>
          </p:nvGrpSpPr>
          <p:grpSpPr>
            <a:xfrm>
              <a:off x="2934000" y="915120"/>
              <a:ext cx="4212360" cy="4252320"/>
              <a:chOff x="2934000" y="915120"/>
              <a:chExt cx="4212360" cy="4252320"/>
            </a:xfrm>
          </p:grpSpPr>
          <p:grpSp>
            <p:nvGrpSpPr>
              <p:cNvPr id="398" name=""/>
              <p:cNvGrpSpPr/>
              <p:nvPr/>
            </p:nvGrpSpPr>
            <p:grpSpPr>
              <a:xfrm>
                <a:off x="2934000" y="1318680"/>
                <a:ext cx="1845000" cy="3848760"/>
                <a:chOff x="2934000" y="1318680"/>
                <a:chExt cx="1845000" cy="3848760"/>
              </a:xfrm>
            </p:grpSpPr>
            <p:grpSp>
              <p:nvGrpSpPr>
                <p:cNvPr id="399" name=""/>
                <p:cNvGrpSpPr/>
                <p:nvPr/>
              </p:nvGrpSpPr>
              <p:grpSpPr>
                <a:xfrm>
                  <a:off x="3223440" y="1318680"/>
                  <a:ext cx="1453320" cy="1488960"/>
                  <a:chOff x="3223440" y="1318680"/>
                  <a:chExt cx="1453320" cy="1488960"/>
                </a:xfrm>
              </p:grpSpPr>
              <p:sp>
                <p:nvSpPr>
                  <p:cNvPr id="400" name=""/>
                  <p:cNvSpPr/>
                  <p:nvPr/>
                </p:nvSpPr>
                <p:spPr>
                  <a:xfrm flipH="1" flipV="1">
                    <a:off x="3670560" y="190440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01" name=""/>
                  <p:cNvSpPr/>
                  <p:nvPr/>
                </p:nvSpPr>
                <p:spPr>
                  <a:xfrm flipH="1" flipV="1">
                    <a:off x="3547080" y="194040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02" name=""/>
                  <p:cNvSpPr/>
                  <p:nvPr/>
                </p:nvSpPr>
                <p:spPr>
                  <a:xfrm flipH="1" flipV="1">
                    <a:off x="3405960" y="207432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03" name=""/>
                  <p:cNvSpPr/>
                  <p:nvPr/>
                </p:nvSpPr>
                <p:spPr>
                  <a:xfrm flipH="1" flipV="1">
                    <a:off x="3292920" y="21877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04" name=""/>
                  <p:cNvSpPr/>
                  <p:nvPr/>
                </p:nvSpPr>
                <p:spPr>
                  <a:xfrm flipH="1" flipV="1">
                    <a:off x="3223440" y="234504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05" name=""/>
                  <p:cNvSpPr/>
                  <p:nvPr/>
                </p:nvSpPr>
                <p:spPr>
                  <a:xfrm flipH="1" flipV="1">
                    <a:off x="3783960" y="178452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06" name=""/>
                  <p:cNvSpPr/>
                  <p:nvPr/>
                </p:nvSpPr>
                <p:spPr>
                  <a:xfrm flipH="1" flipV="1">
                    <a:off x="4029480" y="161460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07" name=""/>
                  <p:cNvSpPr/>
                  <p:nvPr/>
                </p:nvSpPr>
                <p:spPr>
                  <a:xfrm flipH="1" flipV="1">
                    <a:off x="4294080" y="143208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5c2d91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08" name=""/>
                  <p:cNvSpPr/>
                  <p:nvPr/>
                </p:nvSpPr>
                <p:spPr>
                  <a:xfrm flipH="1" flipV="1">
                    <a:off x="4583880" y="131868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409" name=""/>
                <p:cNvGrpSpPr/>
                <p:nvPr/>
              </p:nvGrpSpPr>
              <p:grpSpPr>
                <a:xfrm>
                  <a:off x="3325680" y="3678120"/>
                  <a:ext cx="1453320" cy="1489320"/>
                  <a:chOff x="3325680" y="3678120"/>
                  <a:chExt cx="1453320" cy="1489320"/>
                </a:xfrm>
              </p:grpSpPr>
              <p:sp>
                <p:nvSpPr>
                  <p:cNvPr id="410" name=""/>
                  <p:cNvSpPr/>
                  <p:nvPr/>
                </p:nvSpPr>
                <p:spPr>
                  <a:xfrm flipH="1">
                    <a:off x="3772800" y="4047480"/>
                    <a:ext cx="491040" cy="5342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11" name=""/>
                  <p:cNvSpPr/>
                  <p:nvPr/>
                </p:nvSpPr>
                <p:spPr>
                  <a:xfrm flipH="1">
                    <a:off x="3648960" y="3969360"/>
                    <a:ext cx="547200" cy="5763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12" name=""/>
                  <p:cNvSpPr/>
                  <p:nvPr/>
                </p:nvSpPr>
                <p:spPr>
                  <a:xfrm flipH="1">
                    <a:off x="3508200" y="3848040"/>
                    <a:ext cx="615240" cy="5637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13" name=""/>
                  <p:cNvSpPr/>
                  <p:nvPr/>
                </p:nvSpPr>
                <p:spPr>
                  <a:xfrm flipH="1">
                    <a:off x="3395160" y="3775320"/>
                    <a:ext cx="631080" cy="523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14" name=""/>
                  <p:cNvSpPr/>
                  <p:nvPr/>
                </p:nvSpPr>
                <p:spPr>
                  <a:xfrm flipH="1">
                    <a:off x="3325680" y="3678120"/>
                    <a:ext cx="627840" cy="4626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15" name=""/>
                  <p:cNvSpPr/>
                  <p:nvPr/>
                </p:nvSpPr>
                <p:spPr>
                  <a:xfrm flipH="1">
                    <a:off x="3886200" y="4115160"/>
                    <a:ext cx="504360" cy="586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16" name=""/>
                  <p:cNvSpPr/>
                  <p:nvPr/>
                </p:nvSpPr>
                <p:spPr>
                  <a:xfrm flipH="1">
                    <a:off x="4131720" y="4212360"/>
                    <a:ext cx="380160" cy="6591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17" name=""/>
                  <p:cNvSpPr/>
                  <p:nvPr/>
                </p:nvSpPr>
                <p:spPr>
                  <a:xfrm flipH="1">
                    <a:off x="4396320" y="4260960"/>
                    <a:ext cx="285480" cy="7934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18" name=""/>
                  <p:cNvSpPr/>
                  <p:nvPr/>
                </p:nvSpPr>
                <p:spPr>
                  <a:xfrm flipH="1">
                    <a:off x="4686120" y="4357800"/>
                    <a:ext cx="92880" cy="80964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419" name=""/>
                <p:cNvGrpSpPr/>
                <p:nvPr/>
              </p:nvGrpSpPr>
              <p:grpSpPr>
                <a:xfrm>
                  <a:off x="2934000" y="2577960"/>
                  <a:ext cx="914040" cy="1546920"/>
                  <a:chOff x="2934000" y="2577960"/>
                  <a:chExt cx="914040" cy="1546920"/>
                </a:xfrm>
              </p:grpSpPr>
              <p:sp>
                <p:nvSpPr>
                  <p:cNvPr id="420" name=""/>
                  <p:cNvSpPr/>
                  <p:nvPr/>
                </p:nvSpPr>
                <p:spPr>
                  <a:xfrm flipH="1">
                    <a:off x="2934000" y="3226680"/>
                    <a:ext cx="875520" cy="1008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21" name=""/>
                  <p:cNvSpPr/>
                  <p:nvPr/>
                </p:nvSpPr>
                <p:spPr>
                  <a:xfrm flipH="1">
                    <a:off x="2959200" y="3333600"/>
                    <a:ext cx="780840" cy="1576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22" name=""/>
                  <p:cNvSpPr/>
                  <p:nvPr/>
                </p:nvSpPr>
                <p:spPr>
                  <a:xfrm flipH="1">
                    <a:off x="2952720" y="3426480"/>
                    <a:ext cx="777240" cy="3733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23" name=""/>
                  <p:cNvSpPr/>
                  <p:nvPr/>
                </p:nvSpPr>
                <p:spPr>
                  <a:xfrm flipH="1">
                    <a:off x="3040920" y="3511800"/>
                    <a:ext cx="692280" cy="5022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24" name=""/>
                  <p:cNvSpPr/>
                  <p:nvPr/>
                </p:nvSpPr>
                <p:spPr>
                  <a:xfrm flipH="1">
                    <a:off x="3186000" y="3602880"/>
                    <a:ext cx="579600" cy="522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25" name=""/>
                  <p:cNvSpPr/>
                  <p:nvPr/>
                </p:nvSpPr>
                <p:spPr>
                  <a:xfrm flipH="1">
                    <a:off x="2946600" y="3132360"/>
                    <a:ext cx="887760" cy="1908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26" name=""/>
                  <p:cNvSpPr/>
                  <p:nvPr/>
                </p:nvSpPr>
                <p:spPr>
                  <a:xfrm flipH="1" flipV="1">
                    <a:off x="2990520" y="3012480"/>
                    <a:ext cx="801000" cy="900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27" name=""/>
                  <p:cNvSpPr/>
                  <p:nvPr/>
                </p:nvSpPr>
                <p:spPr>
                  <a:xfrm flipH="1" flipV="1">
                    <a:off x="2946600" y="2849040"/>
                    <a:ext cx="855360" cy="6912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28" name=""/>
                  <p:cNvSpPr/>
                  <p:nvPr/>
                </p:nvSpPr>
                <p:spPr>
                  <a:xfrm flipH="1" flipV="1">
                    <a:off x="3022200" y="2577960"/>
                    <a:ext cx="825840" cy="273960"/>
                  </a:xfrm>
                  <a:prstGeom prst="line">
                    <a:avLst/>
                  </a:prstGeom>
                  <a:ln w="29160">
                    <a:solidFill>
                      <a:srgbClr val="0066b3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429" name=""/>
              <p:cNvGrpSpPr/>
              <p:nvPr/>
            </p:nvGrpSpPr>
            <p:grpSpPr>
              <a:xfrm>
                <a:off x="3547080" y="915120"/>
                <a:ext cx="3599280" cy="3548160"/>
                <a:chOff x="3547080" y="915120"/>
                <a:chExt cx="3599280" cy="3548160"/>
              </a:xfrm>
            </p:grpSpPr>
            <p:pic>
              <p:nvPicPr>
                <p:cNvPr id="430" name="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3547080" y="1940400"/>
                  <a:ext cx="2870640" cy="2522880"/>
                </a:xfrm>
                <a:prstGeom prst="rect">
                  <a:avLst/>
                </a:prstGeom>
                <a:ln w="0">
                  <a:noFill/>
                </a:ln>
              </p:spPr>
            </p:pic>
            <p:grpSp>
              <p:nvGrpSpPr>
                <p:cNvPr id="431" name=""/>
                <p:cNvGrpSpPr/>
                <p:nvPr/>
              </p:nvGrpSpPr>
              <p:grpSpPr>
                <a:xfrm>
                  <a:off x="5459400" y="3226680"/>
                  <a:ext cx="1686960" cy="1140120"/>
                  <a:chOff x="5459400" y="3226680"/>
                  <a:chExt cx="1686960" cy="1140120"/>
                </a:xfrm>
              </p:grpSpPr>
              <p:sp>
                <p:nvSpPr>
                  <p:cNvPr id="432" name=""/>
                  <p:cNvSpPr/>
                  <p:nvPr/>
                </p:nvSpPr>
                <p:spPr>
                  <a:xfrm>
                    <a:off x="5603760" y="3314880"/>
                    <a:ext cx="1259280" cy="3528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33" name=""/>
                  <p:cNvSpPr/>
                  <p:nvPr/>
                </p:nvSpPr>
                <p:spPr>
                  <a:xfrm>
                    <a:off x="5603760" y="3314880"/>
                    <a:ext cx="1436040" cy="1828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34" name=""/>
                  <p:cNvSpPr/>
                  <p:nvPr/>
                </p:nvSpPr>
                <p:spPr>
                  <a:xfrm>
                    <a:off x="5603760" y="3314880"/>
                    <a:ext cx="1429560" cy="45360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35" name=""/>
                  <p:cNvSpPr/>
                  <p:nvPr/>
                </p:nvSpPr>
                <p:spPr>
                  <a:xfrm>
                    <a:off x="5566320" y="3327480"/>
                    <a:ext cx="1322280" cy="6422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36" name=""/>
                  <p:cNvSpPr/>
                  <p:nvPr/>
                </p:nvSpPr>
                <p:spPr>
                  <a:xfrm>
                    <a:off x="5547240" y="3277080"/>
                    <a:ext cx="1120680" cy="8438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37" name=""/>
                  <p:cNvSpPr/>
                  <p:nvPr/>
                </p:nvSpPr>
                <p:spPr>
                  <a:xfrm rot="1800000">
                    <a:off x="6598800" y="3341520"/>
                    <a:ext cx="31500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438" name=""/>
                  <p:cNvCxnSpPr>
                    <a:stCxn id="437" idx="0"/>
                  </p:cNvCxnSpPr>
                  <p:nvPr/>
                </p:nvCxnSpPr>
                <p:spPr>
                  <a:xfrm flipH="1" flipV="1">
                    <a:off x="5459400" y="3226680"/>
                    <a:ext cx="1551600" cy="1828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439" name=""/>
                  <p:cNvCxnSpPr>
                    <a:stCxn id="437" idx="4"/>
                    <a:endCxn id="438" idx="1"/>
                  </p:cNvCxnSpPr>
                  <p:nvPr/>
                </p:nvCxnSpPr>
                <p:spPr>
                  <a:xfrm flipH="1" flipV="1">
                    <a:off x="5459400" y="3226680"/>
                    <a:ext cx="1045440" cy="10612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  <p:grpSp>
              <p:nvGrpSpPr>
                <p:cNvPr id="440" name=""/>
                <p:cNvGrpSpPr/>
                <p:nvPr/>
              </p:nvGrpSpPr>
              <p:grpSpPr>
                <a:xfrm>
                  <a:off x="4322880" y="915120"/>
                  <a:ext cx="1046520" cy="1629720"/>
                  <a:chOff x="4322880" y="915120"/>
                  <a:chExt cx="1046520" cy="1629720"/>
                </a:xfrm>
              </p:grpSpPr>
              <p:sp>
                <p:nvSpPr>
                  <p:cNvPr id="441" name=""/>
                  <p:cNvSpPr/>
                  <p:nvPr/>
                </p:nvSpPr>
                <p:spPr>
                  <a:xfrm flipH="1" flipV="1">
                    <a:off x="4637520" y="1163520"/>
                    <a:ext cx="489960" cy="1212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42" name=""/>
                  <p:cNvSpPr/>
                  <p:nvPr/>
                </p:nvSpPr>
                <p:spPr>
                  <a:xfrm flipH="1" flipV="1">
                    <a:off x="4395240" y="1127880"/>
                    <a:ext cx="732240" cy="12484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43" name=""/>
                  <p:cNvSpPr/>
                  <p:nvPr/>
                </p:nvSpPr>
                <p:spPr>
                  <a:xfrm flipH="1" flipV="1">
                    <a:off x="4613040" y="967680"/>
                    <a:ext cx="514080" cy="140904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44" name=""/>
                  <p:cNvSpPr/>
                  <p:nvPr/>
                </p:nvSpPr>
                <p:spPr>
                  <a:xfrm flipH="1" flipV="1">
                    <a:off x="4861080" y="959040"/>
                    <a:ext cx="299160" cy="143928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45" name=""/>
                  <p:cNvSpPr/>
                  <p:nvPr/>
                </p:nvSpPr>
                <p:spPr>
                  <a:xfrm flipH="1" flipV="1">
                    <a:off x="5115600" y="1041480"/>
                    <a:ext cx="16560" cy="1402920"/>
                  </a:xfrm>
                  <a:prstGeom prst="line">
                    <a:avLst/>
                  </a:prstGeom>
                  <a:ln w="38160">
                    <a:solidFill>
                      <a:srgbClr val="ce181e"/>
                    </a:solidFill>
                    <a:round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46" name=""/>
                  <p:cNvSpPr/>
                  <p:nvPr/>
                </p:nvSpPr>
                <p:spPr>
                  <a:xfrm rot="15741000">
                    <a:off x="4688640" y="630720"/>
                    <a:ext cx="314640" cy="1013760"/>
                  </a:xfrm>
                  <a:prstGeom prst="ellipse">
                    <a:avLst/>
                  </a:prstGeom>
                  <a:solidFill>
                    <a:srgbClr val="ce181e">
                      <a:alpha val="50000"/>
                    </a:srgbClr>
                  </a:solidFill>
                  <a:ln w="0">
                    <a:solidFill>
                      <a:srgbClr val="808080"/>
                    </a:solidFill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cxnSp>
                <p:nvCxnSpPr>
                  <p:cNvPr id="447" name=""/>
                  <p:cNvCxnSpPr>
                    <a:stCxn id="446" idx="0"/>
                  </p:cNvCxnSpPr>
                  <p:nvPr/>
                </p:nvCxnSpPr>
                <p:spPr>
                  <a:xfrm>
                    <a:off x="4343760" y="1205640"/>
                    <a:ext cx="802800" cy="133956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  <p:cxnSp>
                <p:nvCxnSpPr>
                  <p:cNvPr id="448" name=""/>
                  <p:cNvCxnSpPr>
                    <a:stCxn id="446" idx="4"/>
                    <a:endCxn id="447" idx="2"/>
                  </p:cNvCxnSpPr>
                  <p:nvPr/>
                </p:nvCxnSpPr>
                <p:spPr>
                  <a:xfrm flipH="1">
                    <a:off x="5146200" y="1071720"/>
                    <a:ext cx="203040" cy="1473480"/>
                  </a:xfrm>
                  <a:prstGeom prst="straightConnector1">
                    <a:avLst/>
                  </a:prstGeom>
                  <a:ln w="38160">
                    <a:solidFill>
                      <a:srgbClr val="ce181e"/>
                    </a:solidFill>
                    <a:round/>
                  </a:ln>
                </p:spPr>
              </p:cxnSp>
            </p:grpSp>
          </p:grpSp>
        </p:grpSp>
        <p:pic>
          <p:nvPicPr>
            <p:cNvPr id="449" name="" descr=""/>
            <p:cNvPicPr/>
            <p:nvPr/>
          </p:nvPicPr>
          <p:blipFill>
            <a:blip r:embed="rId2"/>
            <a:stretch/>
          </p:blipFill>
          <p:spPr>
            <a:xfrm rot="19800000">
              <a:off x="4099320" y="2323800"/>
              <a:ext cx="1585080" cy="1621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50" name=""/>
            <p:cNvSpPr/>
            <p:nvPr/>
          </p:nvSpPr>
          <p:spPr>
            <a:xfrm rot="8880000">
              <a:off x="3170160" y="343296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451" name=""/>
            <p:cNvCxnSpPr>
              <a:stCxn id="450" idx="4"/>
              <a:endCxn id="449" idx="1"/>
            </p:cNvCxnSpPr>
            <p:nvPr/>
          </p:nvCxnSpPr>
          <p:spPr>
            <a:xfrm>
              <a:off x="3059640" y="3509640"/>
              <a:ext cx="1146240" cy="2160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cxnSp>
          <p:nvCxnSpPr>
            <p:cNvPr id="452" name=""/>
            <p:cNvCxnSpPr>
              <a:stCxn id="449" idx="1"/>
              <a:endCxn id="450" idx="0"/>
            </p:cNvCxnSpPr>
            <p:nvPr/>
          </p:nvCxnSpPr>
          <p:spPr>
            <a:xfrm flipH="1">
              <a:off x="3596040" y="3530880"/>
              <a:ext cx="609840" cy="839520"/>
            </a:xfrm>
            <a:prstGeom prst="straightConnector1">
              <a:avLst/>
            </a:prstGeom>
            <a:ln w="29160">
              <a:solidFill>
                <a:srgbClr val="0066b3"/>
              </a:solidFill>
              <a:round/>
            </a:ln>
          </p:spPr>
        </p:cxnSp>
        <p:sp>
          <p:nvSpPr>
            <p:cNvPr id="453" name=""/>
            <p:cNvSpPr/>
            <p:nvPr/>
          </p:nvSpPr>
          <p:spPr>
            <a:xfrm rot="10800000">
              <a:off x="2883600" y="24595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4" name=""/>
            <p:cNvSpPr/>
            <p:nvPr/>
          </p:nvSpPr>
          <p:spPr>
            <a:xfrm rot="13560000">
              <a:off x="3277800" y="15973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5" name=""/>
            <p:cNvSpPr/>
            <p:nvPr/>
          </p:nvSpPr>
          <p:spPr>
            <a:xfrm rot="14760000">
              <a:off x="3986280" y="1334880"/>
              <a:ext cx="181440" cy="58068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6" name=""/>
            <p:cNvSpPr/>
            <p:nvPr/>
          </p:nvSpPr>
          <p:spPr>
            <a:xfrm rot="7620000">
              <a:off x="3820320" y="421992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7" name=""/>
            <p:cNvSpPr/>
            <p:nvPr/>
          </p:nvSpPr>
          <p:spPr>
            <a:xfrm rot="5400000">
              <a:off x="4750920" y="4551480"/>
              <a:ext cx="314640" cy="10137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8" name=""/>
            <p:cNvSpPr/>
            <p:nvPr/>
          </p:nvSpPr>
          <p:spPr>
            <a:xfrm rot="3060000">
              <a:off x="5573880" y="4414320"/>
              <a:ext cx="314640" cy="81036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59" name=""/>
            <p:cNvSpPr/>
            <p:nvPr/>
          </p:nvSpPr>
          <p:spPr>
            <a:xfrm rot="2229000">
              <a:off x="6089760" y="4190400"/>
              <a:ext cx="314640" cy="53352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0" name=""/>
            <p:cNvSpPr/>
            <p:nvPr/>
          </p:nvSpPr>
          <p:spPr>
            <a:xfrm rot="20700000">
              <a:off x="6718680" y="254556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1" name=""/>
            <p:cNvSpPr/>
            <p:nvPr/>
          </p:nvSpPr>
          <p:spPr>
            <a:xfrm rot="18624600">
              <a:off x="5567040" y="1177200"/>
              <a:ext cx="314640" cy="810360"/>
            </a:xfrm>
            <a:prstGeom prst="ellipse">
              <a:avLst/>
            </a:prstGeom>
            <a:solidFill>
              <a:srgbClr val="5c2d91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62" name=""/>
            <p:cNvSpPr/>
            <p:nvPr/>
          </p:nvSpPr>
          <p:spPr>
            <a:xfrm rot="19614600">
              <a:off x="6233040" y="1689480"/>
              <a:ext cx="314640" cy="948600"/>
            </a:xfrm>
            <a:prstGeom prst="ellipse">
              <a:avLst/>
            </a:prstGeom>
            <a:solidFill>
              <a:srgbClr val="0066b3">
                <a:alpha val="50000"/>
              </a:srgbClr>
            </a:solidFill>
            <a:ln w="0"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63" name=""/>
          <p:cNvSpPr txBox="1"/>
          <p:nvPr/>
        </p:nvSpPr>
        <p:spPr>
          <a:xfrm>
            <a:off x="-257760" y="3728520"/>
            <a:ext cx="3571920" cy="1083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i="1" lang="en-US" sz="2500" spc="-1" strike="noStrike">
                <a:solidFill>
                  <a:srgbClr val="0066b3"/>
                </a:solidFill>
                <a:latin typeface="Arial"/>
              </a:rPr>
              <a:t>Combinatorial jets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464" name=""/>
          <p:cNvSpPr txBox="1"/>
          <p:nvPr/>
        </p:nvSpPr>
        <p:spPr>
          <a:xfrm>
            <a:off x="7132320" y="4918320"/>
            <a:ext cx="2947680" cy="443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500" spc="-1" strike="noStrike">
                <a:solidFill>
                  <a:srgbClr val="5c2d91"/>
                </a:solidFill>
                <a:latin typeface="Arial"/>
              </a:rPr>
              <a:t>*Some gray areas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0" y="-51480"/>
            <a:ext cx="7955280" cy="10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3800" spc="-1" strike="noStrike">
                <a:latin typeface="Arial"/>
              </a:rPr>
              <a:t>Signal vs Background: </a:t>
            </a:r>
            <a:br>
              <a:rPr sz="3800"/>
            </a:br>
            <a:r>
              <a:rPr b="0" lang="en-US" sz="2500" spc="-1" strike="noStrike">
                <a:latin typeface="Arial"/>
              </a:rPr>
              <a:t>The standard paradigm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37729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2024-02-13T04:10:07Z</dcterms:modified>
  <cp:revision>388</cp:revision>
  <dc:subject/>
  <dc:title/>
</cp:coreProperties>
</file>