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302" r:id="rId2"/>
    <p:sldId id="258" r:id="rId3"/>
    <p:sldId id="314" r:id="rId4"/>
    <p:sldId id="259" r:id="rId5"/>
    <p:sldId id="261" r:id="rId6"/>
    <p:sldId id="262" r:id="rId7"/>
    <p:sldId id="301" r:id="rId8"/>
    <p:sldId id="313" r:id="rId9"/>
    <p:sldId id="315" r:id="rId10"/>
    <p:sldId id="318" r:id="rId11"/>
    <p:sldId id="257" r:id="rId12"/>
    <p:sldId id="256" r:id="rId13"/>
    <p:sldId id="263" r:id="rId14"/>
    <p:sldId id="264" r:id="rId15"/>
    <p:sldId id="310" r:id="rId16"/>
    <p:sldId id="312" r:id="rId17"/>
    <p:sldId id="321" r:id="rId18"/>
    <p:sldId id="265" r:id="rId19"/>
    <p:sldId id="299" r:id="rId20"/>
    <p:sldId id="300" r:id="rId21"/>
    <p:sldId id="266" r:id="rId22"/>
    <p:sldId id="267" r:id="rId23"/>
    <p:sldId id="268" r:id="rId24"/>
    <p:sldId id="269" r:id="rId25"/>
    <p:sldId id="270" r:id="rId26"/>
    <p:sldId id="294" r:id="rId27"/>
    <p:sldId id="295" r:id="rId28"/>
    <p:sldId id="296" r:id="rId29"/>
    <p:sldId id="297" r:id="rId30"/>
    <p:sldId id="298" r:id="rId31"/>
    <p:sldId id="271" r:id="rId32"/>
    <p:sldId id="272" r:id="rId33"/>
    <p:sldId id="286" r:id="rId34"/>
    <p:sldId id="317" r:id="rId35"/>
    <p:sldId id="309" r:id="rId36"/>
    <p:sldId id="311" r:id="rId37"/>
    <p:sldId id="320" r:id="rId38"/>
    <p:sldId id="308" r:id="rId39"/>
    <p:sldId id="273" r:id="rId40"/>
    <p:sldId id="292" r:id="rId41"/>
    <p:sldId id="293" r:id="rId42"/>
    <p:sldId id="274" r:id="rId43"/>
    <p:sldId id="275" r:id="rId44"/>
    <p:sldId id="276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2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4CA2D-89E2-4A3D-A0C5-F33E1591A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6D9E7-E42F-409E-9083-D609CD949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B7383-51FF-4737-8A13-4805EAAC9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5750F-3B30-4755-B5D9-987F1FC0A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10E8F-39F4-4B4E-91F5-CD6863AC9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4448B-B51F-4823-A599-111B9BE68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4ABBE-B001-4F48-9FD2-A5BBF0EB2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273D0-6F45-4C6B-A356-483326D91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859C6-AE0E-43BD-A1CD-FDED79253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6D55-DBB2-4289-B42C-06B5A5A71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C262E-CB25-4B2A-8216-6D5F03398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BD530F6-98E5-43A4-A0D5-0AFA29886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32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2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2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25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2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32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26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32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2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3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0/06/Silver_nitrate_stains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afel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"/>
            <a:ext cx="568483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88925" y="1116013"/>
            <a:ext cx="12620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Garamond" pitchFamily="18" charset="0"/>
              </a:rPr>
              <a:t> How</a:t>
            </a:r>
          </a:p>
          <a:p>
            <a:r>
              <a:rPr lang="en-US" sz="1800" b="1" i="1">
                <a:latin typeface="Garamond" pitchFamily="18" charset="0"/>
              </a:rPr>
              <a:t> Many </a:t>
            </a:r>
          </a:p>
          <a:p>
            <a:r>
              <a:rPr lang="en-US" sz="1800" b="1" i="1">
                <a:latin typeface="Garamond" pitchFamily="18" charset="0"/>
              </a:rPr>
              <a:t> Safety </a:t>
            </a:r>
          </a:p>
          <a:p>
            <a:r>
              <a:rPr lang="en-US" sz="1800" b="1" i="1">
                <a:latin typeface="Garamond" pitchFamily="18" charset="0"/>
              </a:rPr>
              <a:t>Violations?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1828800"/>
            <a:ext cx="2762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Cleaning a  waste jar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5600" y="3505200"/>
            <a:ext cx="2811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“Oops, I forgot to…”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4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IN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382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IN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6629400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041525" y="676275"/>
            <a:ext cx="3424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Practices vs. Facilities</a:t>
            </a:r>
            <a:r>
              <a:rPr lang="en-US"/>
              <a:t> 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90600" y="1676400"/>
            <a:ext cx="67008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What </a:t>
            </a:r>
            <a:r>
              <a:rPr lang="en-US" i="1"/>
              <a:t>you</a:t>
            </a:r>
            <a:r>
              <a:rPr lang="en-US"/>
              <a:t> do, versus what you do it with.</a:t>
            </a:r>
          </a:p>
          <a:p>
            <a:endParaRPr lang="en-US"/>
          </a:p>
          <a:p>
            <a:r>
              <a:rPr lang="en-US"/>
              <a:t>You are responsible for the former,</a:t>
            </a:r>
          </a:p>
          <a:p>
            <a:r>
              <a:rPr lang="en-US"/>
              <a:t>and should complain (constructively) about the latter.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5592" y="4114799"/>
            <a:ext cx="6630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Handout: “</a:t>
            </a:r>
            <a:r>
              <a:rPr lang="en-US" b="1" dirty="0" smtClean="0"/>
              <a:t>Safety Training For New Researchers”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041525" y="447675"/>
            <a:ext cx="2392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Lab discipline: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38200" y="1295400"/>
            <a:ext cx="738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- Always </a:t>
            </a:r>
            <a:r>
              <a:rPr lang="en-US" b="1" i="1"/>
              <a:t>think things through</a:t>
            </a:r>
            <a:r>
              <a:rPr lang="en-US"/>
              <a:t> </a:t>
            </a:r>
            <a:r>
              <a:rPr lang="en-US" u="sng"/>
              <a:t>before</a:t>
            </a:r>
            <a:r>
              <a:rPr lang="en-US"/>
              <a:t> you start something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14400" y="1981200"/>
            <a:ext cx="7051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Constant awareness of the status of things; </a:t>
            </a:r>
          </a:p>
          <a:p>
            <a:r>
              <a:rPr lang="en-US"/>
              <a:t>   not just what’s there, but also what's missing or wrong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914400" y="2971800"/>
            <a:ext cx="3008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Investigate problems!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914400" y="5029200"/>
            <a:ext cx="694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Murphy’s Law: “What can go wrong, will go wrong.”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914400" y="3657600"/>
            <a:ext cx="6781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"Established practice"  may be wrong.</a:t>
            </a:r>
          </a:p>
          <a:p>
            <a:r>
              <a:rPr lang="en-US"/>
              <a:t>    Just because you have gotten away with something </a:t>
            </a:r>
          </a:p>
          <a:p>
            <a:r>
              <a:rPr lang="en-US"/>
              <a:t>   100 times doesn't mean the 101st time is safe.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  <p:bldP spid="102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urp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752600"/>
            <a:ext cx="27447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133600"/>
            <a:ext cx="26384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90600" y="5791200"/>
            <a:ext cx="2290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West Point, 1940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486400" y="5791200"/>
            <a:ext cx="2103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Test pilot, 1953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81000" y="685800"/>
            <a:ext cx="8085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Maj. Edward A. Murphy, Jr. USAF (1918-1990)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263" y="1143000"/>
            <a:ext cx="57070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7798930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Competency:</a:t>
            </a:r>
          </a:p>
          <a:p>
            <a:endParaRPr lang="en-US" sz="3200" dirty="0" smtClean="0"/>
          </a:p>
          <a:p>
            <a:pPr marL="342900" indent="-342900">
              <a:buFontTx/>
              <a:buChar char="-"/>
            </a:pPr>
            <a:r>
              <a:rPr lang="en-US" dirty="0" smtClean="0"/>
              <a:t>Can do the assigned job, without constant supervision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Figures out how to self-train (with outside help, if needed) 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Figures out who to contact, to get help, if needed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Communicates with </a:t>
            </a:r>
            <a:r>
              <a:rPr lang="en-US" dirty="0" err="1" smtClean="0"/>
              <a:t>adminstrators</a:t>
            </a:r>
            <a:r>
              <a:rPr lang="en-US" dirty="0" smtClean="0"/>
              <a:t> above, as to </a:t>
            </a:r>
            <a:br>
              <a:rPr lang="en-US" dirty="0" smtClean="0"/>
            </a:br>
            <a:r>
              <a:rPr lang="en-US" dirty="0" smtClean="0"/>
              <a:t>         problems/time frame</a:t>
            </a:r>
          </a:p>
        </p:txBody>
      </p:sp>
    </p:spTree>
    <p:extLst>
      <p:ext uri="{BB962C8B-B14F-4D97-AF65-F5344CB8AC3E}">
        <p14:creationId xmlns:p14="http://schemas.microsoft.com/office/powerpoint/2010/main" val="2082095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524000" y="457200"/>
            <a:ext cx="6112571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Chemical Hazards: </a:t>
            </a:r>
          </a:p>
          <a:p>
            <a:r>
              <a:rPr lang="en-US" dirty="0"/>
              <a:t>Reactivity:</a:t>
            </a:r>
          </a:p>
          <a:p>
            <a:r>
              <a:rPr lang="en-US" dirty="0"/>
              <a:t>     corrosives</a:t>
            </a:r>
          </a:p>
          <a:p>
            <a:r>
              <a:rPr lang="en-US" dirty="0"/>
              <a:t>     redox</a:t>
            </a:r>
          </a:p>
          <a:p>
            <a:r>
              <a:rPr lang="en-US" dirty="0"/>
              <a:t>     flammable</a:t>
            </a:r>
          </a:p>
          <a:p>
            <a:r>
              <a:rPr lang="en-US" dirty="0"/>
              <a:t>     N-N, N-O, O-O, N-halo, </a:t>
            </a:r>
            <a:r>
              <a:rPr lang="en-US" dirty="0" smtClean="0"/>
              <a:t>O-halo, </a:t>
            </a:r>
          </a:p>
          <a:p>
            <a:r>
              <a:rPr lang="en-US" dirty="0"/>
              <a:t> </a:t>
            </a:r>
            <a:r>
              <a:rPr lang="en-US" dirty="0" smtClean="0"/>
              <a:t>       triple bonds, C3/C4 rings with heteroatoms</a:t>
            </a:r>
            <a:endParaRPr lang="en-US" dirty="0"/>
          </a:p>
          <a:p>
            <a:r>
              <a:rPr lang="en-US" dirty="0"/>
              <a:t>Toxicity:</a:t>
            </a:r>
          </a:p>
          <a:p>
            <a:r>
              <a:rPr lang="en-US" dirty="0"/>
              <a:t>     acute poison</a:t>
            </a:r>
          </a:p>
          <a:p>
            <a:r>
              <a:rPr lang="en-US" dirty="0"/>
              <a:t>     chronic poison</a:t>
            </a:r>
          </a:p>
          <a:p>
            <a:r>
              <a:rPr lang="en-US" dirty="0"/>
              <a:t>         (“it’s all toxic save distilled water”)</a:t>
            </a:r>
          </a:p>
          <a:p>
            <a:r>
              <a:rPr lang="en-US" dirty="0"/>
              <a:t>     carcinogens  </a:t>
            </a:r>
          </a:p>
          <a:p>
            <a:r>
              <a:rPr lang="en-US" dirty="0"/>
              <a:t>     </a:t>
            </a:r>
            <a:r>
              <a:rPr lang="en-US" dirty="0" err="1"/>
              <a:t>tetratogens</a:t>
            </a:r>
            <a:r>
              <a:rPr lang="en-US" dirty="0"/>
              <a:t> (HCONH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     mutagens</a:t>
            </a:r>
          </a:p>
          <a:p>
            <a:r>
              <a:rPr lang="en-US" dirty="0"/>
              <a:t>     radioactivity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667000" y="914400"/>
            <a:ext cx="3290888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  <a:sym typeface="WP Greek Helve" pitchFamily="2" charset="2"/>
              </a:rPr>
              <a:t>D</a:t>
            </a:r>
            <a:r>
              <a:rPr lang="en-US"/>
              <a:t>E situations:</a:t>
            </a:r>
          </a:p>
          <a:p>
            <a:r>
              <a:rPr lang="en-US"/>
              <a:t>- heat</a:t>
            </a:r>
          </a:p>
          <a:p>
            <a:r>
              <a:rPr lang="en-US"/>
              <a:t>- cryogens</a:t>
            </a:r>
          </a:p>
          <a:p>
            <a:r>
              <a:rPr lang="en-US"/>
              <a:t>- compressed gases</a:t>
            </a:r>
          </a:p>
          <a:p>
            <a:r>
              <a:rPr lang="en-US"/>
              <a:t>    pressure (1/3 Kg TNT)</a:t>
            </a:r>
          </a:p>
          <a:p>
            <a:r>
              <a:rPr lang="en-US"/>
              <a:t>    cryogen</a:t>
            </a:r>
          </a:p>
          <a:p>
            <a:r>
              <a:rPr lang="en-US"/>
              <a:t>    chemistry/toxicity</a:t>
            </a:r>
          </a:p>
          <a:p>
            <a:r>
              <a:rPr lang="en-US"/>
              <a:t>    gravity</a:t>
            </a:r>
          </a:p>
          <a:p>
            <a:pPr>
              <a:buFontTx/>
              <a:buChar char="-"/>
            </a:pPr>
            <a:r>
              <a:rPr lang="en-US"/>
              <a:t>high energy compounds</a:t>
            </a:r>
          </a:p>
          <a:p>
            <a:r>
              <a:rPr lang="en-US"/>
              <a:t>    (redox, others)</a:t>
            </a:r>
          </a:p>
          <a:p>
            <a:r>
              <a:rPr lang="en-US"/>
              <a:t>- mechanical</a:t>
            </a:r>
          </a:p>
          <a:p>
            <a:r>
              <a:rPr lang="en-US"/>
              <a:t>- gravity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660525" y="139065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 b="1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62000" y="2286000"/>
            <a:ext cx="7462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Safety in the UTK Chemistry Department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43000" y="3200400"/>
            <a:ext cx="67960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                    Prof. John Bartmess</a:t>
            </a:r>
          </a:p>
          <a:p>
            <a:r>
              <a:rPr lang="en-US"/>
              <a:t>      Safety Officer and Chemical Hygiene Officer</a:t>
            </a:r>
          </a:p>
          <a:p>
            <a:endParaRPr lang="en-US"/>
          </a:p>
          <a:p>
            <a:r>
              <a:rPr lang="en-US"/>
              <a:t>These powerpoints: web.utk.edu/~bartmess/safety.ppt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22325" y="552450"/>
            <a:ext cx="7251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Planning experiments, with safety in mind: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073150" y="5005200"/>
            <a:ext cx="7000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      The Tale of the Aluminum Coffee Pot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98525" y="1707356"/>
            <a:ext cx="397095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- Interruptions</a:t>
            </a:r>
          </a:p>
          <a:p>
            <a:r>
              <a:rPr lang="en-US" sz="3200" dirty="0"/>
              <a:t>    </a:t>
            </a:r>
            <a:r>
              <a:rPr lang="en-US" sz="3200" dirty="0" smtClean="0"/>
              <a:t>electrical power </a:t>
            </a:r>
            <a:r>
              <a:rPr lang="en-US" sz="3200" dirty="0"/>
              <a:t>loss</a:t>
            </a:r>
          </a:p>
          <a:p>
            <a:r>
              <a:rPr lang="en-US" sz="3200" dirty="0"/>
              <a:t>    evacuation</a:t>
            </a:r>
          </a:p>
          <a:p>
            <a:r>
              <a:rPr lang="en-US" sz="3200" dirty="0"/>
              <a:t>    </a:t>
            </a:r>
            <a:r>
              <a:rPr lang="en-US" sz="3200" dirty="0" smtClean="0"/>
              <a:t>fume hood </a:t>
            </a:r>
            <a:r>
              <a:rPr lang="en-US" sz="3200" dirty="0"/>
              <a:t>failure</a:t>
            </a:r>
          </a:p>
          <a:p>
            <a:r>
              <a:rPr lang="en-US" sz="3200" dirty="0"/>
              <a:t>    cooling water loss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27479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- Failure</a:t>
            </a:r>
            <a:r>
              <a:rPr lang="en-US" sz="1800">
                <a:latin typeface="Garamond" pitchFamily="18" charset="0"/>
              </a:rPr>
              <a:t>  </a:t>
            </a:r>
            <a:r>
              <a:rPr lang="en-US" sz="3200"/>
              <a:t>modes</a:t>
            </a:r>
          </a:p>
          <a:p>
            <a:endParaRPr lang="en-US" sz="1800">
              <a:latin typeface="Garamond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4340831"/>
            <a:ext cx="64341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- Redundancy (“belt and suspenders”)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4" grpId="0"/>
      <p:bldP spid="5120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447800" y="939800"/>
            <a:ext cx="7132638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Information Sources:</a:t>
            </a:r>
            <a:r>
              <a:rPr lang="en-US"/>
              <a:t> </a:t>
            </a:r>
          </a:p>
          <a:p>
            <a:r>
              <a:rPr lang="en-US"/>
              <a:t>- Material Safety Data Sheets (MSDS) </a:t>
            </a:r>
          </a:p>
          <a:p>
            <a:r>
              <a:rPr lang="en-US"/>
              <a:t>    BU 220 (dry ice room)</a:t>
            </a:r>
          </a:p>
          <a:p>
            <a:r>
              <a:rPr lang="en-US"/>
              <a:t>- in Reading Room BU653</a:t>
            </a:r>
          </a:p>
          <a:p>
            <a:r>
              <a:rPr lang="en-US"/>
              <a:t>    Aldrich Safety Handbook</a:t>
            </a:r>
          </a:p>
          <a:p>
            <a:r>
              <a:rPr lang="en-US"/>
              <a:t>    V. Sax, "Hazardous Properties of Industrial Materials"</a:t>
            </a:r>
          </a:p>
          <a:p>
            <a:r>
              <a:rPr lang="en-US"/>
              <a:t>- label</a:t>
            </a:r>
          </a:p>
          <a:p>
            <a:r>
              <a:rPr lang="en-US"/>
              <a:t>- Aldrich catalog</a:t>
            </a:r>
          </a:p>
          <a:p>
            <a:r>
              <a:rPr lang="en-US"/>
              <a:t>- Merck Index</a:t>
            </a:r>
          </a:p>
          <a:p>
            <a:r>
              <a:rPr lang="en-US"/>
              <a:t>- The MDs in the emergency room have no clue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508125" y="1209675"/>
            <a:ext cx="4027488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Legal:</a:t>
            </a:r>
          </a:p>
          <a:p>
            <a:r>
              <a:rPr lang="en-US"/>
              <a:t> </a:t>
            </a:r>
          </a:p>
          <a:p>
            <a:r>
              <a:rPr lang="en-US"/>
              <a:t>- Federal "Right to Know" Law</a:t>
            </a:r>
          </a:p>
          <a:p>
            <a:r>
              <a:rPr lang="en-US"/>
              <a:t> </a:t>
            </a:r>
          </a:p>
          <a:p>
            <a:r>
              <a:rPr lang="en-US"/>
              <a:t>- Chemical Hygiene Plan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828800" y="3200400"/>
            <a:ext cx="462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web.utk.edu/~bartmess/safety.html</a:t>
            </a:r>
            <a:endParaRPr lang="en-US" sz="3200"/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812925" y="39766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828800" y="3657600"/>
            <a:ext cx="4268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Link from main Dept. web page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76400" y="1143000"/>
            <a:ext cx="543718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PPE: Personal Protective Equipment</a:t>
            </a:r>
          </a:p>
          <a:p>
            <a:r>
              <a:rPr lang="en-US" dirty="0"/>
              <a:t> </a:t>
            </a:r>
            <a:r>
              <a:rPr lang="en-US" sz="2800" dirty="0"/>
              <a:t>- Eyewear</a:t>
            </a:r>
          </a:p>
          <a:p>
            <a:r>
              <a:rPr lang="en-US" sz="2800" dirty="0"/>
              <a:t> - Clothing </a:t>
            </a:r>
          </a:p>
          <a:p>
            <a:r>
              <a:rPr lang="en-US" sz="2800" dirty="0"/>
              <a:t> - </a:t>
            </a:r>
            <a:r>
              <a:rPr lang="en-US" sz="2800" dirty="0" smtClean="0"/>
              <a:t>Gloves (remove outside of lab!)</a:t>
            </a:r>
            <a:endParaRPr lang="en-US" sz="2800" dirty="0"/>
          </a:p>
          <a:p>
            <a:r>
              <a:rPr lang="en-US" sz="2800" dirty="0"/>
              <a:t> - Shoes</a:t>
            </a:r>
          </a:p>
          <a:p>
            <a:r>
              <a:rPr lang="en-US" sz="2800" dirty="0"/>
              <a:t> - Temperature</a:t>
            </a:r>
          </a:p>
          <a:p>
            <a:r>
              <a:rPr lang="en-US" sz="2800" dirty="0"/>
              <a:t> - Hair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600200" y="762000"/>
            <a:ext cx="58102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Facilities and Department-specific practices</a:t>
            </a:r>
            <a:r>
              <a:rPr lang="en-US"/>
              <a:t>: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905000" y="1600200"/>
            <a:ext cx="57292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Departmental Safety supplies and equipment:</a:t>
            </a:r>
          </a:p>
          <a:p>
            <a:r>
              <a:rPr lang="en-US"/>
              <a:t> LN2 room (BU 219)</a:t>
            </a:r>
          </a:p>
          <a:p>
            <a:r>
              <a:rPr lang="en-US"/>
              <a:t>  - spill cleanup kit (vermiculite, bicarbonate)</a:t>
            </a:r>
          </a:p>
          <a:p>
            <a:r>
              <a:rPr lang="en-US"/>
              <a:t>  - wet/dry vacuum</a:t>
            </a:r>
          </a:p>
          <a:p>
            <a:r>
              <a:rPr lang="en-US"/>
              <a:t> 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828800" y="3352800"/>
            <a:ext cx="24844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Individual labs:</a:t>
            </a:r>
          </a:p>
          <a:p>
            <a:r>
              <a:rPr lang="en-US"/>
              <a:t>- 1st aid</a:t>
            </a:r>
          </a:p>
          <a:p>
            <a:r>
              <a:rPr lang="en-US"/>
              <a:t>- fire extinguishers</a:t>
            </a:r>
          </a:p>
          <a:p>
            <a:r>
              <a:rPr lang="en-US"/>
              <a:t>- eye washes</a:t>
            </a:r>
          </a:p>
          <a:p>
            <a:r>
              <a:rPr lang="en-US"/>
              <a:t>- safety showers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524000" y="609600"/>
            <a:ext cx="5018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Fume Hoods, Makeup Air, and Airflow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295400" y="3455988"/>
            <a:ext cx="56911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Hood Linear velocity: 60-100 feet/min </a:t>
            </a:r>
          </a:p>
          <a:p>
            <a:r>
              <a:rPr lang="en-US"/>
              <a:t>      (0.3-0.5 m/s, 0.7-1.1 mph)</a:t>
            </a:r>
          </a:p>
          <a:p>
            <a:endParaRPr lang="en-US"/>
          </a:p>
          <a:p>
            <a:r>
              <a:rPr lang="en-US"/>
              <a:t>Faster: turbulence and loss of vapors to room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279525" y="1412875"/>
            <a:ext cx="6184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2000"/>
              <a:t> </a:t>
            </a:r>
            <a:r>
              <a:rPr lang="en-US"/>
              <a:t>Make some problems disappear</a:t>
            </a:r>
          </a:p>
          <a:p>
            <a:pPr>
              <a:buFontTx/>
              <a:buChar char="-"/>
            </a:pPr>
            <a:r>
              <a:rPr lang="en-US"/>
              <a:t> Easily defeated by ignorance of how they work</a:t>
            </a:r>
            <a:r>
              <a:rPr lang="en-US" sz="2000"/>
              <a:t>.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1295400" y="2465388"/>
            <a:ext cx="51466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Air source (“makeup air”) unobstructed.</a:t>
            </a:r>
          </a:p>
          <a:p>
            <a:r>
              <a:rPr lang="en-US"/>
              <a:t>Doors closed!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sl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25488"/>
            <a:ext cx="5029200" cy="540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sl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25488"/>
            <a:ext cx="5029200" cy="540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l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25488"/>
            <a:ext cx="5029200" cy="540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l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25488"/>
            <a:ext cx="5029200" cy="540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2286000" y="990600"/>
            <a:ext cx="3930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/>
              <a:t>Why Are You Here?</a:t>
            </a:r>
          </a:p>
          <a:p>
            <a:r>
              <a:rPr lang="en-US" sz="3600" dirty="0"/>
              <a:t>     (grad school)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24200" y="2514600"/>
            <a:ext cx="20494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- Knowledge</a:t>
            </a:r>
          </a:p>
          <a:p>
            <a:r>
              <a:rPr lang="en-US" sz="2800"/>
              <a:t>- Skills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0" y="3733800"/>
            <a:ext cx="64871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In the Real World:</a:t>
            </a:r>
          </a:p>
          <a:p>
            <a:r>
              <a:rPr lang="en-US" dirty="0" smtClean="0"/>
              <a:t>- You </a:t>
            </a:r>
            <a:r>
              <a:rPr lang="en-US" dirty="0"/>
              <a:t>will never do your thesis again.</a:t>
            </a:r>
          </a:p>
          <a:p>
            <a:r>
              <a:rPr lang="en-US" dirty="0" smtClean="0"/>
              <a:t>- You </a:t>
            </a:r>
            <a:r>
              <a:rPr lang="en-US" dirty="0"/>
              <a:t>will earn your salary by being able to</a:t>
            </a:r>
          </a:p>
          <a:p>
            <a:r>
              <a:rPr lang="en-US" dirty="0" smtClean="0"/>
              <a:t>       solve </a:t>
            </a:r>
            <a:r>
              <a:rPr lang="en-US" dirty="0"/>
              <a:t>the next problem that walks in the door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- You will deal with safety issues your entire career.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65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812925" y="1157288"/>
            <a:ext cx="477678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Flow sensors:</a:t>
            </a:r>
          </a:p>
          <a:p>
            <a:r>
              <a:rPr lang="en-US" sz="2000"/>
              <a:t>- Electronic with buzzer</a:t>
            </a:r>
          </a:p>
          <a:p>
            <a:pPr>
              <a:buFontTx/>
              <a:buChar char="-"/>
            </a:pPr>
            <a:r>
              <a:rPr lang="en-US" sz="2000"/>
              <a:t> Kimwipe or Kleenex strip taped to the </a:t>
            </a:r>
          </a:p>
          <a:p>
            <a:r>
              <a:rPr lang="en-US" sz="2000"/>
              <a:t>            bottom of hood sash</a:t>
            </a:r>
          </a:p>
          <a:p>
            <a:endParaRPr lang="en-US" sz="2000"/>
          </a:p>
          <a:p>
            <a:r>
              <a:rPr lang="en-US" sz="2000"/>
              <a:t>Lower sash as far as reasonable, to minimize</a:t>
            </a:r>
          </a:p>
          <a:p>
            <a:r>
              <a:rPr lang="en-US" sz="2000"/>
              <a:t>face area, maximize linear velocity.</a:t>
            </a:r>
          </a:p>
          <a:p>
            <a:endParaRPr lang="en-US" sz="2000"/>
          </a:p>
          <a:p>
            <a:r>
              <a:rPr lang="en-US" sz="2000"/>
              <a:t>Keep rear clean; items on sides of hood.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524000" y="482600"/>
            <a:ext cx="5062538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         </a:t>
            </a:r>
            <a:r>
              <a:rPr lang="en-US" sz="2800" b="1"/>
              <a:t>Other Equipment</a:t>
            </a:r>
            <a:endParaRPr lang="en-US"/>
          </a:p>
          <a:p>
            <a:endParaRPr lang="en-US"/>
          </a:p>
          <a:p>
            <a:r>
              <a:rPr lang="en-US"/>
              <a:t>Bottle carriers: must have one to buy </a:t>
            </a:r>
          </a:p>
          <a:p>
            <a:r>
              <a:rPr lang="en-US"/>
              <a:t>   more than 1 liquid pint at ChemStores</a:t>
            </a:r>
          </a:p>
          <a:p>
            <a:endParaRPr lang="en-US"/>
          </a:p>
          <a:p>
            <a:r>
              <a:rPr lang="en-US"/>
              <a:t>Reaction notice</a:t>
            </a:r>
          </a:p>
          <a:p>
            <a:endParaRPr lang="en-US"/>
          </a:p>
          <a:p>
            <a:r>
              <a:rPr lang="en-US"/>
              <a:t>Clamp your hoses!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1371600" y="457200"/>
            <a:ext cx="6600825" cy="5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Refrigerators:</a:t>
            </a:r>
            <a:r>
              <a:rPr lang="en-US"/>
              <a:t> </a:t>
            </a:r>
          </a:p>
          <a:p>
            <a:r>
              <a:rPr lang="en-US"/>
              <a:t>NOT for storage of volatiles! Rather for chemicals </a:t>
            </a:r>
          </a:p>
          <a:p>
            <a:r>
              <a:rPr lang="en-US"/>
              <a:t>    that can decompose at RT</a:t>
            </a:r>
          </a:p>
          <a:p>
            <a:r>
              <a:rPr lang="en-US"/>
              <a:t>Flammable storage: no ignition sources in these</a:t>
            </a:r>
          </a:p>
          <a:p>
            <a:r>
              <a:rPr lang="en-US"/>
              <a:t>Red “no flammables” label</a:t>
            </a:r>
          </a:p>
          <a:p>
            <a:r>
              <a:rPr lang="en-US"/>
              <a:t>Yellow “no Food” label</a:t>
            </a:r>
          </a:p>
          <a:p>
            <a:endParaRPr lang="en-US"/>
          </a:p>
          <a:p>
            <a:r>
              <a:rPr lang="en-US"/>
              <a:t>Vapors within a problem: seal all containers well.</a:t>
            </a:r>
          </a:p>
          <a:p>
            <a:r>
              <a:rPr lang="en-US"/>
              <a:t>Don’t breath those vapors</a:t>
            </a:r>
          </a:p>
          <a:p>
            <a:r>
              <a:rPr lang="en-US"/>
              <a:t>Log in; log out</a:t>
            </a:r>
          </a:p>
          <a:p>
            <a:r>
              <a:rPr lang="en-US"/>
              <a:t> </a:t>
            </a:r>
          </a:p>
          <a:p>
            <a:r>
              <a:rPr lang="en-US"/>
              <a:t>- Flash Point: temperature at which there’s enough </a:t>
            </a:r>
          </a:p>
          <a:p>
            <a:r>
              <a:rPr lang="en-US"/>
              <a:t>vapor pressure to ignite from a spark/flame .</a:t>
            </a:r>
          </a:p>
          <a:p>
            <a:r>
              <a:rPr lang="en-US"/>
              <a:t>Ca. 60-70 C</a:t>
            </a:r>
            <a:r>
              <a:rPr lang="en-US">
                <a:cs typeface="Times New Roman" pitchFamily="18" charset="0"/>
              </a:rPr>
              <a:t>º</a:t>
            </a:r>
            <a:r>
              <a:rPr lang="en-US"/>
              <a:t> below atmospheric boiling point</a:t>
            </a:r>
          </a:p>
          <a:p>
            <a:r>
              <a:rPr lang="en-US"/>
              <a:t>- Autoignition temperature: where compound ignites</a:t>
            </a:r>
          </a:p>
          <a:p>
            <a:r>
              <a:rPr lang="en-US"/>
              <a:t>spontaneously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355725" y="981075"/>
            <a:ext cx="497205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Mercury Spills</a:t>
            </a:r>
          </a:p>
          <a:p>
            <a:r>
              <a:rPr lang="en-US"/>
              <a:t>- Sulfur ineffective</a:t>
            </a:r>
          </a:p>
          <a:p>
            <a:r>
              <a:rPr lang="en-US"/>
              <a:t>- Hg vacuum from fish aquarium pump</a:t>
            </a:r>
          </a:p>
          <a:p>
            <a:r>
              <a:rPr lang="en-US"/>
              <a:t>     and tubing - $9 {BU 633}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600200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Entropy: Be Neat!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Clean up as you go.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Label everything </a:t>
            </a:r>
            <a:r>
              <a:rPr lang="en-US" u="sng" dirty="0" smtClean="0"/>
              <a:t>now</a:t>
            </a:r>
            <a:r>
              <a:rPr lang="en-US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All lab equipment has a steward.</a:t>
            </a:r>
          </a:p>
          <a:p>
            <a:pPr marL="342900" indent="-342900">
              <a:buFontTx/>
              <a:buChar char="-"/>
            </a:pPr>
            <a:r>
              <a:rPr lang="en-US" u="sng" dirty="0" smtClean="0"/>
              <a:t>Yo</a:t>
            </a:r>
            <a:r>
              <a:rPr lang="en-US" dirty="0" smtClean="0"/>
              <a:t>u are responsible for cleaning up your own messes.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7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1812925" y="1035050"/>
            <a:ext cx="314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Waste Handling</a:t>
            </a: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1676400" y="2209800"/>
            <a:ext cx="311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Monthly or so pickups</a:t>
            </a: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1584325" y="2860675"/>
            <a:ext cx="6913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- Segregate halogenated and non-halogenated organics</a:t>
            </a: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1676400" y="3505200"/>
            <a:ext cx="6211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/>
              <a:t> Keep all containers closed save for the moment </a:t>
            </a:r>
          </a:p>
          <a:p>
            <a:r>
              <a:rPr lang="en-US"/>
              <a:t>    of adding waste</a:t>
            </a:r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1676400" y="4343400"/>
            <a:ext cx="4611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Label it and keep excellent records</a:t>
            </a:r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1676400" y="5029200"/>
            <a:ext cx="391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Leave headspace at final seal</a:t>
            </a:r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1676400" y="5562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Date at final seal, not before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990600"/>
            <a:ext cx="3321050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66800"/>
            <a:ext cx="60740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Security: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rgbClr val="FFFFFF"/>
                </a:solidFill>
              </a:rPr>
              <a:t>Keep lab doors locked when no one is there;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      check as you leave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rgbClr val="FFFFFF"/>
                </a:solidFill>
              </a:rPr>
              <a:t>Be aware of suspicious people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6447" y="2895600"/>
            <a:ext cx="76674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Why?</a:t>
            </a:r>
          </a:p>
          <a:p>
            <a:pPr marL="342900" lvl="0" indent="-342900">
              <a:buFontTx/>
              <a:buChar char="-"/>
            </a:pPr>
            <a:r>
              <a:rPr lang="en-US" dirty="0" smtClean="0">
                <a:solidFill>
                  <a:srgbClr val="FFFFFF"/>
                </a:solidFill>
              </a:rPr>
              <a:t>Drug </a:t>
            </a:r>
            <a:r>
              <a:rPr lang="en-US" dirty="0">
                <a:solidFill>
                  <a:srgbClr val="FFFFFF"/>
                </a:solidFill>
              </a:rPr>
              <a:t>precursors</a:t>
            </a:r>
          </a:p>
          <a:p>
            <a:pPr marL="342900" lvl="0" indent="-342900">
              <a:buFontTx/>
              <a:buChar char="-"/>
            </a:pPr>
            <a:r>
              <a:rPr lang="en-US" dirty="0">
                <a:solidFill>
                  <a:srgbClr val="FFFFFF"/>
                </a:solidFill>
              </a:rPr>
              <a:t>Simple $$$ theft (SERF 2016)</a:t>
            </a:r>
          </a:p>
          <a:p>
            <a:pPr marL="342900" lvl="0" indent="-342900">
              <a:buFontTx/>
              <a:buChar char="-"/>
            </a:pPr>
            <a:r>
              <a:rPr lang="en-US" dirty="0">
                <a:solidFill>
                  <a:srgbClr val="FFFFFF"/>
                </a:solidFill>
              </a:rPr>
              <a:t>Irrational students, out for revenge for “ruining their life.”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4572000"/>
            <a:ext cx="6497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We </a:t>
            </a:r>
            <a:r>
              <a:rPr lang="en-US" dirty="0"/>
              <a:t>are 30 miles from a nuclear weapons complex</a:t>
            </a:r>
          </a:p>
        </p:txBody>
      </p:sp>
    </p:spTree>
    <p:extLst>
      <p:ext uri="{BB962C8B-B14F-4D97-AF65-F5344CB8AC3E}">
        <p14:creationId xmlns:p14="http://schemas.microsoft.com/office/powerpoint/2010/main" val="421542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3048000" y="1143000"/>
            <a:ext cx="2051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Fire Fighting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1124454" y="2174875"/>
            <a:ext cx="163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 Prevent it!</a:t>
            </a: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1066800" y="2819400"/>
            <a:ext cx="440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- Judge the situation; fight or run?</a:t>
            </a:r>
          </a:p>
        </p:txBody>
      </p:sp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1124276" y="3603070"/>
            <a:ext cx="4666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- Call 911, or send </a:t>
            </a:r>
            <a:r>
              <a:rPr lang="en-US" dirty="0"/>
              <a:t>someone for help</a:t>
            </a:r>
          </a:p>
        </p:txBody>
      </p:sp>
      <p:sp>
        <p:nvSpPr>
          <p:cNvPr id="36871" name="Text Box 10"/>
          <p:cNvSpPr txBox="1">
            <a:spLocks noChangeArrowheads="1"/>
          </p:cNvSpPr>
          <p:nvPr/>
        </p:nvSpPr>
        <p:spPr bwMode="auto">
          <a:xfrm>
            <a:off x="1124454" y="4800600"/>
            <a:ext cx="5116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- 1 extinguisher = 1 liter burning solvent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4454" y="4159321"/>
            <a:ext cx="2207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Pull the alarms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1828800" y="609600"/>
            <a:ext cx="487521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Always know the location of:</a:t>
            </a:r>
          </a:p>
          <a:p>
            <a:endParaRPr lang="en-US" dirty="0"/>
          </a:p>
          <a:p>
            <a:r>
              <a:rPr lang="en-US" dirty="0"/>
              <a:t>The nearest phone (day, night)</a:t>
            </a:r>
          </a:p>
          <a:p>
            <a:r>
              <a:rPr lang="en-US" dirty="0"/>
              <a:t>      Cell Phone!</a:t>
            </a:r>
          </a:p>
          <a:p>
            <a:r>
              <a:rPr lang="en-US" dirty="0"/>
              <a:t>The nearest fire pull station</a:t>
            </a:r>
          </a:p>
          <a:p>
            <a:r>
              <a:rPr lang="en-US" dirty="0"/>
              <a:t>  (calls both Campus Police and KFD)</a:t>
            </a:r>
          </a:p>
          <a:p>
            <a:r>
              <a:rPr lang="en-US" dirty="0"/>
              <a:t>The nearest “blue phone”</a:t>
            </a:r>
          </a:p>
          <a:p>
            <a:endParaRPr lang="en-US" dirty="0"/>
          </a:p>
          <a:p>
            <a:r>
              <a:rPr lang="en-US" dirty="0" smtClean="0"/>
              <a:t>Safety </a:t>
            </a:r>
            <a:r>
              <a:rPr lang="en-US" dirty="0"/>
              <a:t>Door Placard: </a:t>
            </a:r>
          </a:p>
          <a:p>
            <a:r>
              <a:rPr lang="en-US" dirty="0"/>
              <a:t>     R</a:t>
            </a:r>
            <a:r>
              <a:rPr lang="en-US" dirty="0" smtClean="0"/>
              <a:t>esponsible Person (PI)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smtClean="0"/>
              <a:t>Chemical Hygiene Officer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smtClean="0"/>
              <a:t>Occupants</a:t>
            </a:r>
            <a:endParaRPr lang="en-US" dirty="0"/>
          </a:p>
          <a:p>
            <a:r>
              <a:rPr lang="en-US" dirty="0"/>
              <a:t>Hazards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86000" y="990600"/>
            <a:ext cx="3930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Why Are You Here?</a:t>
            </a:r>
          </a:p>
          <a:p>
            <a:r>
              <a:rPr lang="en-US" sz="3600"/>
              <a:t>  (Safety lecture)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057400" y="2514600"/>
            <a:ext cx="40909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1. Legal Requirements</a:t>
            </a:r>
          </a:p>
          <a:p>
            <a:r>
              <a:rPr lang="en-US"/>
              <a:t>Certain things you must be told.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057400" y="3581400"/>
            <a:ext cx="4141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2. Information on specifics here</a:t>
            </a:r>
          </a:p>
          <a:p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057400" y="4419600"/>
            <a:ext cx="62357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3. Professional  Reasons</a:t>
            </a:r>
          </a:p>
          <a:p>
            <a:r>
              <a:rPr lang="en-US"/>
              <a:t>    - public image of chemistry</a:t>
            </a:r>
          </a:p>
          <a:p>
            <a:r>
              <a:rPr lang="en-US"/>
              <a:t>      ("toxicchemical" as one word)</a:t>
            </a:r>
          </a:p>
          <a:p>
            <a:r>
              <a:rPr lang="en-US"/>
              <a:t>We are all safety officers in the eyes of the public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autoUpdateAnimBg="0"/>
      <p:bldP spid="5125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295400" y="838200"/>
            <a:ext cx="676275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1. If it has a chemical in it, put a label on it.</a:t>
            </a:r>
          </a:p>
          <a:p>
            <a:endParaRPr lang="en-US" sz="2800"/>
          </a:p>
          <a:p>
            <a:r>
              <a:rPr lang="en-US" sz="2800"/>
              <a:t>2. If it’s broken, fix it or clean it up, and </a:t>
            </a:r>
          </a:p>
          <a:p>
            <a:r>
              <a:rPr lang="en-US" sz="2800"/>
              <a:t>      reorder. (“It’s not my problem.”)</a:t>
            </a:r>
          </a:p>
          <a:p>
            <a:endParaRPr lang="en-US" sz="2800"/>
          </a:p>
          <a:p>
            <a:r>
              <a:rPr lang="en-US" sz="2800"/>
              <a:t>3. Your chemical spills are your problem</a:t>
            </a:r>
          </a:p>
          <a:p>
            <a:r>
              <a:rPr lang="en-US" sz="2800"/>
              <a:t>      (keep the door closed)</a:t>
            </a:r>
          </a:p>
          <a:p>
            <a:endParaRPr lang="en-US" sz="2800"/>
          </a:p>
          <a:p>
            <a:r>
              <a:rPr lang="en-US" sz="2800"/>
              <a:t>4. It’s all toxic; it’s all flammable.</a:t>
            </a:r>
          </a:p>
          <a:p>
            <a:endParaRPr lang="en-US" sz="2800"/>
          </a:p>
          <a:p>
            <a:r>
              <a:rPr lang="en-US" sz="2800"/>
              <a:t>5. Plan safety into an experiment in the design</a:t>
            </a:r>
          </a:p>
          <a:p>
            <a:r>
              <a:rPr lang="en-US" sz="2800"/>
              <a:t>      stage, not just before you open the bottle.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066800" y="457200"/>
            <a:ext cx="665919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6. Clamp your hoses.</a:t>
            </a:r>
          </a:p>
          <a:p>
            <a:endParaRPr lang="en-US" sz="2800" dirty="0"/>
          </a:p>
          <a:p>
            <a:r>
              <a:rPr lang="en-US" sz="2800" dirty="0"/>
              <a:t>7. Hot glass looks just like cold glass.</a:t>
            </a:r>
          </a:p>
          <a:p>
            <a:endParaRPr lang="en-US" sz="2800" dirty="0"/>
          </a:p>
          <a:p>
            <a:r>
              <a:rPr lang="en-US" sz="2800" dirty="0"/>
              <a:t>8. Take notes </a:t>
            </a:r>
            <a:r>
              <a:rPr lang="en-US" sz="2800" u="sng" dirty="0"/>
              <a:t>now</a:t>
            </a:r>
            <a:r>
              <a:rPr lang="en-US" sz="2800" dirty="0"/>
              <a:t>, so others can figure out </a:t>
            </a:r>
          </a:p>
          <a:p>
            <a:r>
              <a:rPr lang="en-US" sz="2800" dirty="0"/>
              <a:t>      what went wrong after the accident.</a:t>
            </a:r>
          </a:p>
          <a:p>
            <a:endParaRPr lang="en-US" sz="2800" dirty="0"/>
          </a:p>
          <a:p>
            <a:r>
              <a:rPr lang="en-US" sz="2800" dirty="0"/>
              <a:t>9. Back up the hard drive, the </a:t>
            </a:r>
            <a:r>
              <a:rPr lang="en-US" sz="2800" dirty="0" smtClean="0"/>
              <a:t>memory stick, </a:t>
            </a:r>
          </a:p>
          <a:p>
            <a:r>
              <a:rPr lang="en-US" sz="2800" dirty="0" smtClean="0"/>
              <a:t>      the spectra</a:t>
            </a:r>
            <a:r>
              <a:rPr lang="en-US" sz="2800" dirty="0"/>
              <a:t>, the notebook </a:t>
            </a:r>
            <a:r>
              <a:rPr lang="en-US" sz="2800" u="sng" dirty="0"/>
              <a:t>now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/>
              <a:t>10. </a:t>
            </a:r>
            <a:r>
              <a:rPr lang="en-US" sz="2800" i="1" dirty="0"/>
              <a:t>Think Things Through</a:t>
            </a:r>
            <a:r>
              <a:rPr lang="en-US" sz="2800" dirty="0"/>
              <a:t> before you do</a:t>
            </a:r>
          </a:p>
          <a:p>
            <a:r>
              <a:rPr lang="en-US" sz="2800" dirty="0"/>
              <a:t>      anything.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431925" y="727075"/>
            <a:ext cx="534828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Who to complain to:</a:t>
            </a:r>
          </a:p>
          <a:p>
            <a:r>
              <a:rPr lang="en-US" dirty="0"/>
              <a:t>  - Person involved </a:t>
            </a:r>
          </a:p>
          <a:p>
            <a:r>
              <a:rPr lang="en-US" dirty="0"/>
              <a:t>     interact politely with leading questions</a:t>
            </a:r>
          </a:p>
          <a:p>
            <a:r>
              <a:rPr lang="en-US" dirty="0"/>
              <a:t>     ("I don't understand...”</a:t>
            </a:r>
          </a:p>
          <a:p>
            <a:r>
              <a:rPr lang="en-US" dirty="0"/>
              <a:t>        behavior modification)</a:t>
            </a:r>
          </a:p>
          <a:p>
            <a:r>
              <a:rPr lang="en-US" dirty="0"/>
              <a:t>  - Research Director</a:t>
            </a:r>
          </a:p>
          <a:p>
            <a:r>
              <a:rPr lang="en-US" dirty="0"/>
              <a:t>  - </a:t>
            </a:r>
            <a:r>
              <a:rPr lang="en-US" dirty="0" smtClean="0"/>
              <a:t>Safety Officer </a:t>
            </a:r>
            <a:endParaRPr lang="en-US" dirty="0"/>
          </a:p>
          <a:p>
            <a:r>
              <a:rPr lang="en-US" dirty="0"/>
              <a:t>      (Prof. John </a:t>
            </a:r>
            <a:r>
              <a:rPr lang="en-US" dirty="0" err="1"/>
              <a:t>Bartmess</a:t>
            </a:r>
            <a:r>
              <a:rPr lang="en-US" dirty="0"/>
              <a:t>, BU </a:t>
            </a:r>
            <a:r>
              <a:rPr lang="en-US" dirty="0" smtClean="0"/>
              <a:t>413)</a:t>
            </a:r>
            <a:endParaRPr lang="en-US" dirty="0"/>
          </a:p>
          <a:p>
            <a:r>
              <a:rPr lang="en-US" dirty="0"/>
              <a:t>  - Dept. Head (Prof. </a:t>
            </a:r>
            <a:r>
              <a:rPr lang="en-US" dirty="0" smtClean="0"/>
              <a:t>Chuck </a:t>
            </a:r>
            <a:r>
              <a:rPr lang="en-US" dirty="0" err="1" smtClean="0"/>
              <a:t>Feigerle</a:t>
            </a:r>
            <a:r>
              <a:rPr lang="en-US" dirty="0" smtClean="0"/>
              <a:t>) 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762000" y="609600"/>
            <a:ext cx="755187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Building Emergencies:</a:t>
            </a:r>
          </a:p>
          <a:p>
            <a:r>
              <a:rPr lang="en-US" dirty="0" smtClean="0"/>
              <a:t>  </a:t>
            </a:r>
            <a:r>
              <a:rPr lang="en-US" dirty="0"/>
              <a:t>Chuck </a:t>
            </a:r>
            <a:r>
              <a:rPr lang="en-US" dirty="0" err="1"/>
              <a:t>Feigerle</a:t>
            </a:r>
            <a:r>
              <a:rPr lang="en-US" dirty="0"/>
              <a:t>	</a:t>
            </a:r>
            <a:r>
              <a:rPr lang="en-US" dirty="0" smtClean="0"/>
              <a:t>4-3141, </a:t>
            </a:r>
            <a:r>
              <a:rPr lang="en-US" dirty="0"/>
              <a:t>(C) </a:t>
            </a:r>
            <a:r>
              <a:rPr lang="en-US" dirty="0" smtClean="0"/>
              <a:t>686-2811, (</a:t>
            </a:r>
            <a:r>
              <a:rPr lang="en-US" dirty="0"/>
              <a:t>H) </a:t>
            </a:r>
            <a:r>
              <a:rPr lang="en-US" dirty="0" smtClean="0"/>
              <a:t>692-8778 </a:t>
            </a:r>
            <a:endParaRPr lang="en-US" dirty="0"/>
          </a:p>
          <a:p>
            <a:r>
              <a:rPr lang="en-US" dirty="0" smtClean="0"/>
              <a:t>  Shawn Campagna	4-3141, (C) (609) 213-2192</a:t>
            </a:r>
          </a:p>
          <a:p>
            <a:r>
              <a:rPr lang="en-US" dirty="0" smtClean="0"/>
              <a:t>  </a:t>
            </a:r>
            <a:r>
              <a:rPr lang="en-US" dirty="0"/>
              <a:t>John </a:t>
            </a:r>
            <a:r>
              <a:rPr lang="en-US" dirty="0" err="1"/>
              <a:t>Bartmess</a:t>
            </a:r>
            <a:r>
              <a:rPr lang="en-US" dirty="0"/>
              <a:t>   	4-6578, </a:t>
            </a:r>
            <a:r>
              <a:rPr lang="en-US" dirty="0" smtClean="0"/>
              <a:t>(C</a:t>
            </a:r>
            <a:r>
              <a:rPr lang="en-US" dirty="0"/>
              <a:t>) </a:t>
            </a:r>
            <a:r>
              <a:rPr lang="en-US" dirty="0" smtClean="0"/>
              <a:t>809-0702</a:t>
            </a:r>
            <a:endParaRPr lang="en-US" dirty="0"/>
          </a:p>
          <a:p>
            <a:r>
              <a:rPr lang="en-US" dirty="0"/>
              <a:t>  </a:t>
            </a:r>
            <a:r>
              <a:rPr lang="pt-BR" dirty="0"/>
              <a:t>Johnny Jones  </a:t>
            </a:r>
            <a:r>
              <a:rPr lang="pt-BR" dirty="0" smtClean="0"/>
              <a:t>	4-3145, (C</a:t>
            </a:r>
            <a:r>
              <a:rPr lang="pt-BR" dirty="0"/>
              <a:t>) </a:t>
            </a:r>
            <a:r>
              <a:rPr lang="pt-BR" dirty="0" smtClean="0"/>
              <a:t>(423) 215-5220 </a:t>
            </a:r>
          </a:p>
          <a:p>
            <a:r>
              <a:rPr lang="pt-BR" dirty="0"/>
              <a:t> </a:t>
            </a:r>
            <a:r>
              <a:rPr lang="pt-BR" dirty="0" smtClean="0"/>
              <a:t>                                                 (</a:t>
            </a:r>
            <a:r>
              <a:rPr lang="pt-BR" dirty="0"/>
              <a:t>H</a:t>
            </a:r>
            <a:r>
              <a:rPr lang="pt-BR" dirty="0" smtClean="0"/>
              <a:t>) (423) 569-8008</a:t>
            </a:r>
            <a:endParaRPr lang="en-US" dirty="0"/>
          </a:p>
          <a:p>
            <a:r>
              <a:rPr lang="en-US" dirty="0" smtClean="0"/>
              <a:t>Campus phones: 4-xxxx = outside 974-xxxx </a:t>
            </a:r>
          </a:p>
          <a:p>
            <a:r>
              <a:rPr lang="en-US" dirty="0"/>
              <a:t> </a:t>
            </a:r>
            <a:r>
              <a:rPr lang="en-US" dirty="0" smtClean="0"/>
              <a:t>        (“8” = outside line)</a:t>
            </a:r>
            <a:endParaRPr lang="en-US" dirty="0"/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Environmental </a:t>
            </a:r>
            <a:r>
              <a:rPr lang="en-US" dirty="0"/>
              <a:t>Health &amp; Safety (Campus): 4-5084   </a:t>
            </a:r>
          </a:p>
          <a:p>
            <a:r>
              <a:rPr lang="en-US" dirty="0"/>
              <a:t>  </a:t>
            </a:r>
          </a:p>
          <a:p>
            <a:r>
              <a:rPr lang="en-US" dirty="0" smtClean="0"/>
              <a:t>UT Police</a:t>
            </a:r>
            <a:r>
              <a:rPr lang="en-US" dirty="0"/>
              <a:t>: </a:t>
            </a:r>
            <a:r>
              <a:rPr lang="en-US" dirty="0" smtClean="0"/>
              <a:t>4-3111 </a:t>
            </a:r>
            <a:r>
              <a:rPr lang="en-US" dirty="0"/>
              <a:t>(blue phone 2 min) </a:t>
            </a:r>
          </a:p>
          <a:p>
            <a:endParaRPr lang="en-US" dirty="0"/>
          </a:p>
          <a:p>
            <a:r>
              <a:rPr lang="en-US" dirty="0" smtClean="0"/>
              <a:t>Janitors </a:t>
            </a:r>
            <a:r>
              <a:rPr lang="en-US" dirty="0"/>
              <a:t>(</a:t>
            </a:r>
            <a:r>
              <a:rPr lang="en-US" dirty="0" err="1"/>
              <a:t>Bldg</a:t>
            </a:r>
            <a:r>
              <a:rPr lang="en-US" dirty="0"/>
              <a:t> Services):   4-5107 </a:t>
            </a:r>
          </a:p>
          <a:p>
            <a:r>
              <a:rPr lang="en-US" dirty="0"/>
              <a:t>      (response time geologic time scale)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041525" y="1895475"/>
            <a:ext cx="54625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“Let’s be careful out there.”</a:t>
            </a:r>
          </a:p>
          <a:p>
            <a:r>
              <a:rPr lang="en-US" sz="2800"/>
              <a:t>  - Sgt. Esterhaus, “Hill Street Blues”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819400" y="1371600"/>
            <a:ext cx="2486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Safety as:</a:t>
            </a:r>
          </a:p>
          <a:p>
            <a:r>
              <a:rPr lang="en-US"/>
              <a:t>(1) Common sense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819400" y="2286000"/>
            <a:ext cx="2814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(2) always applied.    </a:t>
            </a:r>
          </a:p>
          <a:p>
            <a:r>
              <a:rPr lang="en-US"/>
              <a:t>This is the hard part!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895600" y="3581400"/>
            <a:ext cx="42449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Being “Mindful“</a:t>
            </a:r>
          </a:p>
          <a:p>
            <a:r>
              <a:rPr lang="en-US" dirty="0"/>
              <a:t>   (vs. ‘zoning out’ while driving)</a:t>
            </a:r>
          </a:p>
          <a:p>
            <a:r>
              <a:rPr lang="en-US" dirty="0"/>
              <a:t>"Lab discipline"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812925" y="1412875"/>
            <a:ext cx="66103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How do we impose these reactions on you? </a:t>
            </a:r>
          </a:p>
          <a:p>
            <a:endParaRPr lang="en-US"/>
          </a:p>
          <a:p>
            <a:r>
              <a:rPr lang="en-US"/>
              <a:t>                  "The Safety Culture"</a:t>
            </a:r>
          </a:p>
          <a:p>
            <a:endParaRPr lang="en-US"/>
          </a:p>
          <a:p>
            <a:r>
              <a:rPr lang="en-US"/>
              <a:t>(1) rationally (this lecture, emails, further training)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828800" y="3657600"/>
            <a:ext cx="53863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(2) telling stories.</a:t>
            </a:r>
          </a:p>
          <a:p>
            <a:r>
              <a:rPr lang="en-US"/>
              <a:t>     Stories as source of safety information </a:t>
            </a:r>
          </a:p>
          <a:p>
            <a:r>
              <a:rPr lang="en-US"/>
              <a:t>        (but don't tell stories to spouses)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28800" y="5029200"/>
            <a:ext cx="4746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Is chemistry a dangerous profession?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utoUpdateAnimBg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08125" y="245745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447800" y="17526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iller" pitchFamily="82" charset="0"/>
              </a:rPr>
              <a:t>Safety Rules are written in Blood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hiller" pitchFamily="82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52600" y="2438400"/>
            <a:ext cx="355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silver nitrate explosion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752600" y="1600200"/>
            <a:ext cx="4081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Driver’s education: “Signal 30”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Silver nitrate stain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6009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99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1455</Words>
  <Application>Microsoft Office PowerPoint</Application>
  <PresentationFormat>On-screen Show (4:3)</PresentationFormat>
  <Paragraphs>280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UT Chemistry</dc:creator>
  <cp:lastModifiedBy>bartmess</cp:lastModifiedBy>
  <cp:revision>110</cp:revision>
  <dcterms:created xsi:type="dcterms:W3CDTF">2003-08-14T12:55:28Z</dcterms:created>
  <dcterms:modified xsi:type="dcterms:W3CDTF">2017-08-17T13:33:48Z</dcterms:modified>
</cp:coreProperties>
</file>